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Lst>
  <p:notesMasterIdLst>
    <p:notesMasterId r:id="rId62"/>
  </p:notesMasterIdLst>
  <p:handoutMasterIdLst>
    <p:handoutMasterId r:id="rId63"/>
  </p:handoutMasterIdLst>
  <p:sldIdLst>
    <p:sldId id="1720" r:id="rId5"/>
    <p:sldId id="2051" r:id="rId6"/>
    <p:sldId id="2076137375" r:id="rId7"/>
    <p:sldId id="1529" r:id="rId8"/>
    <p:sldId id="2076137374" r:id="rId9"/>
    <p:sldId id="2649" r:id="rId10"/>
    <p:sldId id="2650" r:id="rId11"/>
    <p:sldId id="2651" r:id="rId12"/>
    <p:sldId id="2652" r:id="rId13"/>
    <p:sldId id="2653" r:id="rId14"/>
    <p:sldId id="2654" r:id="rId15"/>
    <p:sldId id="2076136576" r:id="rId16"/>
    <p:sldId id="12628" r:id="rId17"/>
    <p:sldId id="2076136655" r:id="rId18"/>
    <p:sldId id="2076136654" r:id="rId19"/>
    <p:sldId id="2076136677" r:id="rId20"/>
    <p:sldId id="2605" r:id="rId21"/>
    <p:sldId id="2076136629" r:id="rId22"/>
    <p:sldId id="9758" r:id="rId23"/>
    <p:sldId id="9766" r:id="rId24"/>
    <p:sldId id="9794" r:id="rId25"/>
    <p:sldId id="2076136689" r:id="rId26"/>
    <p:sldId id="4662" r:id="rId27"/>
    <p:sldId id="1879" r:id="rId28"/>
    <p:sldId id="2076137497" r:id="rId29"/>
    <p:sldId id="2076137496" r:id="rId30"/>
    <p:sldId id="2076137498" r:id="rId31"/>
    <p:sldId id="2076137499" r:id="rId32"/>
    <p:sldId id="2076137500" r:id="rId33"/>
    <p:sldId id="2076137505" r:id="rId34"/>
    <p:sldId id="2076137501" r:id="rId35"/>
    <p:sldId id="2076137513" r:id="rId36"/>
    <p:sldId id="2076137502" r:id="rId37"/>
    <p:sldId id="2076137504" r:id="rId38"/>
    <p:sldId id="2076137503" r:id="rId39"/>
    <p:sldId id="2076137506" r:id="rId40"/>
    <p:sldId id="2076137509" r:id="rId41"/>
    <p:sldId id="2076137507" r:id="rId42"/>
    <p:sldId id="2076137510" r:id="rId43"/>
    <p:sldId id="2076137512" r:id="rId44"/>
    <p:sldId id="2076137511" r:id="rId45"/>
    <p:sldId id="2076137508" r:id="rId46"/>
    <p:sldId id="8759" r:id="rId47"/>
    <p:sldId id="10567" r:id="rId48"/>
    <p:sldId id="10569" r:id="rId49"/>
    <p:sldId id="10570" r:id="rId50"/>
    <p:sldId id="10561" r:id="rId51"/>
    <p:sldId id="10563" r:id="rId52"/>
    <p:sldId id="10565" r:id="rId53"/>
    <p:sldId id="266" r:id="rId54"/>
    <p:sldId id="267" r:id="rId55"/>
    <p:sldId id="268" r:id="rId56"/>
    <p:sldId id="270" r:id="rId57"/>
    <p:sldId id="269" r:id="rId58"/>
    <p:sldId id="2076136581" r:id="rId59"/>
    <p:sldId id="1660" r:id="rId60"/>
    <p:sldId id="1532" r:id="rId61"/>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 id="4" name="Tracy Tran" initials="TT" lastIdx="9" clrIdx="4">
    <p:extLst>
      <p:ext uri="{19B8F6BF-5375-455C-9EA6-DF929625EA0E}">
        <p15:presenceInfo xmlns:p15="http://schemas.microsoft.com/office/powerpoint/2012/main" userId="S::tracyt@microsoft.com::7b485f56-8fe8-4efc-a1b3-85e720327ac5" providerId="AD"/>
      </p:ext>
    </p:extLst>
  </p:cmAuthor>
  <p:cmAuthor id="5" name="David Griffith" initials="DG" lastIdx="3" clrIdx="5">
    <p:extLst>
      <p:ext uri="{19B8F6BF-5375-455C-9EA6-DF929625EA0E}">
        <p15:presenceInfo xmlns:p15="http://schemas.microsoft.com/office/powerpoint/2012/main" userId="David Griffi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900"/>
    <a:srgbClr val="0078D4"/>
    <a:srgbClr val="FFFFFF"/>
    <a:srgbClr val="107C10"/>
    <a:srgbClr val="243A5E"/>
    <a:srgbClr val="666666"/>
    <a:srgbClr val="000000"/>
    <a:srgbClr val="8661C5"/>
    <a:srgbClr val="D59DFF"/>
    <a:srgbClr val="50E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588E5A-9FBE-4A26-A6A3-6B3820ED55CA}" v="7" dt="2021-12-06T08:54:22.9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954" autoAdjust="0"/>
  </p:normalViewPr>
  <p:slideViewPr>
    <p:cSldViewPr snapToGrid="0">
      <p:cViewPr varScale="1">
        <p:scale>
          <a:sx n="93" d="100"/>
          <a:sy n="93" d="100"/>
        </p:scale>
        <p:origin x="53" y="72"/>
      </p:cViewPr>
      <p:guideLst/>
    </p:cSldViewPr>
  </p:slideViewPr>
  <p:outlineViewPr>
    <p:cViewPr>
      <p:scale>
        <a:sx n="33" d="100"/>
        <a:sy n="33" d="100"/>
      </p:scale>
      <p:origin x="0" y="0"/>
    </p:cViewPr>
  </p:outlineViewPr>
  <p:notesTextViewPr>
    <p:cViewPr>
      <p:scale>
        <a:sx n="125" d="100"/>
        <a:sy n="125" d="100"/>
      </p:scale>
      <p:origin x="0" y="0"/>
    </p:cViewPr>
  </p:notesTextViewPr>
  <p:sorterViewPr>
    <p:cViewPr varScale="1">
      <p:scale>
        <a:sx n="1" d="1"/>
        <a:sy n="1" d="1"/>
      </p:scale>
      <p:origin x="0" y="0"/>
    </p:cViewPr>
  </p:sorterViewPr>
  <p:notesViewPr>
    <p:cSldViewPr snapToGrid="0" showGuides="1">
      <p:cViewPr varScale="1">
        <p:scale>
          <a:sx n="83" d="100"/>
          <a:sy n="83" d="100"/>
        </p:scale>
        <p:origin x="2955" y="39"/>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Philippe Lesage" userId="ffdf6af4-0ed5-4135-bfc4-d22f4294e397" providerId="ADAL" clId="{05588E5A-9FBE-4A26-A6A3-6B3820ED55CA}"/>
    <pc:docChg chg="undo custSel modSld">
      <pc:chgData name="Jean-Philippe Lesage" userId="ffdf6af4-0ed5-4135-bfc4-d22f4294e397" providerId="ADAL" clId="{05588E5A-9FBE-4A26-A6A3-6B3820ED55CA}" dt="2021-12-06T09:00:52.313" v="530" actId="1076"/>
      <pc:docMkLst>
        <pc:docMk/>
      </pc:docMkLst>
      <pc:sldChg chg="addSp modSp mod">
        <pc:chgData name="Jean-Philippe Lesage" userId="ffdf6af4-0ed5-4135-bfc4-d22f4294e397" providerId="ADAL" clId="{05588E5A-9FBE-4A26-A6A3-6B3820ED55CA}" dt="2021-12-06T09:00:52.313" v="530" actId="1076"/>
        <pc:sldMkLst>
          <pc:docMk/>
          <pc:sldMk cId="3249496989" sldId="1529"/>
        </pc:sldMkLst>
        <pc:picChg chg="add mod">
          <ac:chgData name="Jean-Philippe Lesage" userId="ffdf6af4-0ed5-4135-bfc4-d22f4294e397" providerId="ADAL" clId="{05588E5A-9FBE-4A26-A6A3-6B3820ED55CA}" dt="2021-12-06T09:00:52.313" v="530" actId="1076"/>
          <ac:picMkLst>
            <pc:docMk/>
            <pc:sldMk cId="3249496989" sldId="1529"/>
            <ac:picMk id="4" creationId="{51C41E9C-9EF3-4A42-BFE1-559937CB2951}"/>
          </ac:picMkLst>
        </pc:picChg>
      </pc:sldChg>
      <pc:sldChg chg="modSp mod">
        <pc:chgData name="Jean-Philippe Lesage" userId="ffdf6af4-0ed5-4135-bfc4-d22f4294e397" providerId="ADAL" clId="{05588E5A-9FBE-4A26-A6A3-6B3820ED55CA}" dt="2021-12-06T08:56:05.097" v="528" actId="14100"/>
        <pc:sldMkLst>
          <pc:docMk/>
          <pc:sldMk cId="3957722359" sldId="1660"/>
        </pc:sldMkLst>
        <pc:spChg chg="mod">
          <ac:chgData name="Jean-Philippe Lesage" userId="ffdf6af4-0ed5-4135-bfc4-d22f4294e397" providerId="ADAL" clId="{05588E5A-9FBE-4A26-A6A3-6B3820ED55CA}" dt="2021-12-06T08:56:05.097" v="528" actId="14100"/>
          <ac:spMkLst>
            <pc:docMk/>
            <pc:sldMk cId="3957722359" sldId="1660"/>
            <ac:spMk id="14" creationId="{D907DB9C-AEFF-4801-B40D-184B28F4B81B}"/>
          </ac:spMkLst>
        </pc:spChg>
      </pc:sldChg>
      <pc:sldChg chg="addSp delSp modSp mod modClrScheme chgLayout">
        <pc:chgData name="Jean-Philippe Lesage" userId="ffdf6af4-0ed5-4135-bfc4-d22f4294e397" providerId="ADAL" clId="{05588E5A-9FBE-4A26-A6A3-6B3820ED55CA}" dt="2021-12-06T08:48:15.932" v="440" actId="478"/>
        <pc:sldMkLst>
          <pc:docMk/>
          <pc:sldMk cId="2102163614" sldId="1879"/>
        </pc:sldMkLst>
        <pc:spChg chg="mod ord">
          <ac:chgData name="Jean-Philippe Lesage" userId="ffdf6af4-0ed5-4135-bfc4-d22f4294e397" providerId="ADAL" clId="{05588E5A-9FBE-4A26-A6A3-6B3820ED55CA}" dt="2021-12-06T08:48:12.690" v="439" actId="700"/>
          <ac:spMkLst>
            <pc:docMk/>
            <pc:sldMk cId="2102163614" sldId="1879"/>
            <ac:spMk id="4" creationId="{00000000-0000-0000-0000-000000000000}"/>
          </ac:spMkLst>
        </pc:spChg>
        <pc:spChg chg="add del mod ord">
          <ac:chgData name="Jean-Philippe Lesage" userId="ffdf6af4-0ed5-4135-bfc4-d22f4294e397" providerId="ADAL" clId="{05588E5A-9FBE-4A26-A6A3-6B3820ED55CA}" dt="2021-12-06T08:48:15.932" v="440" actId="478"/>
          <ac:spMkLst>
            <pc:docMk/>
            <pc:sldMk cId="2102163614" sldId="1879"/>
            <ac:spMk id="7" creationId="{4C6765AC-3FAB-48D3-A99B-94EED80C9609}"/>
          </ac:spMkLst>
        </pc:spChg>
      </pc:sldChg>
      <pc:sldChg chg="addSp delSp modSp mod modClrScheme chgLayout">
        <pc:chgData name="Jean-Philippe Lesage" userId="ffdf6af4-0ed5-4135-bfc4-d22f4294e397" providerId="ADAL" clId="{05588E5A-9FBE-4A26-A6A3-6B3820ED55CA}" dt="2021-12-06T08:46:18.834" v="395" actId="478"/>
        <pc:sldMkLst>
          <pc:docMk/>
          <pc:sldMk cId="1276994357" sldId="2605"/>
        </pc:sldMkLst>
        <pc:spChg chg="add del mod ord">
          <ac:chgData name="Jean-Philippe Lesage" userId="ffdf6af4-0ed5-4135-bfc4-d22f4294e397" providerId="ADAL" clId="{05588E5A-9FBE-4A26-A6A3-6B3820ED55CA}" dt="2021-12-06T08:46:15.851" v="394" actId="478"/>
          <ac:spMkLst>
            <pc:docMk/>
            <pc:sldMk cId="1276994357" sldId="2605"/>
            <ac:spMk id="2" creationId="{9F00EBDB-7E29-4F40-91B4-4E14DB045050}"/>
          </ac:spMkLst>
        </pc:spChg>
        <pc:spChg chg="add del mod ord">
          <ac:chgData name="Jean-Philippe Lesage" userId="ffdf6af4-0ed5-4135-bfc4-d22f4294e397" providerId="ADAL" clId="{05588E5A-9FBE-4A26-A6A3-6B3820ED55CA}" dt="2021-12-06T08:46:00.842" v="391" actId="478"/>
          <ac:spMkLst>
            <pc:docMk/>
            <pc:sldMk cId="1276994357" sldId="2605"/>
            <ac:spMk id="3" creationId="{4B45932D-D230-4C69-9E18-4BFC84CA228F}"/>
          </ac:spMkLst>
        </pc:spChg>
        <pc:spChg chg="add del mod">
          <ac:chgData name="Jean-Philippe Lesage" userId="ffdf6af4-0ed5-4135-bfc4-d22f4294e397" providerId="ADAL" clId="{05588E5A-9FBE-4A26-A6A3-6B3820ED55CA}" dt="2021-12-06T08:46:18.834" v="395" actId="478"/>
          <ac:spMkLst>
            <pc:docMk/>
            <pc:sldMk cId="1276994357" sldId="2605"/>
            <ac:spMk id="5" creationId="{EC5BF54C-46DC-4385-8E39-EC07896DC692}"/>
          </ac:spMkLst>
        </pc:spChg>
        <pc:picChg chg="add del">
          <ac:chgData name="Jean-Philippe Lesage" userId="ffdf6af4-0ed5-4135-bfc4-d22f4294e397" providerId="ADAL" clId="{05588E5A-9FBE-4A26-A6A3-6B3820ED55CA}" dt="2021-12-06T08:46:12.503" v="393" actId="478"/>
          <ac:picMkLst>
            <pc:docMk/>
            <pc:sldMk cId="1276994357" sldId="2605"/>
            <ac:picMk id="1026" creationId="{931AB430-BB1B-42BF-A52E-ABF2B082D06D}"/>
          </ac:picMkLst>
        </pc:picChg>
      </pc:sldChg>
      <pc:sldChg chg="modSp mod">
        <pc:chgData name="Jean-Philippe Lesage" userId="ffdf6af4-0ed5-4135-bfc4-d22f4294e397" providerId="ADAL" clId="{05588E5A-9FBE-4A26-A6A3-6B3820ED55CA}" dt="2021-12-06T08:39:52.393" v="134" actId="20577"/>
        <pc:sldMkLst>
          <pc:docMk/>
          <pc:sldMk cId="4002396077" sldId="2649"/>
        </pc:sldMkLst>
        <pc:spChg chg="mod">
          <ac:chgData name="Jean-Philippe Lesage" userId="ffdf6af4-0ed5-4135-bfc4-d22f4294e397" providerId="ADAL" clId="{05588E5A-9FBE-4A26-A6A3-6B3820ED55CA}" dt="2021-12-06T08:38:23.271" v="102" actId="20577"/>
          <ac:spMkLst>
            <pc:docMk/>
            <pc:sldMk cId="4002396077" sldId="2649"/>
            <ac:spMk id="64" creationId="{FFBEF209-6D3E-4E2D-99A5-0CD1A9E970C7}"/>
          </ac:spMkLst>
        </pc:spChg>
        <pc:spChg chg="mod">
          <ac:chgData name="Jean-Philippe Lesage" userId="ffdf6af4-0ed5-4135-bfc4-d22f4294e397" providerId="ADAL" clId="{05588E5A-9FBE-4A26-A6A3-6B3820ED55CA}" dt="2021-12-06T08:39:52.393" v="134" actId="20577"/>
          <ac:spMkLst>
            <pc:docMk/>
            <pc:sldMk cId="4002396077" sldId="2649"/>
            <ac:spMk id="70" creationId="{2BDC0F9F-C9FC-4B0A-866B-80192225A964}"/>
          </ac:spMkLst>
        </pc:spChg>
        <pc:spChg chg="mod">
          <ac:chgData name="Jean-Philippe Lesage" userId="ffdf6af4-0ed5-4135-bfc4-d22f4294e397" providerId="ADAL" clId="{05588E5A-9FBE-4A26-A6A3-6B3820ED55CA}" dt="2021-12-06T08:37:53.193" v="62" actId="20577"/>
          <ac:spMkLst>
            <pc:docMk/>
            <pc:sldMk cId="4002396077" sldId="2649"/>
            <ac:spMk id="74" creationId="{A9360368-9E31-4C76-921B-344DE5EE93EF}"/>
          </ac:spMkLst>
        </pc:spChg>
      </pc:sldChg>
      <pc:sldChg chg="modSp mod">
        <pc:chgData name="Jean-Philippe Lesage" userId="ffdf6af4-0ed5-4135-bfc4-d22f4294e397" providerId="ADAL" clId="{05588E5A-9FBE-4A26-A6A3-6B3820ED55CA}" dt="2021-12-06T08:41:47.778" v="177" actId="20577"/>
        <pc:sldMkLst>
          <pc:docMk/>
          <pc:sldMk cId="1866244654" sldId="2650"/>
        </pc:sldMkLst>
        <pc:spChg chg="mod">
          <ac:chgData name="Jean-Philippe Lesage" userId="ffdf6af4-0ed5-4135-bfc4-d22f4294e397" providerId="ADAL" clId="{05588E5A-9FBE-4A26-A6A3-6B3820ED55CA}" dt="2021-12-06T08:38:43.585" v="125" actId="20577"/>
          <ac:spMkLst>
            <pc:docMk/>
            <pc:sldMk cId="1866244654" sldId="2650"/>
            <ac:spMk id="36" creationId="{F02DC045-7440-461B-8124-C93EA27832C4}"/>
          </ac:spMkLst>
        </pc:spChg>
        <pc:spChg chg="mod">
          <ac:chgData name="Jean-Philippe Lesage" userId="ffdf6af4-0ed5-4135-bfc4-d22f4294e397" providerId="ADAL" clId="{05588E5A-9FBE-4A26-A6A3-6B3820ED55CA}" dt="2021-12-06T08:41:47.778" v="177" actId="20577"/>
          <ac:spMkLst>
            <pc:docMk/>
            <pc:sldMk cId="1866244654" sldId="2650"/>
            <ac:spMk id="39" creationId="{A5AD87B0-1DBA-4CA7-815E-AD1A9C657069}"/>
          </ac:spMkLst>
        </pc:spChg>
      </pc:sldChg>
      <pc:sldChg chg="modSp mod">
        <pc:chgData name="Jean-Philippe Lesage" userId="ffdf6af4-0ed5-4135-bfc4-d22f4294e397" providerId="ADAL" clId="{05588E5A-9FBE-4A26-A6A3-6B3820ED55CA}" dt="2021-12-06T08:41:42.126" v="175" actId="20577"/>
        <pc:sldMkLst>
          <pc:docMk/>
          <pc:sldMk cId="265252159" sldId="2651"/>
        </pc:sldMkLst>
        <pc:spChg chg="mod">
          <ac:chgData name="Jean-Philippe Lesage" userId="ffdf6af4-0ed5-4135-bfc4-d22f4294e397" providerId="ADAL" clId="{05588E5A-9FBE-4A26-A6A3-6B3820ED55CA}" dt="2021-12-06T08:39:12.473" v="128"/>
          <ac:spMkLst>
            <pc:docMk/>
            <pc:sldMk cId="265252159" sldId="2651"/>
            <ac:spMk id="36" creationId="{CE323853-1F0B-40D7-9ABC-9B2DE25A1C81}"/>
          </ac:spMkLst>
        </pc:spChg>
        <pc:spChg chg="mod">
          <ac:chgData name="Jean-Philippe Lesage" userId="ffdf6af4-0ed5-4135-bfc4-d22f4294e397" providerId="ADAL" clId="{05588E5A-9FBE-4A26-A6A3-6B3820ED55CA}" dt="2021-12-06T08:41:42.126" v="175" actId="20577"/>
          <ac:spMkLst>
            <pc:docMk/>
            <pc:sldMk cId="265252159" sldId="2651"/>
            <ac:spMk id="39" creationId="{A05C9D3D-C243-441F-93E6-4407C2E1C02B}"/>
          </ac:spMkLst>
        </pc:spChg>
        <pc:spChg chg="mod">
          <ac:chgData name="Jean-Philippe Lesage" userId="ffdf6af4-0ed5-4135-bfc4-d22f4294e397" providerId="ADAL" clId="{05588E5A-9FBE-4A26-A6A3-6B3820ED55CA}" dt="2021-12-06T08:40:04.652" v="136" actId="20577"/>
          <ac:spMkLst>
            <pc:docMk/>
            <pc:sldMk cId="265252159" sldId="2651"/>
            <ac:spMk id="60" creationId="{7BB0FAD9-D359-4DCE-B743-5BC6DEABFFE3}"/>
          </ac:spMkLst>
        </pc:spChg>
      </pc:sldChg>
      <pc:sldChg chg="modSp mod">
        <pc:chgData name="Jean-Philippe Lesage" userId="ffdf6af4-0ed5-4135-bfc4-d22f4294e397" providerId="ADAL" clId="{05588E5A-9FBE-4A26-A6A3-6B3820ED55CA}" dt="2021-12-06T08:40:23.737" v="140" actId="20577"/>
        <pc:sldMkLst>
          <pc:docMk/>
          <pc:sldMk cId="157682694" sldId="2652"/>
        </pc:sldMkLst>
        <pc:spChg chg="mod">
          <ac:chgData name="Jean-Philippe Lesage" userId="ffdf6af4-0ed5-4135-bfc4-d22f4294e397" providerId="ADAL" clId="{05588E5A-9FBE-4A26-A6A3-6B3820ED55CA}" dt="2021-12-06T08:40:23.737" v="140" actId="20577"/>
          <ac:spMkLst>
            <pc:docMk/>
            <pc:sldMk cId="157682694" sldId="2652"/>
            <ac:spMk id="37" creationId="{2144CD97-83FE-4E64-A2A3-863034A6A98C}"/>
          </ac:spMkLst>
        </pc:spChg>
        <pc:spChg chg="mod">
          <ac:chgData name="Jean-Philippe Lesage" userId="ffdf6af4-0ed5-4135-bfc4-d22f4294e397" providerId="ADAL" clId="{05588E5A-9FBE-4A26-A6A3-6B3820ED55CA}" dt="2021-12-06T08:39:30.270" v="130"/>
          <ac:spMkLst>
            <pc:docMk/>
            <pc:sldMk cId="157682694" sldId="2652"/>
            <ac:spMk id="53" creationId="{74317347-E83B-4DF2-B195-BAB54AD6EEBD}"/>
          </ac:spMkLst>
        </pc:spChg>
      </pc:sldChg>
      <pc:sldChg chg="modSp mod">
        <pc:chgData name="Jean-Philippe Lesage" userId="ffdf6af4-0ed5-4135-bfc4-d22f4294e397" providerId="ADAL" clId="{05588E5A-9FBE-4A26-A6A3-6B3820ED55CA}" dt="2021-12-06T08:41:57.073" v="179" actId="20577"/>
        <pc:sldMkLst>
          <pc:docMk/>
          <pc:sldMk cId="4118609884" sldId="2653"/>
        </pc:sldMkLst>
        <pc:spChg chg="mod">
          <ac:chgData name="Jean-Philippe Lesage" userId="ffdf6af4-0ed5-4135-bfc4-d22f4294e397" providerId="ADAL" clId="{05588E5A-9FBE-4A26-A6A3-6B3820ED55CA}" dt="2021-12-06T08:39:34.503" v="131"/>
          <ac:spMkLst>
            <pc:docMk/>
            <pc:sldMk cId="4118609884" sldId="2653"/>
            <ac:spMk id="36" creationId="{265F8BDA-9308-4774-9731-30F318FC615A}"/>
          </ac:spMkLst>
        </pc:spChg>
        <pc:spChg chg="mod">
          <ac:chgData name="Jean-Philippe Lesage" userId="ffdf6af4-0ed5-4135-bfc4-d22f4294e397" providerId="ADAL" clId="{05588E5A-9FBE-4A26-A6A3-6B3820ED55CA}" dt="2021-12-06T08:40:11.016" v="138" actId="20577"/>
          <ac:spMkLst>
            <pc:docMk/>
            <pc:sldMk cId="4118609884" sldId="2653"/>
            <ac:spMk id="37" creationId="{EC06B41C-FF5E-4C52-BADC-09CF0DAF2800}"/>
          </ac:spMkLst>
        </pc:spChg>
        <pc:spChg chg="mod">
          <ac:chgData name="Jean-Philippe Lesage" userId="ffdf6af4-0ed5-4135-bfc4-d22f4294e397" providerId="ADAL" clId="{05588E5A-9FBE-4A26-A6A3-6B3820ED55CA}" dt="2021-12-06T08:41:57.073" v="179" actId="20577"/>
          <ac:spMkLst>
            <pc:docMk/>
            <pc:sldMk cId="4118609884" sldId="2653"/>
            <ac:spMk id="39" creationId="{0C18B607-F7DC-4AD8-BDE3-EB91063D2C98}"/>
          </ac:spMkLst>
        </pc:spChg>
      </pc:sldChg>
      <pc:sldChg chg="modSp mod">
        <pc:chgData name="Jean-Philippe Lesage" userId="ffdf6af4-0ed5-4135-bfc4-d22f4294e397" providerId="ADAL" clId="{05588E5A-9FBE-4A26-A6A3-6B3820ED55CA}" dt="2021-12-06T08:42:03.558" v="181" actId="20577"/>
        <pc:sldMkLst>
          <pc:docMk/>
          <pc:sldMk cId="957909413" sldId="2654"/>
        </pc:sldMkLst>
        <pc:spChg chg="mod">
          <ac:chgData name="Jean-Philippe Lesage" userId="ffdf6af4-0ed5-4135-bfc4-d22f4294e397" providerId="ADAL" clId="{05588E5A-9FBE-4A26-A6A3-6B3820ED55CA}" dt="2021-12-06T08:39:20.656" v="129"/>
          <ac:spMkLst>
            <pc:docMk/>
            <pc:sldMk cId="957909413" sldId="2654"/>
            <ac:spMk id="36" creationId="{1D0FBAF8-7E8D-4E06-BD97-75B1B2CF4A18}"/>
          </ac:spMkLst>
        </pc:spChg>
        <pc:spChg chg="mod">
          <ac:chgData name="Jean-Philippe Lesage" userId="ffdf6af4-0ed5-4135-bfc4-d22f4294e397" providerId="ADAL" clId="{05588E5A-9FBE-4A26-A6A3-6B3820ED55CA}" dt="2021-12-06T08:40:48.196" v="173" actId="20577"/>
          <ac:spMkLst>
            <pc:docMk/>
            <pc:sldMk cId="957909413" sldId="2654"/>
            <ac:spMk id="37" creationId="{E4B8B797-9996-4307-8293-E36B4882A9BB}"/>
          </ac:spMkLst>
        </pc:spChg>
        <pc:spChg chg="mod">
          <ac:chgData name="Jean-Philippe Lesage" userId="ffdf6af4-0ed5-4135-bfc4-d22f4294e397" providerId="ADAL" clId="{05588E5A-9FBE-4A26-A6A3-6B3820ED55CA}" dt="2021-12-06T08:42:03.558" v="181" actId="20577"/>
          <ac:spMkLst>
            <pc:docMk/>
            <pc:sldMk cId="957909413" sldId="2654"/>
            <ac:spMk id="39" creationId="{C56C202B-5E78-40E4-99B1-4637EA1DFE1F}"/>
          </ac:spMkLst>
        </pc:spChg>
      </pc:sldChg>
      <pc:sldChg chg="addSp delSp modSp mod modClrScheme chgLayout">
        <pc:chgData name="Jean-Philippe Lesage" userId="ffdf6af4-0ed5-4135-bfc4-d22f4294e397" providerId="ADAL" clId="{05588E5A-9FBE-4A26-A6A3-6B3820ED55CA}" dt="2021-12-06T08:48:00.296" v="438" actId="478"/>
        <pc:sldMkLst>
          <pc:docMk/>
          <pc:sldMk cId="2727767359" sldId="4662"/>
        </pc:sldMkLst>
        <pc:spChg chg="mod ord">
          <ac:chgData name="Jean-Philippe Lesage" userId="ffdf6af4-0ed5-4135-bfc4-d22f4294e397" providerId="ADAL" clId="{05588E5A-9FBE-4A26-A6A3-6B3820ED55CA}" dt="2021-12-06T08:47:57.801" v="437" actId="700"/>
          <ac:spMkLst>
            <pc:docMk/>
            <pc:sldMk cId="2727767359" sldId="4662"/>
            <ac:spMk id="2" creationId="{9FCB3520-8989-4B17-A794-D162D184BA41}"/>
          </ac:spMkLst>
        </pc:spChg>
        <pc:spChg chg="add del mod ord">
          <ac:chgData name="Jean-Philippe Lesage" userId="ffdf6af4-0ed5-4135-bfc4-d22f4294e397" providerId="ADAL" clId="{05588E5A-9FBE-4A26-A6A3-6B3820ED55CA}" dt="2021-12-06T08:48:00.296" v="438" actId="478"/>
          <ac:spMkLst>
            <pc:docMk/>
            <pc:sldMk cId="2727767359" sldId="4662"/>
            <ac:spMk id="6" creationId="{F272BE13-3341-4689-BE40-64A5C42608B0}"/>
          </ac:spMkLst>
        </pc:spChg>
      </pc:sldChg>
      <pc:sldChg chg="addSp delSp modSp mod modClrScheme chgLayout">
        <pc:chgData name="Jean-Philippe Lesage" userId="ffdf6af4-0ed5-4135-bfc4-d22f4294e397" providerId="ADAL" clId="{05588E5A-9FBE-4A26-A6A3-6B3820ED55CA}" dt="2021-12-06T08:49:16.018" v="445" actId="478"/>
        <pc:sldMkLst>
          <pc:docMk/>
          <pc:sldMk cId="1314860989" sldId="8759"/>
        </pc:sldMkLst>
        <pc:spChg chg="mod ord">
          <ac:chgData name="Jean-Philippe Lesage" userId="ffdf6af4-0ed5-4135-bfc4-d22f4294e397" providerId="ADAL" clId="{05588E5A-9FBE-4A26-A6A3-6B3820ED55CA}" dt="2021-12-06T08:49:12.074" v="444" actId="700"/>
          <ac:spMkLst>
            <pc:docMk/>
            <pc:sldMk cId="1314860989" sldId="8759"/>
            <ac:spMk id="3" creationId="{5723FB76-3549-4E9B-BBB9-404DEBEFA7DB}"/>
          </ac:spMkLst>
        </pc:spChg>
        <pc:spChg chg="add del mod ord">
          <ac:chgData name="Jean-Philippe Lesage" userId="ffdf6af4-0ed5-4135-bfc4-d22f4294e397" providerId="ADAL" clId="{05588E5A-9FBE-4A26-A6A3-6B3820ED55CA}" dt="2021-12-06T08:49:16.018" v="445" actId="478"/>
          <ac:spMkLst>
            <pc:docMk/>
            <pc:sldMk cId="1314860989" sldId="8759"/>
            <ac:spMk id="4" creationId="{CC7DD4AB-A42F-40EB-8D16-18CC8EC3585E}"/>
          </ac:spMkLst>
        </pc:spChg>
      </pc:sldChg>
      <pc:sldChg chg="addSp delSp modSp mod modClrScheme chgLayout">
        <pc:chgData name="Jean-Philippe Lesage" userId="ffdf6af4-0ed5-4135-bfc4-d22f4294e397" providerId="ADAL" clId="{05588E5A-9FBE-4A26-A6A3-6B3820ED55CA}" dt="2021-12-06T08:47:06.450" v="399" actId="478"/>
        <pc:sldMkLst>
          <pc:docMk/>
          <pc:sldMk cId="570770838" sldId="9758"/>
        </pc:sldMkLst>
        <pc:spChg chg="mod ord">
          <ac:chgData name="Jean-Philippe Lesage" userId="ffdf6af4-0ed5-4135-bfc4-d22f4294e397" providerId="ADAL" clId="{05588E5A-9FBE-4A26-A6A3-6B3820ED55CA}" dt="2021-12-06T08:47:03.443" v="398" actId="700"/>
          <ac:spMkLst>
            <pc:docMk/>
            <pc:sldMk cId="570770838" sldId="9758"/>
            <ac:spMk id="2" creationId="{C1EE65D0-B34F-4E9D-B100-4045D3774BF6}"/>
          </ac:spMkLst>
        </pc:spChg>
        <pc:spChg chg="add del mod ord">
          <ac:chgData name="Jean-Philippe Lesage" userId="ffdf6af4-0ed5-4135-bfc4-d22f4294e397" providerId="ADAL" clId="{05588E5A-9FBE-4A26-A6A3-6B3820ED55CA}" dt="2021-12-06T08:47:06.450" v="399" actId="478"/>
          <ac:spMkLst>
            <pc:docMk/>
            <pc:sldMk cId="570770838" sldId="9758"/>
            <ac:spMk id="3" creationId="{5FD226DE-AD3A-433F-88FF-0974BFFB2D1C}"/>
          </ac:spMkLst>
        </pc:spChg>
      </pc:sldChg>
      <pc:sldChg chg="addSp delSp modSp mod modClrScheme chgLayout">
        <pc:chgData name="Jean-Philippe Lesage" userId="ffdf6af4-0ed5-4135-bfc4-d22f4294e397" providerId="ADAL" clId="{05588E5A-9FBE-4A26-A6A3-6B3820ED55CA}" dt="2021-12-06T08:47:09.861" v="400" actId="478"/>
        <pc:sldMkLst>
          <pc:docMk/>
          <pc:sldMk cId="2415308891" sldId="9766"/>
        </pc:sldMkLst>
        <pc:spChg chg="add del mod ord">
          <ac:chgData name="Jean-Philippe Lesage" userId="ffdf6af4-0ed5-4135-bfc4-d22f4294e397" providerId="ADAL" clId="{05588E5A-9FBE-4A26-A6A3-6B3820ED55CA}" dt="2021-12-06T08:47:09.861" v="400" actId="478"/>
          <ac:spMkLst>
            <pc:docMk/>
            <pc:sldMk cId="2415308891" sldId="9766"/>
            <ac:spMk id="2" creationId="{1BBDA8E2-2068-42CD-B021-FFBF8D464A7D}"/>
          </ac:spMkLst>
        </pc:spChg>
        <pc:spChg chg="mod ord">
          <ac:chgData name="Jean-Philippe Lesage" userId="ffdf6af4-0ed5-4135-bfc4-d22f4294e397" providerId="ADAL" clId="{05588E5A-9FBE-4A26-A6A3-6B3820ED55CA}" dt="2021-12-06T08:47:03.443" v="398" actId="700"/>
          <ac:spMkLst>
            <pc:docMk/>
            <pc:sldMk cId="2415308891" sldId="9766"/>
            <ac:spMk id="7" creationId="{03F05EB0-7466-414E-B6DE-A11A527B81B3}"/>
          </ac:spMkLst>
        </pc:spChg>
      </pc:sldChg>
      <pc:sldChg chg="addSp delSp modSp mod modClrScheme chgLayout">
        <pc:chgData name="Jean-Philippe Lesage" userId="ffdf6af4-0ed5-4135-bfc4-d22f4294e397" providerId="ADAL" clId="{05588E5A-9FBE-4A26-A6A3-6B3820ED55CA}" dt="2021-12-06T08:47:21.165" v="402" actId="478"/>
        <pc:sldMkLst>
          <pc:docMk/>
          <pc:sldMk cId="3157498640" sldId="9794"/>
        </pc:sldMkLst>
        <pc:spChg chg="add del mod ord">
          <ac:chgData name="Jean-Philippe Lesage" userId="ffdf6af4-0ed5-4135-bfc4-d22f4294e397" providerId="ADAL" clId="{05588E5A-9FBE-4A26-A6A3-6B3820ED55CA}" dt="2021-12-06T08:47:21.165" v="402" actId="478"/>
          <ac:spMkLst>
            <pc:docMk/>
            <pc:sldMk cId="3157498640" sldId="9794"/>
            <ac:spMk id="2" creationId="{C3FDEEFF-476A-4FB6-9DA2-9E2D5C59EEB8}"/>
          </ac:spMkLst>
        </pc:spChg>
        <pc:spChg chg="mod ord">
          <ac:chgData name="Jean-Philippe Lesage" userId="ffdf6af4-0ed5-4135-bfc4-d22f4294e397" providerId="ADAL" clId="{05588E5A-9FBE-4A26-A6A3-6B3820ED55CA}" dt="2021-12-06T08:47:18.240" v="401" actId="700"/>
          <ac:spMkLst>
            <pc:docMk/>
            <pc:sldMk cId="3157498640" sldId="9794"/>
            <ac:spMk id="5" creationId="{9FCD4246-F2AE-2546-BAEF-A09A3FBEA836}"/>
          </ac:spMkLst>
        </pc:spChg>
      </pc:sldChg>
      <pc:sldChg chg="modSp mod">
        <pc:chgData name="Jean-Philippe Lesage" userId="ffdf6af4-0ed5-4135-bfc4-d22f4294e397" providerId="ADAL" clId="{05588E5A-9FBE-4A26-A6A3-6B3820ED55CA}" dt="2021-12-06T08:43:25.244" v="306" actId="14100"/>
        <pc:sldMkLst>
          <pc:docMk/>
          <pc:sldMk cId="3414028823" sldId="12628"/>
        </pc:sldMkLst>
        <pc:spChg chg="mod">
          <ac:chgData name="Jean-Philippe Lesage" userId="ffdf6af4-0ed5-4135-bfc4-d22f4294e397" providerId="ADAL" clId="{05588E5A-9FBE-4A26-A6A3-6B3820ED55CA}" dt="2021-12-06T08:43:25.244" v="306" actId="14100"/>
          <ac:spMkLst>
            <pc:docMk/>
            <pc:sldMk cId="3414028823" sldId="12628"/>
            <ac:spMk id="126" creationId="{52CC93B2-D95C-4BB2-B865-5B24A5F0A7C1}"/>
          </ac:spMkLst>
        </pc:spChg>
      </pc:sldChg>
      <pc:sldChg chg="modSp mod">
        <pc:chgData name="Jean-Philippe Lesage" userId="ffdf6af4-0ed5-4135-bfc4-d22f4294e397" providerId="ADAL" clId="{05588E5A-9FBE-4A26-A6A3-6B3820ED55CA}" dt="2021-12-06T08:42:53.730" v="264" actId="20577"/>
        <pc:sldMkLst>
          <pc:docMk/>
          <pc:sldMk cId="3880523356" sldId="2076136576"/>
        </pc:sldMkLst>
        <pc:spChg chg="mod">
          <ac:chgData name="Jean-Philippe Lesage" userId="ffdf6af4-0ed5-4135-bfc4-d22f4294e397" providerId="ADAL" clId="{05588E5A-9FBE-4A26-A6A3-6B3820ED55CA}" dt="2021-12-06T08:42:53.730" v="264" actId="20577"/>
          <ac:spMkLst>
            <pc:docMk/>
            <pc:sldMk cId="3880523356" sldId="2076136576"/>
            <ac:spMk id="74" creationId="{7AFD37E3-6012-4154-9876-5586DA212B09}"/>
          </ac:spMkLst>
        </pc:spChg>
        <pc:spChg chg="mod">
          <ac:chgData name="Jean-Philippe Lesage" userId="ffdf6af4-0ed5-4135-bfc4-d22f4294e397" providerId="ADAL" clId="{05588E5A-9FBE-4A26-A6A3-6B3820ED55CA}" dt="2021-12-06T08:42:44.204" v="241" actId="20577"/>
          <ac:spMkLst>
            <pc:docMk/>
            <pc:sldMk cId="3880523356" sldId="2076136576"/>
            <ac:spMk id="80" creationId="{840C6580-E6F7-4C55-802D-A1A99869C04F}"/>
          </ac:spMkLst>
        </pc:spChg>
        <pc:spChg chg="mod">
          <ac:chgData name="Jean-Philippe Lesage" userId="ffdf6af4-0ed5-4135-bfc4-d22f4294e397" providerId="ADAL" clId="{05588E5A-9FBE-4A26-A6A3-6B3820ED55CA}" dt="2021-12-06T08:42:27.462" v="218" actId="20577"/>
          <ac:spMkLst>
            <pc:docMk/>
            <pc:sldMk cId="3880523356" sldId="2076136576"/>
            <ac:spMk id="93" creationId="{CF0D8CA3-FB52-4A16-A3E7-AC034D5357BB}"/>
          </ac:spMkLst>
        </pc:spChg>
        <pc:spChg chg="mod">
          <ac:chgData name="Jean-Philippe Lesage" userId="ffdf6af4-0ed5-4135-bfc4-d22f4294e397" providerId="ADAL" clId="{05588E5A-9FBE-4A26-A6A3-6B3820ED55CA}" dt="2021-12-06T08:42:15.829" v="190" actId="20577"/>
          <ac:spMkLst>
            <pc:docMk/>
            <pc:sldMk cId="3880523356" sldId="2076136576"/>
            <ac:spMk id="116" creationId="{9D9792F5-7806-4B53-A010-215F4AA04163}"/>
          </ac:spMkLst>
        </pc:spChg>
      </pc:sldChg>
      <pc:sldChg chg="addSp delSp modSp mod modClrScheme chgLayout">
        <pc:chgData name="Jean-Philippe Lesage" userId="ffdf6af4-0ed5-4135-bfc4-d22f4294e397" providerId="ADAL" clId="{05588E5A-9FBE-4A26-A6A3-6B3820ED55CA}" dt="2021-12-06T08:46:43.129" v="397" actId="478"/>
        <pc:sldMkLst>
          <pc:docMk/>
          <pc:sldMk cId="3115251574" sldId="2076136629"/>
        </pc:sldMkLst>
        <pc:spChg chg="mod ord">
          <ac:chgData name="Jean-Philippe Lesage" userId="ffdf6af4-0ed5-4135-bfc4-d22f4294e397" providerId="ADAL" clId="{05588E5A-9FBE-4A26-A6A3-6B3820ED55CA}" dt="2021-12-06T08:46:35.576" v="396" actId="700"/>
          <ac:spMkLst>
            <pc:docMk/>
            <pc:sldMk cId="3115251574" sldId="2076136629"/>
            <ac:spMk id="2" creationId="{DAEE74F3-15DF-4237-843A-BE5C7E5B2C04}"/>
          </ac:spMkLst>
        </pc:spChg>
        <pc:spChg chg="add del mod ord">
          <ac:chgData name="Jean-Philippe Lesage" userId="ffdf6af4-0ed5-4135-bfc4-d22f4294e397" providerId="ADAL" clId="{05588E5A-9FBE-4A26-A6A3-6B3820ED55CA}" dt="2021-12-06T08:46:43.129" v="397" actId="478"/>
          <ac:spMkLst>
            <pc:docMk/>
            <pc:sldMk cId="3115251574" sldId="2076136629"/>
            <ac:spMk id="3" creationId="{414E6398-3BAE-4E81-AA5A-567B8B15606E}"/>
          </ac:spMkLst>
        </pc:spChg>
      </pc:sldChg>
      <pc:sldChg chg="addSp delSp modSp mod modClrScheme chgLayout">
        <pc:chgData name="Jean-Philippe Lesage" userId="ffdf6af4-0ed5-4135-bfc4-d22f4294e397" providerId="ADAL" clId="{05588E5A-9FBE-4A26-A6A3-6B3820ED55CA}" dt="2021-12-06T08:44:18.293" v="309" actId="478"/>
        <pc:sldMkLst>
          <pc:docMk/>
          <pc:sldMk cId="3376995947" sldId="2076136654"/>
        </pc:sldMkLst>
        <pc:spChg chg="mod ord">
          <ac:chgData name="Jean-Philippe Lesage" userId="ffdf6af4-0ed5-4135-bfc4-d22f4294e397" providerId="ADAL" clId="{05588E5A-9FBE-4A26-A6A3-6B3820ED55CA}" dt="2021-12-06T08:44:10.992" v="308" actId="700"/>
          <ac:spMkLst>
            <pc:docMk/>
            <pc:sldMk cId="3376995947" sldId="2076136654"/>
            <ac:spMk id="2" creationId="{FE0F95CB-FE99-4EC8-9AB1-40AB314F3C9C}"/>
          </ac:spMkLst>
        </pc:spChg>
        <pc:spChg chg="add del mod ord">
          <ac:chgData name="Jean-Philippe Lesage" userId="ffdf6af4-0ed5-4135-bfc4-d22f4294e397" providerId="ADAL" clId="{05588E5A-9FBE-4A26-A6A3-6B3820ED55CA}" dt="2021-12-06T08:44:18.293" v="309" actId="478"/>
          <ac:spMkLst>
            <pc:docMk/>
            <pc:sldMk cId="3376995947" sldId="2076136654"/>
            <ac:spMk id="3" creationId="{91BFD499-3F4E-4661-939A-CBE97137BA8C}"/>
          </ac:spMkLst>
        </pc:spChg>
      </pc:sldChg>
      <pc:sldChg chg="modSp mod chgLayout">
        <pc:chgData name="Jean-Philippe Lesage" userId="ffdf6af4-0ed5-4135-bfc4-d22f4294e397" providerId="ADAL" clId="{05588E5A-9FBE-4A26-A6A3-6B3820ED55CA}" dt="2021-12-06T08:43:59.110" v="307" actId="700"/>
        <pc:sldMkLst>
          <pc:docMk/>
          <pc:sldMk cId="3833760518" sldId="2076136655"/>
        </pc:sldMkLst>
        <pc:spChg chg="mod ord">
          <ac:chgData name="Jean-Philippe Lesage" userId="ffdf6af4-0ed5-4135-bfc4-d22f4294e397" providerId="ADAL" clId="{05588E5A-9FBE-4A26-A6A3-6B3820ED55CA}" dt="2021-12-06T08:43:59.110" v="307" actId="700"/>
          <ac:spMkLst>
            <pc:docMk/>
            <pc:sldMk cId="3833760518" sldId="2076136655"/>
            <ac:spMk id="17" creationId="{D80C3A2F-53AE-4847-ACD2-3B700207F66A}"/>
          </ac:spMkLst>
        </pc:spChg>
      </pc:sldChg>
      <pc:sldChg chg="addSp delSp modSp mod modClrScheme chgLayout">
        <pc:chgData name="Jean-Philippe Lesage" userId="ffdf6af4-0ed5-4135-bfc4-d22f4294e397" providerId="ADAL" clId="{05588E5A-9FBE-4A26-A6A3-6B3820ED55CA}" dt="2021-12-06T08:45:01.745" v="340" actId="20577"/>
        <pc:sldMkLst>
          <pc:docMk/>
          <pc:sldMk cId="3034229270" sldId="2076136677"/>
        </pc:sldMkLst>
        <pc:spChg chg="add del mod ord">
          <ac:chgData name="Jean-Philippe Lesage" userId="ffdf6af4-0ed5-4135-bfc4-d22f4294e397" providerId="ADAL" clId="{05588E5A-9FBE-4A26-A6A3-6B3820ED55CA}" dt="2021-12-06T08:44:38.420" v="311" actId="478"/>
          <ac:spMkLst>
            <pc:docMk/>
            <pc:sldMk cId="3034229270" sldId="2076136677"/>
            <ac:spMk id="2" creationId="{3B0F4244-5221-4120-9358-16E6F5C01249}"/>
          </ac:spMkLst>
        </pc:spChg>
        <pc:spChg chg="mod ord">
          <ac:chgData name="Jean-Philippe Lesage" userId="ffdf6af4-0ed5-4135-bfc4-d22f4294e397" providerId="ADAL" clId="{05588E5A-9FBE-4A26-A6A3-6B3820ED55CA}" dt="2021-12-06T08:44:30.251" v="310" actId="700"/>
          <ac:spMkLst>
            <pc:docMk/>
            <pc:sldMk cId="3034229270" sldId="2076136677"/>
            <ac:spMk id="9" creationId="{8E9D01E9-8917-E54D-B936-3CDE083E3D48}"/>
          </ac:spMkLst>
        </pc:spChg>
        <pc:spChg chg="mod">
          <ac:chgData name="Jean-Philippe Lesage" userId="ffdf6af4-0ed5-4135-bfc4-d22f4294e397" providerId="ADAL" clId="{05588E5A-9FBE-4A26-A6A3-6B3820ED55CA}" dt="2021-12-06T08:45:01.745" v="340" actId="20577"/>
          <ac:spMkLst>
            <pc:docMk/>
            <pc:sldMk cId="3034229270" sldId="2076136677"/>
            <ac:spMk id="47" creationId="{D12973C0-02D7-FA4A-AB7C-C9EF6765C10E}"/>
          </ac:spMkLst>
        </pc:spChg>
      </pc:sldChg>
      <pc:sldChg chg="addSp delSp modSp mod modClrScheme chgLayout">
        <pc:chgData name="Jean-Philippe Lesage" userId="ffdf6af4-0ed5-4135-bfc4-d22f4294e397" providerId="ADAL" clId="{05588E5A-9FBE-4A26-A6A3-6B3820ED55CA}" dt="2021-12-06T08:47:36.048" v="404" actId="478"/>
        <pc:sldMkLst>
          <pc:docMk/>
          <pc:sldMk cId="1976541033" sldId="2076136689"/>
        </pc:sldMkLst>
        <pc:spChg chg="add del mod ord">
          <ac:chgData name="Jean-Philippe Lesage" userId="ffdf6af4-0ed5-4135-bfc4-d22f4294e397" providerId="ADAL" clId="{05588E5A-9FBE-4A26-A6A3-6B3820ED55CA}" dt="2021-12-06T08:47:36.048" v="404" actId="478"/>
          <ac:spMkLst>
            <pc:docMk/>
            <pc:sldMk cId="1976541033" sldId="2076136689"/>
            <ac:spMk id="2" creationId="{2D52E9A0-A573-4766-99B3-325DFFA7CD84}"/>
          </ac:spMkLst>
        </pc:spChg>
        <pc:spChg chg="mod ord">
          <ac:chgData name="Jean-Philippe Lesage" userId="ffdf6af4-0ed5-4135-bfc4-d22f4294e397" providerId="ADAL" clId="{05588E5A-9FBE-4A26-A6A3-6B3820ED55CA}" dt="2021-12-06T08:47:34.124" v="403" actId="700"/>
          <ac:spMkLst>
            <pc:docMk/>
            <pc:sldMk cId="1976541033" sldId="2076136689"/>
            <ac:spMk id="65" creationId="{AB600C5F-B56B-45D8-AFF3-29D24CBFFC90}"/>
          </ac:spMkLst>
        </pc:spChg>
      </pc:sldChg>
      <pc:sldChg chg="addSp delSp modSp mod modClrScheme chgLayout">
        <pc:chgData name="Jean-Philippe Lesage" userId="ffdf6af4-0ed5-4135-bfc4-d22f4294e397" providerId="ADAL" clId="{05588E5A-9FBE-4A26-A6A3-6B3820ED55CA}" dt="2021-12-06T08:37:30.059" v="39" actId="20577"/>
        <pc:sldMkLst>
          <pc:docMk/>
          <pc:sldMk cId="242632850" sldId="2076137374"/>
        </pc:sldMkLst>
        <pc:spChg chg="mod ord">
          <ac:chgData name="Jean-Philippe Lesage" userId="ffdf6af4-0ed5-4135-bfc4-d22f4294e397" providerId="ADAL" clId="{05588E5A-9FBE-4A26-A6A3-6B3820ED55CA}" dt="2021-12-06T08:37:03.139" v="0" actId="700"/>
          <ac:spMkLst>
            <pc:docMk/>
            <pc:sldMk cId="242632850" sldId="2076137374"/>
            <ac:spMk id="3" creationId="{C13220C3-8822-4CB2-906F-EABE1A172FE8}"/>
          </ac:spMkLst>
        </pc:spChg>
        <pc:spChg chg="add del mod ord">
          <ac:chgData name="Jean-Philippe Lesage" userId="ffdf6af4-0ed5-4135-bfc4-d22f4294e397" providerId="ADAL" clId="{05588E5A-9FBE-4A26-A6A3-6B3820ED55CA}" dt="2021-12-06T08:37:06.526" v="1" actId="478"/>
          <ac:spMkLst>
            <pc:docMk/>
            <pc:sldMk cId="242632850" sldId="2076137374"/>
            <ac:spMk id="6" creationId="{DBFF7D62-FBFA-4F42-B42D-6578D5B263A6}"/>
          </ac:spMkLst>
        </pc:spChg>
        <pc:spChg chg="mod">
          <ac:chgData name="Jean-Philippe Lesage" userId="ffdf6af4-0ed5-4135-bfc4-d22f4294e397" providerId="ADAL" clId="{05588E5A-9FBE-4A26-A6A3-6B3820ED55CA}" dt="2021-12-06T08:37:30.059" v="39" actId="20577"/>
          <ac:spMkLst>
            <pc:docMk/>
            <pc:sldMk cId="242632850" sldId="2076137374"/>
            <ac:spMk id="131" creationId="{77207A16-1D9E-457B-9F20-B97FC0EC5BF8}"/>
          </ac:spMkLst>
        </pc:spChg>
        <pc:spChg chg="mod">
          <ac:chgData name="Jean-Philippe Lesage" userId="ffdf6af4-0ed5-4135-bfc4-d22f4294e397" providerId="ADAL" clId="{05588E5A-9FBE-4A26-A6A3-6B3820ED55CA}" dt="2021-12-06T08:37:13.437" v="15" actId="20577"/>
          <ac:spMkLst>
            <pc:docMk/>
            <pc:sldMk cId="242632850" sldId="2076137374"/>
            <ac:spMk id="167" creationId="{D3E1FD5C-160B-46CD-BD6D-02F67B20F3CE}"/>
          </ac:spMkLst>
        </pc:spChg>
      </pc:sldChg>
      <pc:sldChg chg="addSp delSp modSp mod modClrScheme chgLayout">
        <pc:chgData name="Jean-Philippe Lesage" userId="ffdf6af4-0ed5-4135-bfc4-d22f4294e397" providerId="ADAL" clId="{05588E5A-9FBE-4A26-A6A3-6B3820ED55CA}" dt="2021-12-06T08:48:49.344" v="443" actId="478"/>
        <pc:sldMkLst>
          <pc:docMk/>
          <pc:sldMk cId="1935308139" sldId="2076137497"/>
        </pc:sldMkLst>
        <pc:spChg chg="add del mod ord">
          <ac:chgData name="Jean-Philippe Lesage" userId="ffdf6af4-0ed5-4135-bfc4-d22f4294e397" providerId="ADAL" clId="{05588E5A-9FBE-4A26-A6A3-6B3820ED55CA}" dt="2021-12-06T08:48:49.344" v="443" actId="478"/>
          <ac:spMkLst>
            <pc:docMk/>
            <pc:sldMk cId="1935308139" sldId="2076137497"/>
            <ac:spMk id="2" creationId="{F61A181F-A15B-4EA1-B893-C1F6D7FA43C0}"/>
          </ac:spMkLst>
        </pc:spChg>
        <pc:spChg chg="mod ord">
          <ac:chgData name="Jean-Philippe Lesage" userId="ffdf6af4-0ed5-4135-bfc4-d22f4294e397" providerId="ADAL" clId="{05588E5A-9FBE-4A26-A6A3-6B3820ED55CA}" dt="2021-12-06T08:48:30.310" v="441" actId="700"/>
          <ac:spMkLst>
            <pc:docMk/>
            <pc:sldMk cId="1935308139" sldId="2076137497"/>
            <ac:spMk id="3" creationId="{5723FB76-3549-4E9B-BBB9-404DEBEFA7DB}"/>
          </ac:spMkLst>
        </pc:spChg>
        <pc:spChg chg="mod">
          <ac:chgData name="Jean-Philippe Lesage" userId="ffdf6af4-0ed5-4135-bfc4-d22f4294e397" providerId="ADAL" clId="{05588E5A-9FBE-4A26-A6A3-6B3820ED55CA}" dt="2021-12-06T08:48:44.291" v="442" actId="207"/>
          <ac:spMkLst>
            <pc:docMk/>
            <pc:sldMk cId="1935308139" sldId="2076137497"/>
            <ac:spMk id="4" creationId="{A639BD53-AD1B-4736-9EE2-D20F77BE45E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12/6/2021 10:00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12/6/2021 9:59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072DC8-D49D-432C-9D46-A7718B5F5490}" type="datetime8">
              <a:rPr lang="en-US" smtClean="0"/>
              <a:t>12/6/2021 9:59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946009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36A48A-0155-4613-BCF3-C8323EBEEA5C}"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337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12/6/2021 9:59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3" name="Notes Placeholder 2">
            <a:extLst>
              <a:ext uri="{FF2B5EF4-FFF2-40B4-BE49-F238E27FC236}">
                <a16:creationId xmlns:a16="http://schemas.microsoft.com/office/drawing/2014/main" id="{CE7951DC-60E7-4D07-BAC6-32F488EFF43F}"/>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1645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12/6/2021 9:59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548236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a:solidFill>
                  <a:srgbClr val="FF0000"/>
                </a:solidFill>
              </a:rPr>
              <a:t>Banu</a:t>
            </a:r>
          </a:p>
          <a:p>
            <a:endParaRPr lang="en-US" sz="1200" b="1"/>
          </a:p>
          <a:p>
            <a:r>
              <a:rPr lang="en-US" sz="1200" b="1"/>
              <a:t>Azure ATP is focused on protecting  on-premises identities and to do that they are 4 phases!   </a:t>
            </a:r>
            <a:r>
              <a:rPr lang="en-US" sz="1200" b="1" u="sng"/>
              <a:t>Today we will mainly focus on investigate. </a:t>
            </a:r>
          </a:p>
          <a:p>
            <a:endParaRPr lang="en-US" sz="1200" b="1"/>
          </a:p>
          <a:p>
            <a:r>
              <a:rPr lang="en-US" sz="1200" b="1"/>
              <a:t>1. Prevent – We’ll leverage identity security posture management assessments to reduce the attack surface | Webinar tomorrow which OR will go into detail </a:t>
            </a:r>
          </a:p>
          <a:p>
            <a:endParaRPr lang="en-US" sz="1200"/>
          </a:p>
          <a:p>
            <a:r>
              <a:rPr lang="en-US" sz="1200" b="1"/>
              <a:t>2. Detect – If there is an attacker we’ll alert you in real time and make you aware of any risks and/or anomalies </a:t>
            </a:r>
          </a:p>
          <a:p>
            <a:endParaRPr lang="en-US" sz="1200" b="1"/>
          </a:p>
          <a:p>
            <a:r>
              <a:rPr lang="en-US" sz="1200" b="1"/>
              <a:t>3. Investigate – We want to make sure we are leveraging UEBA functionality to understand who are the risky users in your environment and look at the them first</a:t>
            </a:r>
          </a:p>
          <a:p>
            <a:endParaRPr lang="en-US" sz="1200" b="1"/>
          </a:p>
          <a:p>
            <a:r>
              <a:rPr lang="en-US" sz="1200" b="1"/>
              <a:t>4. Respond  - We want to make sure we reduce the response time and help you leverage tools to manage compromised identities </a:t>
            </a:r>
          </a:p>
          <a:p>
            <a:endParaRPr lang="en-US" sz="1200"/>
          </a:p>
          <a:p>
            <a:endParaRPr lang="en-US" sz="1200">
              <a:cs typeface="Calibri"/>
            </a:endParaRPr>
          </a:p>
        </p:txBody>
      </p:sp>
      <p:sp>
        <p:nvSpPr>
          <p:cNvPr id="4" name="Slide Number Placeholder 3"/>
          <p:cNvSpPr>
            <a:spLocks noGrp="1"/>
          </p:cNvSpPr>
          <p:nvPr>
            <p:ph type="sldNum" sz="quarter" idx="5"/>
          </p:nvPr>
        </p:nvSpPr>
        <p:spPr/>
        <p:txBody>
          <a:bodyPr/>
          <a:lstStyle/>
          <a:p>
            <a:fld id="{5F2D3714-B553-A044-BA72-366907BA36B5}" type="slidenum">
              <a:rPr lang="en-US" smtClean="0"/>
              <a:t>15</a:t>
            </a:fld>
            <a:endParaRPr lang="en-US"/>
          </a:p>
        </p:txBody>
      </p:sp>
    </p:spTree>
    <p:extLst>
      <p:ext uri="{BB962C8B-B14F-4D97-AF65-F5344CB8AC3E}">
        <p14:creationId xmlns:p14="http://schemas.microsoft.com/office/powerpoint/2010/main" val="2608481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1">
                <a:solidFill>
                  <a:srgbClr val="FF0000"/>
                </a:solidFill>
              </a:rPr>
              <a:t>Banu</a:t>
            </a:r>
          </a:p>
          <a:p>
            <a:pPr defTabSz="914400">
              <a:defRPr/>
            </a:pPr>
            <a:endParaRPr lang="en-US" sz="1400" b="1">
              <a:latin typeface="+mn-lt"/>
              <a:cs typeface="Calibri"/>
            </a:endParaRPr>
          </a:p>
          <a:p>
            <a:pPr defTabSz="914400">
              <a:defRPr/>
            </a:pPr>
            <a:r>
              <a:rPr lang="en-US" sz="1400" b="1">
                <a:latin typeface="+mn-lt"/>
                <a:cs typeface="Calibri"/>
              </a:rPr>
              <a:t>Where AATP sits in the MS stack?</a:t>
            </a:r>
          </a:p>
          <a:p>
            <a:pPr defTabSz="914400">
              <a:defRPr/>
            </a:pPr>
            <a:endParaRPr lang="en-US" sz="1400" b="1">
              <a:latin typeface="+mn-lt"/>
              <a:cs typeface="Calibri"/>
            </a:endParaRPr>
          </a:p>
          <a:p>
            <a:pPr defTabSz="914400">
              <a:defRPr/>
            </a:pPr>
            <a:r>
              <a:rPr lang="en-US" sz="1400" b="1">
                <a:latin typeface="+mn-lt"/>
                <a:cs typeface="Calibri"/>
              </a:rPr>
              <a:t>Now let’s talk about Azure ATP -&gt; it’s a key tool in protecting your hybrid enterprise. </a:t>
            </a:r>
          </a:p>
          <a:p>
            <a:pPr defTabSz="914400">
              <a:defRPr/>
            </a:pPr>
            <a:endParaRPr lang="en-US" sz="1400" b="1">
              <a:latin typeface="+mn-lt"/>
              <a:cs typeface="Calibri"/>
            </a:endParaRPr>
          </a:p>
          <a:p>
            <a:pPr defTabSz="914400">
              <a:defRPr/>
            </a:pPr>
            <a:r>
              <a:rPr lang="en-US" sz="1400" b="1">
                <a:latin typeface="+mn-lt"/>
                <a:cs typeface="Calibri"/>
              </a:rPr>
              <a:t>AATP protects on-prem identities, but it’s also integrated with Microsoft Cloud App Security and Azure AD identity protection to capture risky sign in’s in the cloud and give you visibility into risky activities and anomalies that take place in your cloud environment and SaaS apps.  </a:t>
            </a:r>
          </a:p>
          <a:p>
            <a:pPr defTabSz="914400">
              <a:defRPr/>
            </a:pPr>
            <a:endParaRPr lang="en-US" sz="1400" b="1">
              <a:latin typeface="+mn-lt"/>
              <a:cs typeface="Calibri"/>
            </a:endParaRPr>
          </a:p>
          <a:p>
            <a:pPr defTabSz="914400">
              <a:defRPr/>
            </a:pPr>
            <a:r>
              <a:rPr lang="en-US" sz="1400" b="1">
                <a:latin typeface="+mn-lt"/>
                <a:cs typeface="Calibri"/>
              </a:rPr>
              <a:t>We take it further by giving you extending this to Microsoft Threat protection which allows you have a overall view across your threat protection product to investigate incidents. </a:t>
            </a:r>
          </a:p>
          <a:p>
            <a:pPr defTabSz="914400">
              <a:defRPr/>
            </a:pPr>
            <a:endParaRPr lang="en-US" sz="1400">
              <a:latin typeface="+mn-lt"/>
              <a:cs typeface="Calibri"/>
            </a:endParaRPr>
          </a:p>
          <a:p>
            <a:pPr defTabSz="914400">
              <a:defRPr/>
            </a:pPr>
            <a:endParaRPr lang="en-US" sz="1400">
              <a:latin typeface="+mn-lt"/>
              <a:cs typeface="Calibri"/>
            </a:endParaRPr>
          </a:p>
          <a:p>
            <a:pPr defTabSz="914400">
              <a:defRPr/>
            </a:pPr>
            <a:endParaRPr lang="en-US" sz="1400">
              <a:latin typeface="+mn-lt"/>
              <a:cs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6EA0C2-070F-481E-82C8-DAB25B37D1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9023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FF9A782A-5AF4-AF4D-9F60-32A230473879}" type="slidenum">
              <a:rPr lang="en-US" smtClean="0"/>
              <a:t>17</a:t>
            </a:fld>
            <a:endParaRPr lang="en-US"/>
          </a:p>
        </p:txBody>
      </p:sp>
    </p:spTree>
    <p:extLst>
      <p:ext uri="{BB962C8B-B14F-4D97-AF65-F5344CB8AC3E}">
        <p14:creationId xmlns:p14="http://schemas.microsoft.com/office/powerpoint/2010/main" val="2889491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u="none" strike="noStrike" dirty="0">
                <a:solidFill>
                  <a:srgbClr val="000000"/>
                </a:solidFill>
                <a:effectLst/>
                <a:latin typeface="+mn-lt"/>
              </a:rPr>
              <a:t>Identity Security Posture Assessments help SecOps identify and correct risky configurations: </a:t>
            </a:r>
          </a:p>
          <a:p>
            <a:endParaRPr lang="en-US" sz="1400" b="0" i="0" u="none" strike="noStrike" dirty="0">
              <a:solidFill>
                <a:srgbClr val="000000"/>
              </a:solidFill>
              <a:effectLst/>
              <a:latin typeface="+mn-lt"/>
            </a:endParaRPr>
          </a:p>
          <a:p>
            <a:pPr marL="285750" indent="-285750">
              <a:buFont typeface="Arial" panose="020B0604020202020204" pitchFamily="34" charset="0"/>
              <a:buChar char="•"/>
            </a:pPr>
            <a:r>
              <a:rPr lang="en-US" sz="1400" b="0" i="0" u="none" strike="noStrike" dirty="0">
                <a:solidFill>
                  <a:srgbClr val="000000"/>
                </a:solidFill>
                <a:effectLst/>
                <a:latin typeface="+mn-lt"/>
              </a:rPr>
              <a:t>Preventing attacks is about understanding what is not optimized in an on-premises user and protocol configuration. </a:t>
            </a:r>
          </a:p>
          <a:p>
            <a:pPr marL="285750" indent="-285750">
              <a:buFont typeface="Arial" panose="020B0604020202020204" pitchFamily="34" charset="0"/>
              <a:buChar char="•"/>
            </a:pPr>
            <a:r>
              <a:rPr lang="en-US" sz="1400" b="0" i="0" u="none" strike="noStrike" dirty="0">
                <a:solidFill>
                  <a:srgbClr val="000000"/>
                </a:solidFill>
                <a:effectLst/>
                <a:latin typeface="+mn-lt"/>
              </a:rPr>
              <a:t>In other words, prevention is about figuring out where vulnerabilities are--before they can be exploited. </a:t>
            </a:r>
          </a:p>
          <a:p>
            <a:pPr marL="285750" indent="-285750">
              <a:buFont typeface="Arial" panose="020B0604020202020204" pitchFamily="34" charset="0"/>
              <a:buChar char="•"/>
            </a:pPr>
            <a:r>
              <a:rPr lang="en-US" sz="1400" b="0" i="0" u="none" strike="noStrike" dirty="0">
                <a:solidFill>
                  <a:srgbClr val="000000"/>
                </a:solidFill>
                <a:effectLst/>
                <a:latin typeface="+mn-lt"/>
              </a:rPr>
              <a:t>So, Azure ATP  Identity Security Posture Assessments are all about helping SecOps identify configuration gaps—so risky configurations can be updated. </a:t>
            </a:r>
          </a:p>
          <a:p>
            <a:pPr marL="285750" indent="-285750">
              <a:buFont typeface="Arial" panose="020B0604020202020204" pitchFamily="34" charset="0"/>
              <a:buChar char="•"/>
            </a:pPr>
            <a:r>
              <a:rPr lang="en-US" sz="1400" b="0" i="0" u="none" strike="noStrike" dirty="0">
                <a:solidFill>
                  <a:srgbClr val="000000"/>
                </a:solidFill>
                <a:effectLst/>
                <a:latin typeface="+mn-lt"/>
              </a:rPr>
              <a:t>These are some examples of configurations which may broaden the attack surface in an organization:</a:t>
            </a:r>
          </a:p>
          <a:p>
            <a:pPr marL="752094" lvl="1" indent="-285750">
              <a:buFont typeface="Arial" panose="020B0604020202020204" pitchFamily="34" charset="0"/>
              <a:buChar char="•"/>
            </a:pPr>
            <a:r>
              <a:rPr lang="en-US" sz="1400" b="0" i="0" u="none" strike="noStrike" dirty="0">
                <a:solidFill>
                  <a:srgbClr val="000000"/>
                </a:solidFill>
                <a:effectLst/>
                <a:latin typeface="+mn-lt"/>
              </a:rPr>
              <a:t>Applications which use clear-text authentication--that could result in exposed passwords. </a:t>
            </a:r>
          </a:p>
          <a:p>
            <a:pPr marL="752094" lvl="1" indent="-285750">
              <a:buFont typeface="Arial" panose="020B0604020202020204" pitchFamily="34" charset="0"/>
              <a:buChar char="•"/>
            </a:pPr>
            <a:r>
              <a:rPr lang="en-US" sz="1400" b="0" i="0" dirty="0">
                <a:solidFill>
                  <a:srgbClr val="515151"/>
                </a:solidFill>
                <a:effectLst/>
                <a:latin typeface="+mn-lt"/>
              </a:rPr>
              <a:t>With </a:t>
            </a:r>
            <a:r>
              <a:rPr lang="en-US" sz="1400" b="1" i="0" dirty="0">
                <a:solidFill>
                  <a:srgbClr val="303030"/>
                </a:solidFill>
                <a:effectLst/>
                <a:latin typeface="+mn-lt"/>
              </a:rPr>
              <a:t>Unconstrained Delegation</a:t>
            </a:r>
            <a:r>
              <a:rPr lang="en-US" sz="1400" b="0" i="0" dirty="0">
                <a:solidFill>
                  <a:srgbClr val="515151"/>
                </a:solidFill>
                <a:effectLst/>
                <a:latin typeface="+mn-lt"/>
              </a:rPr>
              <a:t>, the server or the service account that is granted this right is able to impersonate a user to authenticate to </a:t>
            </a:r>
            <a:r>
              <a:rPr lang="en-US" sz="1400" b="1" i="0" dirty="0">
                <a:solidFill>
                  <a:srgbClr val="303030"/>
                </a:solidFill>
                <a:effectLst/>
                <a:latin typeface="+mn-lt"/>
              </a:rPr>
              <a:t>any services</a:t>
            </a:r>
            <a:r>
              <a:rPr lang="en-US" sz="1400" b="0" i="0" dirty="0">
                <a:solidFill>
                  <a:srgbClr val="515151"/>
                </a:solidFill>
                <a:effectLst/>
                <a:latin typeface="+mn-lt"/>
              </a:rPr>
              <a:t> on </a:t>
            </a:r>
            <a:r>
              <a:rPr lang="en-US" sz="1400" b="1" i="0" dirty="0">
                <a:solidFill>
                  <a:srgbClr val="303030"/>
                </a:solidFill>
                <a:effectLst/>
                <a:latin typeface="+mn-lt"/>
              </a:rPr>
              <a:t>any host</a:t>
            </a:r>
            <a:r>
              <a:rPr lang="en-US" sz="1400" b="0" i="0" dirty="0">
                <a:solidFill>
                  <a:srgbClr val="515151"/>
                </a:solidFill>
                <a:effectLst/>
                <a:latin typeface="+mn-lt"/>
              </a:rPr>
              <a:t>.</a:t>
            </a:r>
            <a:r>
              <a:rPr lang="en-US" sz="1400" b="0" i="0" u="none" strike="noStrike" dirty="0">
                <a:solidFill>
                  <a:srgbClr val="000000"/>
                </a:solidFill>
                <a:effectLst/>
                <a:latin typeface="+mn-lt"/>
              </a:rPr>
              <a:t>– can result in attackers being able to impersonate a user to other services.</a:t>
            </a:r>
          </a:p>
          <a:p>
            <a:pPr marL="752094" lvl="1" indent="-285750">
              <a:buFont typeface="Arial" panose="020B0604020202020204" pitchFamily="34" charset="0"/>
              <a:buChar char="•"/>
            </a:pPr>
            <a:r>
              <a:rPr lang="en-US" sz="1400" b="0" i="0" u="none" strike="noStrike" dirty="0">
                <a:solidFill>
                  <a:srgbClr val="000000"/>
                </a:solidFill>
                <a:effectLst/>
                <a:latin typeface="+mn-lt"/>
              </a:rPr>
              <a:t>Finally, weaker protocols that use legacy authentication standards are generally more open to attack.</a:t>
            </a:r>
            <a:endParaRPr lang="en-US" sz="1400" dirty="0">
              <a:latin typeface="+mn-lt"/>
            </a:endParaRPr>
          </a:p>
        </p:txBody>
      </p:sp>
      <p:sp>
        <p:nvSpPr>
          <p:cNvPr id="4" name="Slide Number Placeholder 3"/>
          <p:cNvSpPr>
            <a:spLocks noGrp="1"/>
          </p:cNvSpPr>
          <p:nvPr>
            <p:ph type="sldNum" sz="quarter" idx="5"/>
          </p:nvPr>
        </p:nvSpPr>
        <p:spPr/>
        <p:txBody>
          <a:bodyPr/>
          <a:lstStyle/>
          <a:p>
            <a:fld id="{5F2D3714-B553-A044-BA72-366907BA36B5}" type="slidenum">
              <a:rPr lang="en-US" smtClean="0"/>
              <a:t>18</a:t>
            </a:fld>
            <a:endParaRPr lang="en-US"/>
          </a:p>
        </p:txBody>
      </p:sp>
    </p:spTree>
    <p:extLst>
      <p:ext uri="{BB962C8B-B14F-4D97-AF65-F5344CB8AC3E}">
        <p14:creationId xmlns:p14="http://schemas.microsoft.com/office/powerpoint/2010/main" val="3601923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latin typeface="+mn-lt"/>
              </a:rPr>
              <a:t>The Identity Security Posture capabilities of Azure ATP provide reports that SecOps can use to gain visibility into potentially risky configurations. Through these reports, SecOps teams can view information critical to improving identity security, and how to help close the gap.</a:t>
            </a:r>
          </a:p>
          <a:p>
            <a:endParaRPr lang="en-US" sz="1400" dirty="0">
              <a:latin typeface="+mn-lt"/>
            </a:endParaRPr>
          </a:p>
          <a:p>
            <a:r>
              <a:rPr lang="en-US" sz="1400" dirty="0">
                <a:latin typeface="+mn-lt"/>
              </a:rPr>
              <a:t>Each report provides the following information: </a:t>
            </a:r>
          </a:p>
          <a:p>
            <a:endParaRPr lang="en-US" sz="1400" dirty="0">
              <a:latin typeface="+mn-lt"/>
            </a:endParaRPr>
          </a:p>
          <a:p>
            <a:pPr marL="285750" indent="-285750">
              <a:buFont typeface="Arial" panose="020B0604020202020204" pitchFamily="34" charset="0"/>
              <a:buChar char="•"/>
            </a:pPr>
            <a:r>
              <a:rPr lang="en-US" sz="1400" dirty="0">
                <a:latin typeface="+mn-lt"/>
              </a:rPr>
              <a:t>Improvement action needed. </a:t>
            </a:r>
          </a:p>
          <a:p>
            <a:pPr marL="285750" indent="-285750">
              <a:buFont typeface="Arial" panose="020B0604020202020204" pitchFamily="34" charset="0"/>
              <a:buChar char="•"/>
            </a:pPr>
            <a:r>
              <a:rPr lang="en-US" sz="1400" dirty="0">
                <a:latin typeface="+mn-lt"/>
              </a:rPr>
              <a:t>Number of related entities. </a:t>
            </a:r>
          </a:p>
          <a:p>
            <a:pPr marL="285750" indent="-285750">
              <a:buFont typeface="Arial" panose="020B0604020202020204" pitchFamily="34" charset="0"/>
              <a:buChar char="•"/>
            </a:pPr>
            <a:r>
              <a:rPr lang="en-US" sz="1400" dirty="0">
                <a:latin typeface="+mn-lt"/>
              </a:rPr>
              <a:t>Report topic or type. </a:t>
            </a:r>
          </a:p>
          <a:p>
            <a:pPr marL="285750" indent="-285750">
              <a:buFont typeface="Arial" panose="020B0604020202020204" pitchFamily="34" charset="0"/>
              <a:buChar char="•"/>
            </a:pPr>
            <a:r>
              <a:rPr lang="en-US" sz="1400" dirty="0">
                <a:latin typeface="+mn-lt"/>
              </a:rPr>
              <a:t>Report urgency. </a:t>
            </a:r>
          </a:p>
          <a:p>
            <a:pPr marL="285750" indent="-285750">
              <a:buFont typeface="Arial" panose="020B0604020202020204" pitchFamily="34" charset="0"/>
              <a:buChar char="•"/>
            </a:pPr>
            <a:r>
              <a:rPr lang="en-US" sz="1400" dirty="0">
                <a:latin typeface="+mn-lt"/>
              </a:rPr>
              <a:t>Resolution status. </a:t>
            </a:r>
          </a:p>
          <a:p>
            <a:pPr marL="285750" indent="-285750">
              <a:buFont typeface="Arial" panose="020B0604020202020204" pitchFamily="34" charset="0"/>
              <a:buChar char="•"/>
            </a:pPr>
            <a:endParaRPr lang="en-US" sz="1400" dirty="0">
              <a:latin typeface="+mn-lt"/>
            </a:endParaRPr>
          </a:p>
          <a:p>
            <a:pPr marL="0" indent="0">
              <a:buFont typeface="Arial" panose="020B0604020202020204" pitchFamily="34" charset="0"/>
              <a:buNone/>
            </a:pPr>
            <a:r>
              <a:rPr lang="en-US" sz="1400" dirty="0">
                <a:latin typeface="+mn-lt"/>
              </a:rPr>
              <a:t>This information helps SecOps take corrective steps to ensure greater security. </a:t>
            </a:r>
          </a:p>
          <a:p>
            <a:pPr marL="285750" indent="-285750">
              <a:buFont typeface="Arial" panose="020B0604020202020204" pitchFamily="34" charset="0"/>
              <a:buChar char="•"/>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F2D3714-B553-A044-BA72-366907BA36B5}" type="slidenum">
              <a:rPr lang="en-US" smtClean="0"/>
              <a:t>19</a:t>
            </a:fld>
            <a:endParaRPr lang="en-US"/>
          </a:p>
        </p:txBody>
      </p:sp>
    </p:spTree>
    <p:extLst>
      <p:ext uri="{BB962C8B-B14F-4D97-AF65-F5344CB8AC3E}">
        <p14:creationId xmlns:p14="http://schemas.microsoft.com/office/powerpoint/2010/main" val="1088302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Another example of eliminating risky configurations is identifying entities that are exposing clear-text credentials—but Azure ATP does much more than just point out which applications are using clear-text authentication: </a:t>
            </a:r>
          </a:p>
          <a:p>
            <a:endParaRPr lang="en-US" sz="1400" dirty="0"/>
          </a:p>
          <a:p>
            <a:pPr marL="285750" indent="-285750">
              <a:buFont typeface="Arial" panose="020B0604020202020204" pitchFamily="34" charset="0"/>
              <a:buChar char="•"/>
            </a:pPr>
            <a:r>
              <a:rPr lang="en-US" sz="1400" dirty="0"/>
              <a:t>Azure ATP provides significant information to help SecOps understand clear-text authentication risks. </a:t>
            </a:r>
          </a:p>
          <a:p>
            <a:pPr marL="285750" indent="-285750">
              <a:buFont typeface="Arial" panose="020B0604020202020204" pitchFamily="34" charset="0"/>
              <a:buChar char="•"/>
            </a:pPr>
            <a:r>
              <a:rPr lang="en-US" sz="1400" dirty="0"/>
              <a:t>Through this view, SecOps can start to understand which applications, users, and devices are potentially impacted if clear-text authentication capabilities are switched off. </a:t>
            </a:r>
          </a:p>
          <a:p>
            <a:pPr marL="285750" indent="-285750">
              <a:buFont typeface="Arial" panose="020B0604020202020204" pitchFamily="34" charset="0"/>
              <a:buChar char="•"/>
            </a:pPr>
            <a:r>
              <a:rPr lang="en-US" sz="1400" dirty="0"/>
              <a:t>SecOps can also begin to understand the potential business impact of curtailing clear-text authentication usage. </a:t>
            </a:r>
          </a:p>
          <a:p>
            <a:pPr marL="285750" indent="-285750">
              <a:buFont typeface="Arial" panose="020B0604020202020204" pitchFamily="34" charset="0"/>
              <a:buChar char="•"/>
            </a:pPr>
            <a:r>
              <a:rPr lang="en-US" sz="1400" dirty="0"/>
              <a:t>By providing investigation tools, Azure ATP allows SecOps to contact application owners and plan for finding alternate approaches for applications still using this risky configuration. </a:t>
            </a:r>
          </a:p>
          <a:p>
            <a:endParaRPr lang="en-US" dirty="0"/>
          </a:p>
          <a:p>
            <a:endParaRPr lang="en-US" dirty="0"/>
          </a:p>
        </p:txBody>
      </p:sp>
      <p:sp>
        <p:nvSpPr>
          <p:cNvPr id="4" name="Slide Number Placeholder 3"/>
          <p:cNvSpPr>
            <a:spLocks noGrp="1"/>
          </p:cNvSpPr>
          <p:nvPr>
            <p:ph type="sldNum" sz="quarter" idx="5"/>
          </p:nvPr>
        </p:nvSpPr>
        <p:spPr/>
        <p:txBody>
          <a:bodyPr/>
          <a:lstStyle/>
          <a:p>
            <a:fld id="{5F2D3714-B553-A044-BA72-366907BA36B5}" type="slidenum">
              <a:rPr lang="en-US" smtClean="0"/>
              <a:t>20</a:t>
            </a:fld>
            <a:endParaRPr lang="en-US"/>
          </a:p>
        </p:txBody>
      </p:sp>
    </p:spTree>
    <p:extLst>
      <p:ext uri="{BB962C8B-B14F-4D97-AF65-F5344CB8AC3E}">
        <p14:creationId xmlns:p14="http://schemas.microsoft.com/office/powerpoint/2010/main" val="2750811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lang="en-US" sz="1400" b="1" i="1">
                <a:solidFill>
                  <a:srgbClr val="FF0000"/>
                </a:solidFill>
              </a:rPr>
              <a:t>Banu</a:t>
            </a:r>
          </a:p>
          <a:p>
            <a:endParaRPr lang="en-US" sz="1400" b="1"/>
          </a:p>
          <a:p>
            <a:endParaRPr lang="en-US" sz="1400" b="1"/>
          </a:p>
          <a:p>
            <a:endParaRPr lang="en-US" sz="1400" b="1"/>
          </a:p>
          <a:p>
            <a:r>
              <a:rPr lang="en-US" sz="1400" b="1"/>
              <a:t>Once the AATP sensor has been installed on each AD domain controller it inspects network data and analyzes network traffic which is parsed by protocols for example NTLM, SMB and LDAP to name a few. </a:t>
            </a:r>
          </a:p>
          <a:p>
            <a:endParaRPr lang="en-US" sz="1400" b="1"/>
          </a:p>
          <a:p>
            <a:pPr marL="285750" indent="-285750">
              <a:buFont typeface="Arial" panose="020B0604020202020204" pitchFamily="34" charset="0"/>
              <a:buChar char="•"/>
            </a:pPr>
            <a:r>
              <a:rPr lang="en-US" sz="1400" b="1"/>
              <a:t>AATP also analyses security events and tracing data </a:t>
            </a:r>
          </a:p>
          <a:p>
            <a:pPr marL="285750" indent="-285750">
              <a:buFont typeface="Arial" panose="020B0604020202020204" pitchFamily="34" charset="0"/>
              <a:buChar char="•"/>
            </a:pPr>
            <a:r>
              <a:rPr lang="en-US" sz="1400" b="1"/>
              <a:t>AATP also leverages UEBA functionality to see what’s </a:t>
            </a:r>
            <a:r>
              <a:rPr lang="en-US" sz="1400" b="1" err="1"/>
              <a:t>abornal</a:t>
            </a:r>
            <a:r>
              <a:rPr lang="en-US" sz="1400" b="1"/>
              <a:t> to the user and their security group </a:t>
            </a:r>
          </a:p>
          <a:p>
            <a:pPr marL="285750" indent="-285750">
              <a:buFont typeface="Arial" panose="020B0604020202020204" pitchFamily="34" charset="0"/>
              <a:buChar char="•"/>
            </a:pPr>
            <a:r>
              <a:rPr lang="en-US" sz="1400" b="1"/>
              <a:t>Lastly it provides detections enriched with </a:t>
            </a:r>
            <a:r>
              <a:rPr lang="en-US" sz="1400"/>
              <a:t>–</a:t>
            </a:r>
            <a:r>
              <a:rPr lang="en-US" sz="1400" b="1" i="1"/>
              <a:t>the IP address in each network packet is actively resolved to find the real computer behind the IP address. Data is correlated with related information</a:t>
            </a:r>
          </a:p>
          <a:p>
            <a:pPr marL="285750" indent="-285750">
              <a:buFont typeface="Arial" panose="020B0604020202020204" pitchFamily="34" charset="0"/>
              <a:buChar char="•"/>
            </a:pPr>
            <a:endParaRPr lang="en-US" sz="1400" b="1"/>
          </a:p>
          <a:p>
            <a:endParaRPr lang="en-US" sz="1400"/>
          </a:p>
          <a:p>
            <a:endParaRPr lang="en-US" sz="140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86372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12/6/2021 9:59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28759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12/6/2021 10:00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548236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lang="en-US" sz="1400" b="1" i="1">
                <a:solidFill>
                  <a:srgbClr val="FF0000"/>
                </a:solidFill>
              </a:rPr>
              <a:t>Banu</a:t>
            </a:r>
          </a:p>
          <a:p>
            <a:endParaRPr lang="en-US" sz="1400" b="1"/>
          </a:p>
          <a:p>
            <a:endParaRPr lang="en-US" sz="1400" b="1"/>
          </a:p>
          <a:p>
            <a:r>
              <a:rPr lang="en-US" sz="1400" b="1"/>
              <a:t>Azure ATP helps detect various attacks from each stage of an attack starting discovery to persistence. </a:t>
            </a:r>
          </a:p>
          <a:p>
            <a:endParaRPr lang="en-US" sz="1400" b="1"/>
          </a:p>
          <a:p>
            <a:r>
              <a:rPr lang="en-US" sz="1400" b="1"/>
              <a:t>Once an advisory has gained foothold they will look to discover information and enumerate, </a:t>
            </a:r>
          </a:p>
          <a:p>
            <a:r>
              <a:rPr lang="en-US" sz="1400" b="1"/>
              <a:t>Then if they are able to gain a credential by using various techniques AATP will detect them, and if they are able to move laterally to gain additional credentials AATP will identify the different techniques an attacker uses. IF they are persistence and gain access to the DC. </a:t>
            </a:r>
          </a:p>
          <a:p>
            <a:endParaRPr lang="en-US" sz="1400"/>
          </a:p>
          <a:p>
            <a:r>
              <a:rPr lang="en-US" sz="140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A2D2A7-FEDB-4FEC-BF57-39E9383DCE5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0240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492011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A2D2A7-FEDB-4FEC-BF57-39E9383DCE5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6218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12/6/2021 9:59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1601089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12/6/2021 9:59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alibri"/>
                <a:ea typeface="+mn-ea"/>
                <a:cs typeface="+mn-cs"/>
              </a:rPr>
              <a:t>Microsoft Ignite 2016</a:t>
            </a: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12/6/2021 9:59 AM</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0605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look at the services which make up Microsoft Threat Intelligence.  As we discussed, the modern workplace as several different attack vectors, thus, no one service can secure the entire organization.  In fact, groups of services are required to secure each one of the attack vectors.  With Microsoft Threat Protection, you have a set of services designed to provide a solution for each attack vector.  </a:t>
            </a:r>
          </a:p>
          <a:p>
            <a:endParaRPr lang="en-US"/>
          </a:p>
          <a:p>
            <a:r>
              <a:rPr lang="en-US"/>
              <a:t>Together, it is a one of kind solution which helps ensure the modern workplace is fully secure.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346479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Integrated solutions to secure your identities…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625507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Endpoints…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148972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User data…</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268092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Cloud apps….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3886446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infrastructure.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12/6/2021 9:59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9587864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3.jp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Master" Target="../slideMasters/slideMaster1.xml"/><Relationship Id="rId5" Type="http://schemas.openxmlformats.org/officeDocument/2006/relationships/image" Target="../media/image14.jpg"/><Relationship Id="rId4" Type="http://schemas.openxmlformats.org/officeDocument/2006/relationships/image" Target="../media/image13.jp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19.jp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23.jpg"/><Relationship Id="rId4" Type="http://schemas.openxmlformats.org/officeDocument/2006/relationships/image" Target="../media/image22.jp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24.jpg"/><Relationship Id="rId5" Type="http://schemas.openxmlformats.org/officeDocument/2006/relationships/image" Target="../media/image14.jpg"/><Relationship Id="rId4" Type="http://schemas.openxmlformats.org/officeDocument/2006/relationships/image" Target="../media/image13.jp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3.jp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Master" Target="../slideMasters/slideMaster1.xml"/><Relationship Id="rId5" Type="http://schemas.openxmlformats.org/officeDocument/2006/relationships/image" Target="../media/image14.jpg"/><Relationship Id="rId4" Type="http://schemas.openxmlformats.org/officeDocument/2006/relationships/image" Target="../media/image13.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24.jpg"/><Relationship Id="rId5" Type="http://schemas.openxmlformats.org/officeDocument/2006/relationships/image" Target="../media/image14.jpg"/><Relationship Id="rId4" Type="http://schemas.openxmlformats.org/officeDocument/2006/relationships/image" Target="../media/image13.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 Title">
    <p:bg>
      <p:bgRef idx="1001">
        <a:schemeClr val="bg2"/>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B483D14-DC3C-45F3-855E-02B5FD4CDF8D}"/>
              </a:ext>
            </a:extLst>
          </p:cNvPr>
          <p:cNvPicPr>
            <a:picLocks noChangeAspect="1"/>
          </p:cNvPicPr>
          <p:nvPr userDrawn="1"/>
        </p:nvPicPr>
        <p:blipFill>
          <a:blip r:embed="rId2"/>
          <a:stretch>
            <a:fillRect/>
          </a:stretch>
        </p:blipFill>
        <p:spPr>
          <a:xfrm>
            <a:off x="582043" y="585788"/>
            <a:ext cx="2308795" cy="294139"/>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a:t>
            </a:r>
          </a:p>
        </p:txBody>
      </p:sp>
      <p:pic>
        <p:nvPicPr>
          <p:cNvPr id="9" name="Picture 8" descr="Icon&#10;&#10;Description automatically generated">
            <a:extLst>
              <a:ext uri="{FF2B5EF4-FFF2-40B4-BE49-F238E27FC236}">
                <a16:creationId xmlns:a16="http://schemas.microsoft.com/office/drawing/2014/main" id="{CB6D3FA3-C210-4270-964A-C6A0069D59E2}"/>
              </a:ext>
            </a:extLst>
          </p:cNvPr>
          <p:cNvPicPr>
            <a:picLocks noChangeAspect="1"/>
          </p:cNvPicPr>
          <p:nvPr userDrawn="1"/>
        </p:nvPicPr>
        <p:blipFill>
          <a:blip r:embed="rId3"/>
          <a:stretch>
            <a:fillRect/>
          </a:stretch>
        </p:blipFill>
        <p:spPr bwMode="invGray">
          <a:xfrm>
            <a:off x="4671100" y="0"/>
            <a:ext cx="7520900" cy="6858000"/>
          </a:xfrm>
          <a:prstGeom prst="rect">
            <a:avLst/>
          </a:prstGeom>
        </p:spPr>
      </p:pic>
    </p:spTree>
    <p:extLst>
      <p:ext uri="{BB962C8B-B14F-4D97-AF65-F5344CB8AC3E}">
        <p14:creationId xmlns:p14="http://schemas.microsoft.com/office/powerpoint/2010/main" val="24849717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5ACBF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5720065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3679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endParaRPr lang="en-US" dirty="0"/>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85701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endParaRPr lang="en-US" dirty="0"/>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070883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endParaRPr lang="en-US" dirty="0"/>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6918344"/>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endParaRPr lang="en-US" dirty="0"/>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388161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endParaRPr lang="en-US" dirty="0"/>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dirty="0"/>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dirty="0"/>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dirty="0"/>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dirty="0"/>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dirty="0"/>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6551895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436">
          <p15:clr>
            <a:srgbClr val="5ACBF0"/>
          </p15:clr>
        </p15:guide>
        <p15:guide id="13" pos="4646" userDrawn="1">
          <p15:clr>
            <a:srgbClr val="5ACBF0"/>
          </p15:clr>
        </p15:guide>
        <p15:guide id="14" pos="6072"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2">
    <p:bg>
      <p:bgRef idx="1001">
        <a:schemeClr val="bg2"/>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B483D14-DC3C-45F3-855E-02B5FD4CDF8D}"/>
              </a:ext>
            </a:extLst>
          </p:cNvPr>
          <p:cNvPicPr>
            <a:picLocks noChangeAspect="1"/>
          </p:cNvPicPr>
          <p:nvPr userDrawn="1"/>
        </p:nvPicPr>
        <p:blipFill>
          <a:blip r:embed="rId2"/>
          <a:stretch>
            <a:fillRect/>
          </a:stretch>
        </p:blipFill>
        <p:spPr>
          <a:xfrm>
            <a:off x="582043" y="585788"/>
            <a:ext cx="2308795" cy="294139"/>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a:t>
            </a:r>
          </a:p>
        </p:txBody>
      </p:sp>
      <p:pic>
        <p:nvPicPr>
          <p:cNvPr id="19" name="Graphic 18">
            <a:extLst>
              <a:ext uri="{FF2B5EF4-FFF2-40B4-BE49-F238E27FC236}">
                <a16:creationId xmlns:a16="http://schemas.microsoft.com/office/drawing/2014/main" id="{3FBDEDB6-A84F-40BC-B54B-238AED6B041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invGray">
          <a:xfrm>
            <a:off x="4393915" y="0"/>
            <a:ext cx="7798085" cy="6858000"/>
          </a:xfrm>
          <a:prstGeom prst="rect">
            <a:avLst/>
          </a:prstGeom>
        </p:spPr>
      </p:pic>
      <p:sp>
        <p:nvSpPr>
          <p:cNvPr id="25" name="Freeform: Shape 24">
            <a:extLst>
              <a:ext uri="{FF2B5EF4-FFF2-40B4-BE49-F238E27FC236}">
                <a16:creationId xmlns:a16="http://schemas.microsoft.com/office/drawing/2014/main" id="{72B44542-6FEA-4633-9FA4-2E7E2381276D}"/>
              </a:ext>
            </a:extLst>
          </p:cNvPr>
          <p:cNvSpPr/>
          <p:nvPr userDrawn="1"/>
        </p:nvSpPr>
        <p:spPr bwMode="auto">
          <a:xfrm rot="17674506">
            <a:off x="10794396" y="4611776"/>
            <a:ext cx="635802" cy="2665253"/>
          </a:xfrm>
          <a:custGeom>
            <a:avLst/>
            <a:gdLst>
              <a:gd name="connsiteX0" fmla="*/ 610820 w 635802"/>
              <a:gd name="connsiteY0" fmla="*/ 194160 h 2665253"/>
              <a:gd name="connsiteX1" fmla="*/ 635802 w 635802"/>
              <a:gd name="connsiteY1" fmla="*/ 317901 h 2665253"/>
              <a:gd name="connsiteX2" fmla="*/ 635802 w 635802"/>
              <a:gd name="connsiteY2" fmla="*/ 2374494 h 2665253"/>
              <a:gd name="connsiteX3" fmla="*/ 0 w 635802"/>
              <a:gd name="connsiteY3" fmla="*/ 2665253 h 2665253"/>
              <a:gd name="connsiteX4" fmla="*/ 0 w 635802"/>
              <a:gd name="connsiteY4" fmla="*/ 317901 h 2665253"/>
              <a:gd name="connsiteX5" fmla="*/ 317901 w 635802"/>
              <a:gd name="connsiteY5" fmla="*/ 0 h 2665253"/>
              <a:gd name="connsiteX6" fmla="*/ 610820 w 635802"/>
              <a:gd name="connsiteY6" fmla="*/ 194160 h 266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802" h="2665253">
                <a:moveTo>
                  <a:pt x="610820" y="194160"/>
                </a:moveTo>
                <a:cubicBezTo>
                  <a:pt x="626906" y="232193"/>
                  <a:pt x="635802" y="274008"/>
                  <a:pt x="635802" y="317901"/>
                </a:cubicBezTo>
                <a:lnTo>
                  <a:pt x="635802" y="2374494"/>
                </a:lnTo>
                <a:lnTo>
                  <a:pt x="0" y="2665253"/>
                </a:lnTo>
                <a:lnTo>
                  <a:pt x="0" y="317901"/>
                </a:lnTo>
                <a:cubicBezTo>
                  <a:pt x="-1" y="142329"/>
                  <a:pt x="142328" y="0"/>
                  <a:pt x="317901" y="0"/>
                </a:cubicBezTo>
                <a:cubicBezTo>
                  <a:pt x="449580" y="0"/>
                  <a:pt x="562559" y="80060"/>
                  <a:pt x="610820" y="19416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1" name="Freeform: Shape 20">
            <a:extLst>
              <a:ext uri="{FF2B5EF4-FFF2-40B4-BE49-F238E27FC236}">
                <a16:creationId xmlns:a16="http://schemas.microsoft.com/office/drawing/2014/main" id="{F3335884-C023-4224-A943-917B878BC8D4}"/>
              </a:ext>
            </a:extLst>
          </p:cNvPr>
          <p:cNvSpPr/>
          <p:nvPr userDrawn="1"/>
        </p:nvSpPr>
        <p:spPr bwMode="auto">
          <a:xfrm>
            <a:off x="4410930" y="0"/>
            <a:ext cx="3165243" cy="1270495"/>
          </a:xfrm>
          <a:custGeom>
            <a:avLst/>
            <a:gdLst>
              <a:gd name="connsiteX0" fmla="*/ 0 w 3165243"/>
              <a:gd name="connsiteY0" fmla="*/ 0 h 1270495"/>
              <a:gd name="connsiteX1" fmla="*/ 1528791 w 3165243"/>
              <a:gd name="connsiteY1" fmla="*/ 0 h 1270495"/>
              <a:gd name="connsiteX2" fmla="*/ 2979476 w 3165243"/>
              <a:gd name="connsiteY2" fmla="*/ 663413 h 1270495"/>
              <a:gd name="connsiteX3" fmla="*/ 3136370 w 3165243"/>
              <a:gd name="connsiteY3" fmla="*/ 1084728 h 1270495"/>
              <a:gd name="connsiteX4" fmla="*/ 2715055 w 3165243"/>
              <a:gd name="connsiteY4" fmla="*/ 1241622 h 1270495"/>
              <a:gd name="connsiteX5" fmla="*/ 0 w 3165243"/>
              <a:gd name="connsiteY5" fmla="*/ 0 h 1270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5243" h="1270495">
                <a:moveTo>
                  <a:pt x="0" y="0"/>
                </a:moveTo>
                <a:lnTo>
                  <a:pt x="1528791" y="0"/>
                </a:lnTo>
                <a:lnTo>
                  <a:pt x="2979476" y="663413"/>
                </a:lnTo>
                <a:cubicBezTo>
                  <a:pt x="3139144" y="736431"/>
                  <a:pt x="3209388" y="925060"/>
                  <a:pt x="3136370" y="1084728"/>
                </a:cubicBezTo>
                <a:cubicBezTo>
                  <a:pt x="3063352" y="1244396"/>
                  <a:pt x="2874723" y="1314640"/>
                  <a:pt x="2715055" y="1241622"/>
                </a:cubicBez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3070569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5ACBF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endParaRPr lang="en-US" dirty="0"/>
          </a:p>
        </p:txBody>
      </p:sp>
    </p:spTree>
    <p:extLst>
      <p:ext uri="{BB962C8B-B14F-4D97-AF65-F5344CB8AC3E}">
        <p14:creationId xmlns:p14="http://schemas.microsoft.com/office/powerpoint/2010/main" val="613384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userDrawn="1">
          <p15:clr>
            <a:srgbClr val="5ACBF0"/>
          </p15:clr>
        </p15:guide>
        <p15:guide id="34" pos="3336"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userDrawn="1">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guide id="31" pos="3840"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dirty="0"/>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948112344"/>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7" orient="horz" pos="1968">
          <p15:clr>
            <a:srgbClr val="5ACBF0"/>
          </p15:clr>
        </p15:guide>
        <p15:guide id="8" orient="horz" pos="2226">
          <p15:clr>
            <a:srgbClr val="5ACBF0"/>
          </p15:clr>
        </p15:guide>
        <p15:guide id="10" pos="3729" userDrawn="1">
          <p15:clr>
            <a:srgbClr val="C35EA4"/>
          </p15:clr>
        </p15:guide>
        <p15:guide id="11" pos="2993">
          <p15:clr>
            <a:srgbClr val="5ACBF0"/>
          </p15:clr>
        </p15:guide>
        <p15:guide id="12" pos="3543">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651151599"/>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userDrawn="1">
          <p15:clr>
            <a:srgbClr val="C35EA4"/>
          </p15:clr>
        </p15:guide>
        <p15:guide id="8" pos="3544">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dirty="0"/>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335627901"/>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endParaRPr lang="en-US" dirty="0"/>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86144360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dirty="0"/>
              <a:t>Click to edit </a:t>
            </a:r>
            <a:br>
              <a:rPr lang="en-US" dirty="0"/>
            </a:br>
            <a:r>
              <a:rPr lang="en-US" dirty="0"/>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603402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dirty="0"/>
              <a:t>Click to edit </a:t>
            </a:r>
            <a:br>
              <a:rPr lang="en-US" dirty="0"/>
            </a:br>
            <a:r>
              <a:rPr lang="en-US" dirty="0"/>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09686687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3908381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725136582"/>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 Title square photo placeholder">
    <p:bg>
      <p:bgRef idx="1001">
        <a:schemeClr val="bg2"/>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861522-4B83-496F-B783-60079A7F201B}"/>
              </a:ext>
            </a:extLst>
          </p:cNvPr>
          <p:cNvSpPr/>
          <p:nvPr userDrawn="1"/>
        </p:nvSpPr>
        <p:spPr bwMode="auto">
          <a:xfrm>
            <a:off x="5334000" y="0"/>
            <a:ext cx="68580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a:t>
            </a:r>
          </a:p>
        </p:txBody>
      </p:sp>
      <p:pic>
        <p:nvPicPr>
          <p:cNvPr id="13" name="Picture 12">
            <a:extLst>
              <a:ext uri="{FF2B5EF4-FFF2-40B4-BE49-F238E27FC236}">
                <a16:creationId xmlns:a16="http://schemas.microsoft.com/office/drawing/2014/main" id="{ED2EF16D-D401-4DD1-BD2B-1417889AD2A5}"/>
              </a:ext>
            </a:extLst>
          </p:cNvPr>
          <p:cNvPicPr>
            <a:picLocks noChangeAspect="1"/>
          </p:cNvPicPr>
          <p:nvPr userDrawn="1"/>
        </p:nvPicPr>
        <p:blipFill>
          <a:blip r:embed="rId2"/>
          <a:stretch>
            <a:fillRect/>
          </a:stretch>
        </p:blipFill>
        <p:spPr>
          <a:xfrm>
            <a:off x="582043" y="585788"/>
            <a:ext cx="2308795" cy="294139"/>
          </a:xfrm>
          <a:prstGeom prst="rect">
            <a:avLst/>
          </a:prstGeom>
        </p:spPr>
      </p:pic>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1F9ED9A-FBBB-45FF-A5CF-ED4786662DCE}"/>
              </a:ext>
            </a:extLst>
          </p:cNvPr>
          <p:cNvSpPr>
            <a:spLocks noGrp="1"/>
          </p:cNvSpPr>
          <p:nvPr>
            <p:ph type="pic" sz="quarter" idx="11" hasCustomPrompt="1"/>
          </p:nvPr>
        </p:nvSpPr>
        <p:spPr bwMode="ltGray">
          <a:xfrm>
            <a:off x="5334000" y="-8469"/>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5392026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64605948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userDrawn="1">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842252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47435705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624772569"/>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4" orient="horz" pos="3209" userDrawn="1">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982817732"/>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45299928"/>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60590399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56160264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66753169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dirty="0"/>
              <a:t>Drag &amp; drop your photo </a:t>
            </a:r>
            <a:br>
              <a:rPr lang="en-US" dirty="0"/>
            </a:br>
            <a:r>
              <a:rPr lang="en-US" dirty="0"/>
              <a:t>here or click or tap icon </a:t>
            </a:r>
            <a:br>
              <a:rPr lang="en-US" dirty="0"/>
            </a:br>
            <a:r>
              <a:rPr lang="en-US" dirty="0"/>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40746468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p15:clr>
            <a:srgbClr val="5ACBF0"/>
          </p15:clr>
        </p15:guide>
        <p15:guide id="11" pos="4754" userDrawn="1">
          <p15:clr>
            <a:srgbClr val="5ACBF0"/>
          </p15:clr>
        </p15:guide>
        <p15:guide id="13" pos="1464" userDrawn="1">
          <p15:clr>
            <a:srgbClr val="5ACBF0"/>
          </p15:clr>
        </p15:guide>
        <p15:guide id="14" orient="horz" pos="1440">
          <p15:clr>
            <a:srgbClr val="5ACBF0"/>
          </p15:clr>
        </p15:guide>
        <p15:guide id="15" pos="1830" userDrawn="1">
          <p15:clr>
            <a:srgbClr val="5ACBF0"/>
          </p15:clr>
        </p15:guide>
        <p15:guide id="16" orient="horz" pos="2533"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quare photo placeholder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a:t>
            </a:r>
          </a:p>
        </p:txBody>
      </p:sp>
      <p:grpSp>
        <p:nvGrpSpPr>
          <p:cNvPr id="8" name="Group 7">
            <a:extLst>
              <a:ext uri="{FF2B5EF4-FFF2-40B4-BE49-F238E27FC236}">
                <a16:creationId xmlns:a16="http://schemas.microsoft.com/office/drawing/2014/main" id="{64913CEA-C43B-4E3B-AE2A-5F44288BCBBB}"/>
              </a:ext>
            </a:extLst>
          </p:cNvPr>
          <p:cNvGrpSpPr/>
          <p:nvPr userDrawn="1"/>
        </p:nvGrpSpPr>
        <p:grpSpPr bwMode="black">
          <a:xfrm>
            <a:off x="582043" y="585788"/>
            <a:ext cx="2308795" cy="294139"/>
            <a:chOff x="582043" y="585788"/>
            <a:chExt cx="2308795" cy="294139"/>
          </a:xfrm>
        </p:grpSpPr>
        <p:pic>
          <p:nvPicPr>
            <p:cNvPr id="9" name="Picture 8">
              <a:extLst>
                <a:ext uri="{FF2B5EF4-FFF2-40B4-BE49-F238E27FC236}">
                  <a16:creationId xmlns:a16="http://schemas.microsoft.com/office/drawing/2014/main" id="{323B6B2C-935A-48E1-9234-20A9CF488160}"/>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10" name="Picture 9">
              <a:extLst>
                <a:ext uri="{FF2B5EF4-FFF2-40B4-BE49-F238E27FC236}">
                  <a16:creationId xmlns:a16="http://schemas.microsoft.com/office/drawing/2014/main" id="{BB5C68CB-B9DE-4230-A702-903A205A042A}"/>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sp>
        <p:nvSpPr>
          <p:cNvPr id="11" name="Rectangle 10">
            <a:extLst>
              <a:ext uri="{FF2B5EF4-FFF2-40B4-BE49-F238E27FC236}">
                <a16:creationId xmlns:a16="http://schemas.microsoft.com/office/drawing/2014/main" id="{7F05E9DA-E8D1-4172-820D-CEE3065C0EFC}"/>
              </a:ext>
            </a:extLst>
          </p:cNvPr>
          <p:cNvSpPr/>
          <p:nvPr userDrawn="1"/>
        </p:nvSpPr>
        <p:spPr bwMode="auto">
          <a:xfrm>
            <a:off x="5334000" y="0"/>
            <a:ext cx="68580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2A3946FB-3CEF-4A23-BE32-5CA90CBB4988}"/>
              </a:ext>
            </a:extLst>
          </p:cNvPr>
          <p:cNvSpPr>
            <a:spLocks noGrp="1"/>
          </p:cNvSpPr>
          <p:nvPr>
            <p:ph type="pic" sz="quarter" idx="11" hasCustomPrompt="1"/>
          </p:nvPr>
        </p:nvSpPr>
        <p:spPr bwMode="ltGray">
          <a:xfrm>
            <a:off x="5334000" y="-8469"/>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3213688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dirty="0"/>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69616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04964009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dirty="0"/>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0080298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endParaRPr lang="en-US" dirty="0"/>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dirty="0"/>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42438410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dirty="0"/>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dirty="0"/>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9785341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endParaRPr lang="en-US" dirty="0"/>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dirty="0"/>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dirty="0"/>
              <a:t>Click to edit text</a:t>
            </a:r>
          </a:p>
        </p:txBody>
      </p:sp>
    </p:spTree>
    <p:extLst>
      <p:ext uri="{BB962C8B-B14F-4D97-AF65-F5344CB8AC3E}">
        <p14:creationId xmlns:p14="http://schemas.microsoft.com/office/powerpoint/2010/main" val="16566852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dirty="0"/>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dirty="0"/>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dirty="0"/>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12063983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dirty="0"/>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dirty="0"/>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dirty="0"/>
              <a:t>Click to edit text</a:t>
            </a:r>
          </a:p>
        </p:txBody>
      </p:sp>
    </p:spTree>
    <p:extLst>
      <p:ext uri="{BB962C8B-B14F-4D97-AF65-F5344CB8AC3E}">
        <p14:creationId xmlns:p14="http://schemas.microsoft.com/office/powerpoint/2010/main" val="345095137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2416" y="585788"/>
            <a:ext cx="8026972"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Quote text</a:t>
            </a:r>
          </a:p>
        </p:txBody>
      </p:sp>
      <p:sp>
        <p:nvSpPr>
          <p:cNvPr id="5" name="Text Placeholder 4"/>
          <p:cNvSpPr>
            <a:spLocks noGrp="1"/>
          </p:cNvSpPr>
          <p:nvPr>
            <p:ph type="body" sz="quarter" idx="12" hasCustomPrompt="1"/>
          </p:nvPr>
        </p:nvSpPr>
        <p:spPr>
          <a:xfrm>
            <a:off x="3582416" y="39773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Name</a:t>
            </a:r>
          </a:p>
        </p:txBody>
      </p:sp>
      <p:sp>
        <p:nvSpPr>
          <p:cNvPr id="4" name="Text Placeholder 4">
            <a:extLst>
              <a:ext uri="{FF2B5EF4-FFF2-40B4-BE49-F238E27FC236}">
                <a16:creationId xmlns:a16="http://schemas.microsoft.com/office/drawing/2014/main" id="{E442750B-A7AB-42A9-A8AF-218016DC73F6}"/>
              </a:ext>
            </a:extLst>
          </p:cNvPr>
          <p:cNvSpPr>
            <a:spLocks noGrp="1"/>
          </p:cNvSpPr>
          <p:nvPr>
            <p:ph type="body" sz="quarter" idx="13" hasCustomPrompt="1"/>
          </p:nvPr>
        </p:nvSpPr>
        <p:spPr>
          <a:xfrm>
            <a:off x="3582416" y="43837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Company or position</a:t>
            </a:r>
          </a:p>
        </p:txBody>
      </p:sp>
      <p:pic>
        <p:nvPicPr>
          <p:cNvPr id="7" name="Picture 6">
            <a:extLst>
              <a:ext uri="{FF2B5EF4-FFF2-40B4-BE49-F238E27FC236}">
                <a16:creationId xmlns:a16="http://schemas.microsoft.com/office/drawing/2014/main" id="{8EF7F8A9-CB63-4BA7-8A0E-637BFA251A89}"/>
              </a:ext>
            </a:extLst>
          </p:cNvPr>
          <p:cNvPicPr>
            <a:picLocks noChangeAspect="1"/>
          </p:cNvPicPr>
          <p:nvPr userDrawn="1"/>
        </p:nvPicPr>
        <p:blipFill>
          <a:blip r:embed="rId2"/>
          <a:stretch>
            <a:fillRect/>
          </a:stretch>
        </p:blipFill>
        <p:spPr bwMode="black">
          <a:xfrm>
            <a:off x="549201" y="1177602"/>
            <a:ext cx="2514666" cy="2251398"/>
          </a:xfrm>
          <a:prstGeom prst="rect">
            <a:avLst/>
          </a:prstGeom>
        </p:spPr>
      </p:pic>
    </p:spTree>
    <p:extLst>
      <p:ext uri="{BB962C8B-B14F-4D97-AF65-F5344CB8AC3E}">
        <p14:creationId xmlns:p14="http://schemas.microsoft.com/office/powerpoint/2010/main" val="39836622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yellow">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2416" y="585788"/>
            <a:ext cx="8025384"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Quote text</a:t>
            </a:r>
          </a:p>
        </p:txBody>
      </p:sp>
      <p:sp>
        <p:nvSpPr>
          <p:cNvPr id="5" name="Text Placeholder 4"/>
          <p:cNvSpPr>
            <a:spLocks noGrp="1"/>
          </p:cNvSpPr>
          <p:nvPr>
            <p:ph type="body" sz="quarter" idx="12" hasCustomPrompt="1"/>
          </p:nvPr>
        </p:nvSpPr>
        <p:spPr>
          <a:xfrm>
            <a:off x="3582416" y="39773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Name</a:t>
            </a:r>
          </a:p>
        </p:txBody>
      </p:sp>
      <p:sp>
        <p:nvSpPr>
          <p:cNvPr id="4" name="Text Placeholder 4">
            <a:extLst>
              <a:ext uri="{FF2B5EF4-FFF2-40B4-BE49-F238E27FC236}">
                <a16:creationId xmlns:a16="http://schemas.microsoft.com/office/drawing/2014/main" id="{E442750B-A7AB-42A9-A8AF-218016DC73F6}"/>
              </a:ext>
            </a:extLst>
          </p:cNvPr>
          <p:cNvSpPr>
            <a:spLocks noGrp="1"/>
          </p:cNvSpPr>
          <p:nvPr>
            <p:ph type="body" sz="quarter" idx="13" hasCustomPrompt="1"/>
          </p:nvPr>
        </p:nvSpPr>
        <p:spPr>
          <a:xfrm>
            <a:off x="3582416" y="43837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Company or position</a:t>
            </a:r>
          </a:p>
        </p:txBody>
      </p:sp>
      <p:pic>
        <p:nvPicPr>
          <p:cNvPr id="6" name="Picture 5">
            <a:extLst>
              <a:ext uri="{FF2B5EF4-FFF2-40B4-BE49-F238E27FC236}">
                <a16:creationId xmlns:a16="http://schemas.microsoft.com/office/drawing/2014/main" id="{DD6A131B-0EEE-4C13-90D1-99AA5B3DC4ED}"/>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84200" y="1201415"/>
            <a:ext cx="2062492" cy="1842493"/>
          </a:xfrm>
          <a:prstGeom prst="rect">
            <a:avLst/>
          </a:prstGeom>
        </p:spPr>
      </p:pic>
    </p:spTree>
    <p:extLst>
      <p:ext uri="{BB962C8B-B14F-4D97-AF65-F5344CB8AC3E}">
        <p14:creationId xmlns:p14="http://schemas.microsoft.com/office/powerpoint/2010/main" val="38095541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quare photo placeholder Yellow">
    <p:bg>
      <p:bgPr>
        <a:solidFill>
          <a:srgbClr val="FFB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a:t>
            </a:r>
          </a:p>
        </p:txBody>
      </p:sp>
      <p:pic>
        <p:nvPicPr>
          <p:cNvPr id="3" name="Picture 2">
            <a:extLst>
              <a:ext uri="{FF2B5EF4-FFF2-40B4-BE49-F238E27FC236}">
                <a16:creationId xmlns:a16="http://schemas.microsoft.com/office/drawing/2014/main" id="{2B7938B8-F298-4772-A6EC-8F59C02C0B8A}"/>
              </a:ext>
            </a:extLst>
          </p:cNvPr>
          <p:cNvPicPr>
            <a:picLocks noChangeAspect="1"/>
          </p:cNvPicPr>
          <p:nvPr userDrawn="1"/>
        </p:nvPicPr>
        <p:blipFill>
          <a:blip r:embed="rId2"/>
          <a:stretch>
            <a:fillRect/>
          </a:stretch>
        </p:blipFill>
        <p:spPr>
          <a:xfrm>
            <a:off x="581337" y="585788"/>
            <a:ext cx="2308796" cy="294587"/>
          </a:xfrm>
          <a:prstGeom prst="rect">
            <a:avLst/>
          </a:prstGeom>
        </p:spPr>
      </p:pic>
      <p:sp>
        <p:nvSpPr>
          <p:cNvPr id="7" name="Rectangle 6">
            <a:extLst>
              <a:ext uri="{FF2B5EF4-FFF2-40B4-BE49-F238E27FC236}">
                <a16:creationId xmlns:a16="http://schemas.microsoft.com/office/drawing/2014/main" id="{C9B633B0-40F9-4729-84DB-771120F5D70D}"/>
              </a:ext>
            </a:extLst>
          </p:cNvPr>
          <p:cNvSpPr/>
          <p:nvPr userDrawn="1"/>
        </p:nvSpPr>
        <p:spPr bwMode="auto">
          <a:xfrm>
            <a:off x="5334000" y="0"/>
            <a:ext cx="68580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0F96359-EC4C-4CE6-BA65-F486272055DA}"/>
              </a:ext>
            </a:extLst>
          </p:cNvPr>
          <p:cNvSpPr>
            <a:spLocks noGrp="1"/>
          </p:cNvSpPr>
          <p:nvPr>
            <p:ph type="pic" sz="quarter" idx="11" hasCustomPrompt="1"/>
          </p:nvPr>
        </p:nvSpPr>
        <p:spPr bwMode="ltGray">
          <a:xfrm>
            <a:off x="5334000" y="-8469"/>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2762149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2416" y="585788"/>
            <a:ext cx="8026972"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Quote text</a:t>
            </a:r>
          </a:p>
        </p:txBody>
      </p:sp>
      <p:sp>
        <p:nvSpPr>
          <p:cNvPr id="5" name="Text Placeholder 4"/>
          <p:cNvSpPr>
            <a:spLocks noGrp="1"/>
          </p:cNvSpPr>
          <p:nvPr>
            <p:ph type="body" sz="quarter" idx="12" hasCustomPrompt="1"/>
          </p:nvPr>
        </p:nvSpPr>
        <p:spPr>
          <a:xfrm>
            <a:off x="3582416" y="39773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Name</a:t>
            </a:r>
          </a:p>
        </p:txBody>
      </p:sp>
      <p:sp>
        <p:nvSpPr>
          <p:cNvPr id="4" name="Text Placeholder 4">
            <a:extLst>
              <a:ext uri="{FF2B5EF4-FFF2-40B4-BE49-F238E27FC236}">
                <a16:creationId xmlns:a16="http://schemas.microsoft.com/office/drawing/2014/main" id="{E442750B-A7AB-42A9-A8AF-218016DC73F6}"/>
              </a:ext>
            </a:extLst>
          </p:cNvPr>
          <p:cNvSpPr>
            <a:spLocks noGrp="1"/>
          </p:cNvSpPr>
          <p:nvPr>
            <p:ph type="body" sz="quarter" idx="13" hasCustomPrompt="1"/>
          </p:nvPr>
        </p:nvSpPr>
        <p:spPr>
          <a:xfrm>
            <a:off x="3582416" y="43837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Company or position</a:t>
            </a:r>
          </a:p>
        </p:txBody>
      </p:sp>
      <p:pic>
        <p:nvPicPr>
          <p:cNvPr id="7" name="Picture 6">
            <a:extLst>
              <a:ext uri="{FF2B5EF4-FFF2-40B4-BE49-F238E27FC236}">
                <a16:creationId xmlns:a16="http://schemas.microsoft.com/office/drawing/2014/main" id="{8EF7F8A9-CB63-4BA7-8A0E-637BFA251A89}"/>
              </a:ext>
            </a:extLst>
          </p:cNvPr>
          <p:cNvPicPr>
            <a:picLocks noChangeAspect="1"/>
          </p:cNvPicPr>
          <p:nvPr userDrawn="1"/>
        </p:nvPicPr>
        <p:blipFill>
          <a:blip r:embed="rId2"/>
          <a:stretch>
            <a:fillRect/>
          </a:stretch>
        </p:blipFill>
        <p:spPr bwMode="black">
          <a:xfrm>
            <a:off x="549201" y="1177602"/>
            <a:ext cx="2514666" cy="2251398"/>
          </a:xfrm>
          <a:prstGeom prst="rect">
            <a:avLst/>
          </a:prstGeom>
        </p:spPr>
      </p:pic>
    </p:spTree>
    <p:extLst>
      <p:ext uri="{BB962C8B-B14F-4D97-AF65-F5344CB8AC3E}">
        <p14:creationId xmlns:p14="http://schemas.microsoft.com/office/powerpoint/2010/main" val="1586877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emo slide yellow">
    <p:bg>
      <p:bgPr>
        <a:solidFill>
          <a:srgbClr val="FFB9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Speaker name</a:t>
            </a:r>
          </a:p>
        </p:txBody>
      </p:sp>
    </p:spTree>
    <p:extLst>
      <p:ext uri="{BB962C8B-B14F-4D97-AF65-F5344CB8AC3E}">
        <p14:creationId xmlns:p14="http://schemas.microsoft.com/office/powerpoint/2010/main" val="774405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green">
    <p:bg>
      <p:bgPr>
        <a:solidFill>
          <a:srgbClr val="107C1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dirty="0"/>
              <a:t>Speaker name</a:t>
            </a:r>
          </a:p>
        </p:txBody>
      </p:sp>
    </p:spTree>
    <p:extLst>
      <p:ext uri="{BB962C8B-B14F-4D97-AF65-F5344CB8AC3E}">
        <p14:creationId xmlns:p14="http://schemas.microsoft.com/office/powerpoint/2010/main" val="25722500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6503582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yellow">
    <p:bg>
      <p:bgPr>
        <a:solidFill>
          <a:srgbClr val="FFB9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50985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green">
    <p:bg>
      <p:bgPr>
        <a:solidFill>
          <a:srgbClr val="107C1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427829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 Threat detec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3948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4" name="Picture 3">
            <a:extLst>
              <a:ext uri="{FF2B5EF4-FFF2-40B4-BE49-F238E27FC236}">
                <a16:creationId xmlns:a16="http://schemas.microsoft.com/office/drawing/2014/main" id="{01376047-A7C2-4F1A-A40A-BC5DE2E2516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734" t="-8952" r="9734" b="-8952"/>
          <a:stretch/>
        </p:blipFill>
        <p:spPr>
          <a:xfrm>
            <a:off x="5270500" y="0"/>
            <a:ext cx="6921500" cy="6858000"/>
          </a:xfrm>
          <a:prstGeom prst="rect">
            <a:avLst/>
          </a:prstGeom>
          <a:solidFill>
            <a:srgbClr val="FFB900"/>
          </a:solidFill>
        </p:spPr>
      </p:pic>
    </p:spTree>
    <p:extLst>
      <p:ext uri="{BB962C8B-B14F-4D97-AF65-F5344CB8AC3E}">
        <p14:creationId xmlns:p14="http://schemas.microsoft.com/office/powerpoint/2010/main" val="3942698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 Comprehensive securit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3948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5" name="Picture 4">
            <a:extLst>
              <a:ext uri="{FF2B5EF4-FFF2-40B4-BE49-F238E27FC236}">
                <a16:creationId xmlns:a16="http://schemas.microsoft.com/office/drawing/2014/main" id="{16BC4C20-DFD2-48A2-B2AC-880C9F9B88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020" t="-7479" r="9459" b="-7479"/>
          <a:stretch/>
        </p:blipFill>
        <p:spPr>
          <a:xfrm>
            <a:off x="5270500" y="0"/>
            <a:ext cx="6921500" cy="6857999"/>
          </a:xfrm>
          <a:prstGeom prst="rect">
            <a:avLst/>
          </a:prstGeom>
          <a:solidFill>
            <a:srgbClr val="0078D4"/>
          </a:solidFill>
        </p:spPr>
      </p:pic>
    </p:spTree>
    <p:extLst>
      <p:ext uri="{BB962C8B-B14F-4D97-AF65-F5344CB8AC3E}">
        <p14:creationId xmlns:p14="http://schemas.microsoft.com/office/powerpoint/2010/main" val="13810043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 End-to-end security visibilit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D9CCC7-A76E-4DEF-A3B1-360582C2B5DA}"/>
              </a:ext>
            </a:extLst>
          </p:cNvPr>
          <p:cNvSpPr/>
          <p:nvPr userDrawn="1"/>
        </p:nvSpPr>
        <p:spPr bwMode="auto">
          <a:xfrm>
            <a:off x="5270500" y="0"/>
            <a:ext cx="69215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 name="Title 1"/>
          <p:cNvSpPr>
            <a:spLocks noGrp="1"/>
          </p:cNvSpPr>
          <p:nvPr>
            <p:ph type="title" hasCustomPrompt="1"/>
          </p:nvPr>
        </p:nvSpPr>
        <p:spPr>
          <a:xfrm>
            <a:off x="585216" y="3035808"/>
            <a:ext cx="3948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4" name="Picture 3">
            <a:extLst>
              <a:ext uri="{FF2B5EF4-FFF2-40B4-BE49-F238E27FC236}">
                <a16:creationId xmlns:a16="http://schemas.microsoft.com/office/drawing/2014/main" id="{7C351CC6-EFA5-4815-8FF5-16ED7FE59D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218" t="28169" r="8525" b="29620"/>
          <a:stretch/>
        </p:blipFill>
        <p:spPr>
          <a:xfrm>
            <a:off x="5270500" y="2241550"/>
            <a:ext cx="6921500" cy="2374900"/>
          </a:xfrm>
          <a:prstGeom prst="rect">
            <a:avLst/>
          </a:prstGeom>
        </p:spPr>
      </p:pic>
    </p:spTree>
    <p:extLst>
      <p:ext uri="{BB962C8B-B14F-4D97-AF65-F5344CB8AC3E}">
        <p14:creationId xmlns:p14="http://schemas.microsoft.com/office/powerpoint/2010/main" val="13280826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quare photo placeholder Green">
    <p:bg>
      <p:bgPr>
        <a:solidFill>
          <a:srgbClr val="107C1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a:t>
            </a:r>
          </a:p>
        </p:txBody>
      </p:sp>
      <p:grpSp>
        <p:nvGrpSpPr>
          <p:cNvPr id="7" name="Group 6">
            <a:extLst>
              <a:ext uri="{FF2B5EF4-FFF2-40B4-BE49-F238E27FC236}">
                <a16:creationId xmlns:a16="http://schemas.microsoft.com/office/drawing/2014/main" id="{79F73AF8-146B-42CD-B541-F752F139986C}"/>
              </a:ext>
            </a:extLst>
          </p:cNvPr>
          <p:cNvGrpSpPr/>
          <p:nvPr userDrawn="1"/>
        </p:nvGrpSpPr>
        <p:grpSpPr bwMode="black">
          <a:xfrm>
            <a:off x="582043" y="585788"/>
            <a:ext cx="2308795" cy="294139"/>
            <a:chOff x="582043" y="585788"/>
            <a:chExt cx="2308795" cy="294139"/>
          </a:xfrm>
        </p:grpSpPr>
        <p:pic>
          <p:nvPicPr>
            <p:cNvPr id="8" name="Picture 7">
              <a:extLst>
                <a:ext uri="{FF2B5EF4-FFF2-40B4-BE49-F238E27FC236}">
                  <a16:creationId xmlns:a16="http://schemas.microsoft.com/office/drawing/2014/main" id="{50DF95CC-AC64-474E-B72E-33CFB9D831F3}"/>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9" name="Picture 8">
              <a:extLst>
                <a:ext uri="{FF2B5EF4-FFF2-40B4-BE49-F238E27FC236}">
                  <a16:creationId xmlns:a16="http://schemas.microsoft.com/office/drawing/2014/main" id="{07DB53AF-4CA8-4329-BFA8-2FDDBB8D4982}"/>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sp>
        <p:nvSpPr>
          <p:cNvPr id="10" name="Rectangle 9">
            <a:extLst>
              <a:ext uri="{FF2B5EF4-FFF2-40B4-BE49-F238E27FC236}">
                <a16:creationId xmlns:a16="http://schemas.microsoft.com/office/drawing/2014/main" id="{E4B197E9-B625-4BCE-AA2E-ACB5788815C5}"/>
              </a:ext>
            </a:extLst>
          </p:cNvPr>
          <p:cNvSpPr/>
          <p:nvPr userDrawn="1"/>
        </p:nvSpPr>
        <p:spPr bwMode="auto">
          <a:xfrm>
            <a:off x="5334000" y="0"/>
            <a:ext cx="68580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659E3F35-E30F-4CC7-B067-A26A900A106C}"/>
              </a:ext>
            </a:extLst>
          </p:cNvPr>
          <p:cNvSpPr>
            <a:spLocks noGrp="1"/>
          </p:cNvSpPr>
          <p:nvPr>
            <p:ph type="pic" sz="quarter" idx="11" hasCustomPrompt="1"/>
          </p:nvPr>
        </p:nvSpPr>
        <p:spPr bwMode="ltGray">
          <a:xfrm>
            <a:off x="5334000" y="-8469"/>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7343837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 Risk managem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3948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grpSp>
        <p:nvGrpSpPr>
          <p:cNvPr id="9" name="Group 8">
            <a:extLst>
              <a:ext uri="{FF2B5EF4-FFF2-40B4-BE49-F238E27FC236}">
                <a16:creationId xmlns:a16="http://schemas.microsoft.com/office/drawing/2014/main" id="{F9F43E7E-094F-41CE-96D2-A42B3A2564EA}"/>
              </a:ext>
            </a:extLst>
          </p:cNvPr>
          <p:cNvGrpSpPr/>
          <p:nvPr userDrawn="1"/>
        </p:nvGrpSpPr>
        <p:grpSpPr>
          <a:xfrm>
            <a:off x="5270500" y="-1"/>
            <a:ext cx="6921500" cy="6858001"/>
            <a:chOff x="5270500" y="-1"/>
            <a:chExt cx="6921500" cy="6858001"/>
          </a:xfrm>
        </p:grpSpPr>
        <p:pic>
          <p:nvPicPr>
            <p:cNvPr id="8" name="Picture 7">
              <a:extLst>
                <a:ext uri="{FF2B5EF4-FFF2-40B4-BE49-F238E27FC236}">
                  <a16:creationId xmlns:a16="http://schemas.microsoft.com/office/drawing/2014/main" id="{4D623B13-D778-48B7-B529-67930B464B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087" t="87160" r="8087" b="738"/>
            <a:stretch/>
          </p:blipFill>
          <p:spPr>
            <a:xfrm>
              <a:off x="5270500" y="5939162"/>
              <a:ext cx="6921500" cy="918838"/>
            </a:xfrm>
            <a:prstGeom prst="rect">
              <a:avLst/>
            </a:prstGeom>
          </p:spPr>
        </p:pic>
        <p:pic>
          <p:nvPicPr>
            <p:cNvPr id="6" name="Picture 5">
              <a:extLst>
                <a:ext uri="{FF2B5EF4-FFF2-40B4-BE49-F238E27FC236}">
                  <a16:creationId xmlns:a16="http://schemas.microsoft.com/office/drawing/2014/main" id="{86ED9C96-2961-412C-ACA1-F889F61399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087" r="8087" b="91591"/>
            <a:stretch/>
          </p:blipFill>
          <p:spPr>
            <a:xfrm>
              <a:off x="5270500" y="-1"/>
              <a:ext cx="6921500" cy="828676"/>
            </a:xfrm>
            <a:prstGeom prst="rect">
              <a:avLst/>
            </a:prstGeom>
          </p:spPr>
        </p:pic>
        <p:pic>
          <p:nvPicPr>
            <p:cNvPr id="5" name="Picture 4">
              <a:extLst>
                <a:ext uri="{FF2B5EF4-FFF2-40B4-BE49-F238E27FC236}">
                  <a16:creationId xmlns:a16="http://schemas.microsoft.com/office/drawing/2014/main" id="{47FAB522-96EC-483D-8F3E-A4F4BE24D35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087" t="738" r="8087" b="2060"/>
            <a:stretch/>
          </p:blipFill>
          <p:spPr>
            <a:xfrm>
              <a:off x="5270500" y="676275"/>
              <a:ext cx="6921500" cy="5431562"/>
            </a:xfrm>
            <a:prstGeom prst="rect">
              <a:avLst/>
            </a:prstGeom>
          </p:spPr>
        </p:pic>
      </p:grpSp>
    </p:spTree>
    <p:extLst>
      <p:ext uri="{BB962C8B-B14F-4D97-AF65-F5344CB8AC3E}">
        <p14:creationId xmlns:p14="http://schemas.microsoft.com/office/powerpoint/2010/main" val="25468427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 Secure identit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3948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7" name="Picture 6">
            <a:extLst>
              <a:ext uri="{FF2B5EF4-FFF2-40B4-BE49-F238E27FC236}">
                <a16:creationId xmlns:a16="http://schemas.microsoft.com/office/drawing/2014/main" id="{D549E33E-AA02-401D-87F3-3B6BE86F07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072" t="-2958" r="12496" b="-7479"/>
          <a:stretch/>
        </p:blipFill>
        <p:spPr>
          <a:xfrm>
            <a:off x="5270500" y="-1"/>
            <a:ext cx="6921500" cy="6858001"/>
          </a:xfrm>
          <a:prstGeom prst="rect">
            <a:avLst/>
          </a:prstGeom>
          <a:solidFill>
            <a:srgbClr val="FFB900"/>
          </a:solidFill>
        </p:spPr>
      </p:pic>
    </p:spTree>
    <p:extLst>
      <p:ext uri="{BB962C8B-B14F-4D97-AF65-F5344CB8AC3E}">
        <p14:creationId xmlns:p14="http://schemas.microsoft.com/office/powerpoint/2010/main" val="21505917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 Risk mitiga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39486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grpSp>
        <p:nvGrpSpPr>
          <p:cNvPr id="5" name="Group 4">
            <a:extLst>
              <a:ext uri="{FF2B5EF4-FFF2-40B4-BE49-F238E27FC236}">
                <a16:creationId xmlns:a16="http://schemas.microsoft.com/office/drawing/2014/main" id="{F7B937E4-A358-4B11-9343-395C11D76927}"/>
              </a:ext>
            </a:extLst>
          </p:cNvPr>
          <p:cNvGrpSpPr/>
          <p:nvPr userDrawn="1"/>
        </p:nvGrpSpPr>
        <p:grpSpPr>
          <a:xfrm>
            <a:off x="5270500" y="0"/>
            <a:ext cx="6921500" cy="6858000"/>
            <a:chOff x="5270500" y="0"/>
            <a:chExt cx="6921500" cy="6858000"/>
          </a:xfrm>
        </p:grpSpPr>
        <p:sp>
          <p:nvSpPr>
            <p:cNvPr id="3" name="Rectangle 2">
              <a:extLst>
                <a:ext uri="{FF2B5EF4-FFF2-40B4-BE49-F238E27FC236}">
                  <a16:creationId xmlns:a16="http://schemas.microsoft.com/office/drawing/2014/main" id="{A17F4E50-58F5-45B4-9A86-E3F871698E67}"/>
                </a:ext>
              </a:extLst>
            </p:cNvPr>
            <p:cNvSpPr/>
            <p:nvPr userDrawn="1"/>
          </p:nvSpPr>
          <p:spPr bwMode="auto">
            <a:xfrm>
              <a:off x="5270500" y="0"/>
              <a:ext cx="69215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pic>
          <p:nvPicPr>
            <p:cNvPr id="4" name="Picture 3">
              <a:extLst>
                <a:ext uri="{FF2B5EF4-FFF2-40B4-BE49-F238E27FC236}">
                  <a16:creationId xmlns:a16="http://schemas.microsoft.com/office/drawing/2014/main" id="{F3223FD1-A9C9-46E0-84ED-3608084FA7CE}"/>
                </a:ext>
              </a:extLst>
            </p:cNvPr>
            <p:cNvPicPr>
              <a:picLocks noChangeAspect="1"/>
            </p:cNvPicPr>
            <p:nvPr userDrawn="1"/>
          </p:nvPicPr>
          <p:blipFill rotWithShape="1">
            <a:blip r:embed="rId2"/>
            <a:srcRect l="9710" t="632" r="15754" b="11957"/>
            <a:stretch/>
          </p:blipFill>
          <p:spPr>
            <a:xfrm>
              <a:off x="5270500" y="373743"/>
              <a:ext cx="6921500" cy="5181600"/>
            </a:xfrm>
            <a:prstGeom prst="rect">
              <a:avLst/>
            </a:prstGeom>
          </p:spPr>
        </p:pic>
      </p:grpSp>
    </p:spTree>
    <p:extLst>
      <p:ext uri="{BB962C8B-B14F-4D97-AF65-F5344CB8AC3E}">
        <p14:creationId xmlns:p14="http://schemas.microsoft.com/office/powerpoint/2010/main" val="22378778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Thank you</a:t>
            </a:r>
          </a:p>
        </p:txBody>
      </p:sp>
    </p:spTree>
    <p:extLst>
      <p:ext uri="{BB962C8B-B14F-4D97-AF65-F5344CB8AC3E}">
        <p14:creationId xmlns:p14="http://schemas.microsoft.com/office/powerpoint/2010/main" val="23828141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ank you photo">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5" y="3035808"/>
            <a:ext cx="3948683"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Thank you</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C1D8EF4-A5A1-4D2B-9918-9B027853453F}"/>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1740142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solidFill>
                  <a:schemeClr val="tx1"/>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2DB3C5CC-AE72-496D-8E0F-9DEC4A52D5F7}"/>
              </a:ext>
            </a:extLst>
          </p:cNvPr>
          <p:cNvPicPr>
            <a:picLocks noChangeAspect="1"/>
          </p:cNvPicPr>
          <p:nvPr userDrawn="1"/>
        </p:nvPicPr>
        <p:blipFill>
          <a:blip r:embed="rId2"/>
          <a:stretch>
            <a:fillRect/>
          </a:stretch>
        </p:blipFill>
        <p:spPr>
          <a:xfrm>
            <a:off x="582043" y="585788"/>
            <a:ext cx="2308795" cy="294139"/>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dirty="0"/>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9144000" cy="1107996"/>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fr-FR" noProof="0" dirty="0"/>
              <a:t>Titre de la</a:t>
            </a:r>
            <a:br>
              <a:rPr lang="fr-FR" noProof="0" dirty="0"/>
            </a:br>
            <a:r>
              <a:rPr lang="fr-FR" noProof="0" dirty="0"/>
              <a:t>présentation</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fr-FR" noProof="0" dirty="0"/>
              <a:t>Sous-titre</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3006086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dirty="0"/>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3" y="585788"/>
            <a:ext cx="2308795" cy="294139"/>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fr-FR" noProof="0"/>
              <a:t>Titre section</a:t>
            </a:r>
          </a:p>
        </p:txBody>
      </p:sp>
    </p:spTree>
    <p:extLst>
      <p:ext uri="{BB962C8B-B14F-4D97-AF65-F5344CB8AC3E}">
        <p14:creationId xmlns:p14="http://schemas.microsoft.com/office/powerpoint/2010/main" val="9411310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59110607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2"/>
            <a:ext cx="11339774" cy="1223171"/>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rgbClr val="000000"/>
                </a:solidFill>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2779154082"/>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59768"/>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gradFill>
                  <a:gsLst>
                    <a:gs pos="0">
                      <a:schemeClr val="tx1"/>
                    </a:gs>
                    <a:gs pos="100000">
                      <a:schemeClr val="tx1"/>
                    </a:gs>
                  </a:gsLst>
                  <a:lin ang="5400000" scaled="1"/>
                </a:gra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gradFill>
                  <a:gsLst>
                    <a:gs pos="0">
                      <a:schemeClr val="tx1"/>
                    </a:gs>
                    <a:gs pos="100000">
                      <a:schemeClr val="tx1"/>
                    </a:gs>
                  </a:gsLst>
                  <a:lin ang="5400000" scaled="1"/>
                </a:gradFill>
              </a:defRPr>
            </a:lvl2pPr>
            <a:lvl3pPr marL="806748" indent="-224097">
              <a:spcBef>
                <a:spcPts val="0"/>
              </a:spcBef>
              <a:spcAft>
                <a:spcPts val="1274"/>
              </a:spcAft>
              <a:buClr>
                <a:srgbClr val="000000"/>
              </a:buClr>
              <a:buSzPct val="77000"/>
              <a:buFont typeface="Arial" panose="020B0604020202020204" pitchFamily="34" charset="0"/>
              <a:buChar char="•"/>
              <a:defRPr sz="1961">
                <a:gradFill>
                  <a:gsLst>
                    <a:gs pos="0">
                      <a:schemeClr val="tx1"/>
                    </a:gs>
                    <a:gs pos="100000">
                      <a:schemeClr val="tx1"/>
                    </a:gs>
                  </a:gsLst>
                  <a:lin ang="5400000" scaled="1"/>
                </a:gra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gradFill>
                  <a:gsLst>
                    <a:gs pos="0">
                      <a:schemeClr val="tx1"/>
                    </a:gs>
                    <a:gs pos="100000">
                      <a:schemeClr val="tx1"/>
                    </a:gs>
                  </a:gsLst>
                  <a:lin ang="5400000" scaled="1"/>
                </a:gra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gradFill>
                  <a:gsLst>
                    <a:gs pos="0">
                      <a:schemeClr val="tx1"/>
                    </a:gs>
                    <a:gs pos="100000">
                      <a:schemeClr val="tx1"/>
                    </a:gs>
                  </a:gsLst>
                  <a:lin ang="5400000" scaled="1"/>
                </a:gra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240798708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208B12-C03B-4E60-8C0B-58DD5CFFCD6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1B3F97-2358-48DA-909A-77D151B1FC3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07724A-3052-49A8-BEC3-ED4F97789BA3}"/>
              </a:ext>
            </a:extLst>
          </p:cNvPr>
          <p:cNvSpPr>
            <a:spLocks noGrp="1"/>
          </p:cNvSpPr>
          <p:nvPr>
            <p:ph type="dt" sz="half" idx="10"/>
          </p:nvPr>
        </p:nvSpPr>
        <p:spPr/>
        <p:txBody>
          <a:bodyPr/>
          <a:lstStyle/>
          <a:p>
            <a:fld id="{3073504C-334D-49D7-B8EB-8F080BF8AEB4}" type="datetimeFigureOut">
              <a:rPr lang="fr-FR" smtClean="0"/>
              <a:t>06/12/2021</a:t>
            </a:fld>
            <a:endParaRPr lang="fr-FR"/>
          </a:p>
        </p:txBody>
      </p:sp>
      <p:sp>
        <p:nvSpPr>
          <p:cNvPr id="5" name="Espace réservé du pied de page 4">
            <a:extLst>
              <a:ext uri="{FF2B5EF4-FFF2-40B4-BE49-F238E27FC236}">
                <a16:creationId xmlns:a16="http://schemas.microsoft.com/office/drawing/2014/main" id="{5AD5063D-59DE-4A9B-9061-0DA34D87D9E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C1A534-DF54-4C8C-B9BD-BBEA8A11DDBE}"/>
              </a:ext>
            </a:extLst>
          </p:cNvPr>
          <p:cNvSpPr>
            <a:spLocks noGrp="1"/>
          </p:cNvSpPr>
          <p:nvPr>
            <p:ph type="sldNum" sz="quarter" idx="12"/>
          </p:nvPr>
        </p:nvSpPr>
        <p:spPr/>
        <p:txBody>
          <a:bodyPr/>
          <a:lstStyle/>
          <a:p>
            <a:fld id="{41EE1F9F-1BED-49E5-A731-6806BBEC8645}" type="slidenum">
              <a:rPr lang="fr-FR" smtClean="0"/>
              <a:t>‹#›</a:t>
            </a:fld>
            <a:endParaRPr lang="fr-FR"/>
          </a:p>
        </p:txBody>
      </p:sp>
    </p:spTree>
    <p:extLst>
      <p:ext uri="{BB962C8B-B14F-4D97-AF65-F5344CB8AC3E}">
        <p14:creationId xmlns:p14="http://schemas.microsoft.com/office/powerpoint/2010/main" val="4276608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5215637" cy="553998"/>
          </a:xfrm>
        </p:spPr>
        <p:txBody>
          <a:bodyPr/>
          <a:lstStyle>
            <a:lvl1pPr>
              <a:defRPr/>
            </a:lvl1pPr>
          </a:lstStyle>
          <a:p>
            <a:r>
              <a:rPr lang="en-US" dirty="0"/>
              <a:t>Agenda</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614E108-2258-4959-A182-798030A0C286}"/>
              </a:ext>
            </a:extLst>
          </p:cNvPr>
          <p:cNvSpPr/>
          <p:nvPr userDrawn="1"/>
        </p:nvSpPr>
        <p:spPr bwMode="auto">
          <a:xfrm>
            <a:off x="6395722" y="0"/>
            <a:ext cx="5796278"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grpSp>
        <p:nvGrpSpPr>
          <p:cNvPr id="32" name="Group 31">
            <a:extLst>
              <a:ext uri="{FF2B5EF4-FFF2-40B4-BE49-F238E27FC236}">
                <a16:creationId xmlns:a16="http://schemas.microsoft.com/office/drawing/2014/main" id="{22E07E8F-16B4-4F77-8278-6A843F1B9F57}"/>
              </a:ext>
            </a:extLst>
          </p:cNvPr>
          <p:cNvGrpSpPr/>
          <p:nvPr userDrawn="1"/>
        </p:nvGrpSpPr>
        <p:grpSpPr>
          <a:xfrm rot="16200000">
            <a:off x="7643952" y="2603639"/>
            <a:ext cx="5424211" cy="3084509"/>
            <a:chOff x="6395721" y="4420906"/>
            <a:chExt cx="3250001" cy="1848132"/>
          </a:xfrm>
        </p:grpSpPr>
        <p:sp>
          <p:nvSpPr>
            <p:cNvPr id="27" name="Rectangle: Top Corners Rounded 26">
              <a:extLst>
                <a:ext uri="{FF2B5EF4-FFF2-40B4-BE49-F238E27FC236}">
                  <a16:creationId xmlns:a16="http://schemas.microsoft.com/office/drawing/2014/main" id="{B26B5DC7-3928-4E30-95C7-101CC42758F9}"/>
                </a:ext>
              </a:extLst>
            </p:cNvPr>
            <p:cNvSpPr/>
            <p:nvPr userDrawn="1"/>
          </p:nvSpPr>
          <p:spPr bwMode="auto">
            <a:xfrm rot="5400000">
              <a:off x="6879140" y="3937487"/>
              <a:ext cx="501648" cy="1468485"/>
            </a:xfrm>
            <a:prstGeom prst="round2SameRect">
              <a:avLst>
                <a:gd name="adj1" fmla="val 50000"/>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5" name="Oval 24">
              <a:extLst>
                <a:ext uri="{FF2B5EF4-FFF2-40B4-BE49-F238E27FC236}">
                  <a16:creationId xmlns:a16="http://schemas.microsoft.com/office/drawing/2014/main" id="{6F2E0A55-6A95-45A9-9988-FD4377975EAD}"/>
                </a:ext>
              </a:extLst>
            </p:cNvPr>
            <p:cNvSpPr/>
            <p:nvPr userDrawn="1"/>
          </p:nvSpPr>
          <p:spPr bwMode="auto">
            <a:xfrm>
              <a:off x="7407431" y="4471065"/>
              <a:ext cx="401326" cy="40132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8" name="Rectangle: Top Corners Rounded 27">
              <a:extLst>
                <a:ext uri="{FF2B5EF4-FFF2-40B4-BE49-F238E27FC236}">
                  <a16:creationId xmlns:a16="http://schemas.microsoft.com/office/drawing/2014/main" id="{EA3F14D9-33C3-411A-8D84-8E8E15E9381B}"/>
                </a:ext>
              </a:extLst>
            </p:cNvPr>
            <p:cNvSpPr/>
            <p:nvPr userDrawn="1"/>
          </p:nvSpPr>
          <p:spPr bwMode="auto">
            <a:xfrm rot="5400000">
              <a:off x="7246261" y="4243608"/>
              <a:ext cx="501648" cy="2202728"/>
            </a:xfrm>
            <a:prstGeom prst="round2SameRect">
              <a:avLst>
                <a:gd name="adj1" fmla="val 50000"/>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9" name="Oval 28">
              <a:extLst>
                <a:ext uri="{FF2B5EF4-FFF2-40B4-BE49-F238E27FC236}">
                  <a16:creationId xmlns:a16="http://schemas.microsoft.com/office/drawing/2014/main" id="{4A285CB0-5ABD-4C59-98FE-F25F8026D321}"/>
                </a:ext>
              </a:extLst>
            </p:cNvPr>
            <p:cNvSpPr/>
            <p:nvPr userDrawn="1"/>
          </p:nvSpPr>
          <p:spPr bwMode="auto">
            <a:xfrm>
              <a:off x="8141673" y="5144307"/>
              <a:ext cx="401326" cy="401326"/>
            </a:xfrm>
            <a:prstGeom prst="ellipse">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30" name="Rectangle: Top Corners Rounded 29">
              <a:extLst>
                <a:ext uri="{FF2B5EF4-FFF2-40B4-BE49-F238E27FC236}">
                  <a16:creationId xmlns:a16="http://schemas.microsoft.com/office/drawing/2014/main" id="{6EC31BC0-C04D-4163-9ECB-371CBCE34ADB}"/>
                </a:ext>
              </a:extLst>
            </p:cNvPr>
            <p:cNvSpPr/>
            <p:nvPr userDrawn="1"/>
          </p:nvSpPr>
          <p:spPr bwMode="auto">
            <a:xfrm rot="5400000">
              <a:off x="7769898" y="4393213"/>
              <a:ext cx="501648" cy="3250001"/>
            </a:xfrm>
            <a:prstGeom prst="round2SameRect">
              <a:avLst>
                <a:gd name="adj1" fmla="val 50000"/>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31" name="Oval 30">
              <a:extLst>
                <a:ext uri="{FF2B5EF4-FFF2-40B4-BE49-F238E27FC236}">
                  <a16:creationId xmlns:a16="http://schemas.microsoft.com/office/drawing/2014/main" id="{E691BBA6-17F1-4715-BBD9-9570E0AF6EBF}"/>
                </a:ext>
              </a:extLst>
            </p:cNvPr>
            <p:cNvSpPr/>
            <p:nvPr userDrawn="1"/>
          </p:nvSpPr>
          <p:spPr bwMode="auto">
            <a:xfrm>
              <a:off x="9188946" y="5817549"/>
              <a:ext cx="401326" cy="401326"/>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grpSp>
    </p:spTree>
    <p:extLst>
      <p:ext uri="{BB962C8B-B14F-4D97-AF65-F5344CB8AC3E}">
        <p14:creationId xmlns:p14="http://schemas.microsoft.com/office/powerpoint/2010/main" val="108526332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B3FA96-19FC-48A6-A985-267EB2138E23}"/>
              </a:ext>
            </a:extLst>
          </p:cNvPr>
          <p:cNvSpPr/>
          <p:nvPr userDrawn="1"/>
        </p:nvSpPr>
        <p:spPr bwMode="auto">
          <a:xfrm>
            <a:off x="0" y="0"/>
            <a:ext cx="12192000" cy="12089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lvl1pPr>
              <a:defRPr>
                <a:solidFill>
                  <a:schemeClr val="bg1"/>
                </a:solidFill>
              </a:defRPr>
            </a:lvl1pPr>
          </a:lstStyle>
          <a:p>
            <a:r>
              <a:rPr lang="en-US"/>
              <a:t>Click to edit Master title style</a:t>
            </a:r>
            <a:endParaRPr lang="en-US" dirty="0"/>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666187"/>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511027"/>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666187"/>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504387"/>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666187"/>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511027"/>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666187"/>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504387"/>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oup 6">
            <a:extLst>
              <a:ext uri="{FF2B5EF4-FFF2-40B4-BE49-F238E27FC236}">
                <a16:creationId xmlns:a16="http://schemas.microsoft.com/office/drawing/2014/main" id="{CCCF4131-8CCF-4171-B985-EAF865CC55EF}"/>
              </a:ext>
            </a:extLst>
          </p:cNvPr>
          <p:cNvGrpSpPr/>
          <p:nvPr userDrawn="1"/>
        </p:nvGrpSpPr>
        <p:grpSpPr>
          <a:xfrm>
            <a:off x="10798157" y="457199"/>
            <a:ext cx="1100156" cy="564349"/>
            <a:chOff x="9946913" y="171645"/>
            <a:chExt cx="1656824" cy="849904"/>
          </a:xfrm>
        </p:grpSpPr>
        <p:sp>
          <p:nvSpPr>
            <p:cNvPr id="6" name="Graphic 4">
              <a:extLst>
                <a:ext uri="{FF2B5EF4-FFF2-40B4-BE49-F238E27FC236}">
                  <a16:creationId xmlns:a16="http://schemas.microsoft.com/office/drawing/2014/main" id="{494D7464-294F-4164-ACF7-0EDEA0812105}"/>
                </a:ext>
              </a:extLst>
            </p:cNvPr>
            <p:cNvSpPr/>
            <p:nvPr/>
          </p:nvSpPr>
          <p:spPr>
            <a:xfrm>
              <a:off x="9946913" y="171645"/>
              <a:ext cx="521444" cy="849904"/>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FFFFFF"/>
            </a:solidFill>
            <a:ln w="9525" cap="flat">
              <a:noFill/>
              <a:prstDash val="solid"/>
              <a:miter/>
            </a:ln>
          </p:spPr>
          <p:txBody>
            <a:bodyPr rtlCol="0" anchor="ctr"/>
            <a:lstStyle/>
            <a:p>
              <a:endParaRPr lang="en-US"/>
            </a:p>
          </p:txBody>
        </p:sp>
        <p:sp>
          <p:nvSpPr>
            <p:cNvPr id="15" name="Graphic 4">
              <a:extLst>
                <a:ext uri="{FF2B5EF4-FFF2-40B4-BE49-F238E27FC236}">
                  <a16:creationId xmlns:a16="http://schemas.microsoft.com/office/drawing/2014/main" id="{8773D37F-9426-48AF-9E30-19EA4A3E4F07}"/>
                </a:ext>
              </a:extLst>
            </p:cNvPr>
            <p:cNvSpPr/>
            <p:nvPr userDrawn="1"/>
          </p:nvSpPr>
          <p:spPr>
            <a:xfrm>
              <a:off x="10689786" y="171645"/>
              <a:ext cx="521445" cy="849904"/>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FFFFFF"/>
            </a:solidFill>
            <a:ln w="9525" cap="flat">
              <a:noFill/>
              <a:prstDash val="solid"/>
              <a:miter/>
            </a:ln>
          </p:spPr>
          <p:txBody>
            <a:bodyPr rtlCol="0" anchor="ctr"/>
            <a:lstStyle/>
            <a:p>
              <a:endParaRPr lang="en-US" dirty="0"/>
            </a:p>
          </p:txBody>
        </p:sp>
        <p:sp>
          <p:nvSpPr>
            <p:cNvPr id="16" name="Graphic 4">
              <a:extLst>
                <a:ext uri="{FF2B5EF4-FFF2-40B4-BE49-F238E27FC236}">
                  <a16:creationId xmlns:a16="http://schemas.microsoft.com/office/drawing/2014/main" id="{26D5F151-C3B9-4DC3-A552-E8B16BA82E44}"/>
                </a:ext>
              </a:extLst>
            </p:cNvPr>
            <p:cNvSpPr/>
            <p:nvPr userDrawn="1"/>
          </p:nvSpPr>
          <p:spPr>
            <a:xfrm>
              <a:off x="11082293" y="171645"/>
              <a:ext cx="521444" cy="849904"/>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9216324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1.emf"/><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76"/>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189" r:id="rId1"/>
    <p:sldLayoutId id="2147485215" r:id="rId2"/>
    <p:sldLayoutId id="2147485190" r:id="rId3"/>
    <p:sldLayoutId id="2147485197" r:id="rId4"/>
    <p:sldLayoutId id="2147485195" r:id="rId5"/>
    <p:sldLayoutId id="2147485196" r:id="rId6"/>
    <p:sldLayoutId id="2147484610" r:id="rId7"/>
    <p:sldLayoutId id="2147485203" r:id="rId8"/>
    <p:sldLayoutId id="2147485202" r:id="rId9"/>
    <p:sldLayoutId id="2147484710" r:id="rId10"/>
    <p:sldLayoutId id="2147484240" r:id="rId11"/>
    <p:sldLayoutId id="2147484910" r:id="rId12"/>
    <p:sldLayoutId id="2147484911" r:id="rId13"/>
    <p:sldLayoutId id="2147485050" r:id="rId14"/>
    <p:sldLayoutId id="2147485165" r:id="rId15"/>
    <p:sldLayoutId id="2147484941" r:id="rId16"/>
    <p:sldLayoutId id="2147484942" r:id="rId17"/>
    <p:sldLayoutId id="2147485162" r:id="rId18"/>
    <p:sldLayoutId id="2147484639" r:id="rId19"/>
    <p:sldLayoutId id="2147484943" r:id="rId20"/>
    <p:sldLayoutId id="2147484603" r:id="rId21"/>
    <p:sldLayoutId id="2147484833" r:id="rId22"/>
    <p:sldLayoutId id="2147484834" r:id="rId23"/>
    <p:sldLayoutId id="2147484835" r:id="rId24"/>
    <p:sldLayoutId id="2147484922" r:id="rId25"/>
    <p:sldLayoutId id="2147484923" r:id="rId26"/>
    <p:sldLayoutId id="2147484924" r:id="rId27"/>
    <p:sldLayoutId id="2147484839" r:id="rId28"/>
    <p:sldLayoutId id="2147484840" r:id="rId29"/>
    <p:sldLayoutId id="2147484841" r:id="rId30"/>
    <p:sldLayoutId id="2147484842" r:id="rId31"/>
    <p:sldLayoutId id="2147484843" r:id="rId32"/>
    <p:sldLayoutId id="2147484938" r:id="rId33"/>
    <p:sldLayoutId id="2147484939" r:id="rId34"/>
    <p:sldLayoutId id="2147484940" r:id="rId35"/>
    <p:sldLayoutId id="2147485161" r:id="rId36"/>
    <p:sldLayoutId id="2147485152" r:id="rId37"/>
    <p:sldLayoutId id="2147485153" r:id="rId38"/>
    <p:sldLayoutId id="2147485154" r:id="rId39"/>
    <p:sldLayoutId id="2147484944" r:id="rId40"/>
    <p:sldLayoutId id="2147484945" r:id="rId41"/>
    <p:sldLayoutId id="2147485137" r:id="rId42"/>
    <p:sldLayoutId id="2147485138" r:id="rId43"/>
    <p:sldLayoutId id="2147485139" r:id="rId44"/>
    <p:sldLayoutId id="2147485140" r:id="rId45"/>
    <p:sldLayoutId id="2147485141" r:id="rId46"/>
    <p:sldLayoutId id="2147485142" r:id="rId47"/>
    <p:sldLayoutId id="2147485212" r:id="rId48"/>
    <p:sldLayoutId id="2147485213" r:id="rId49"/>
    <p:sldLayoutId id="2147485214" r:id="rId50"/>
    <p:sldLayoutId id="2147484249" r:id="rId51"/>
    <p:sldLayoutId id="2147484640" r:id="rId52"/>
    <p:sldLayoutId id="2147485198" r:id="rId53"/>
    <p:sldLayoutId id="2147484584" r:id="rId54"/>
    <p:sldLayoutId id="2147485199" r:id="rId55"/>
    <p:sldLayoutId id="2147484583" r:id="rId56"/>
    <p:sldLayoutId id="2147485206" r:id="rId57"/>
    <p:sldLayoutId id="2147485207" r:id="rId58"/>
    <p:sldLayoutId id="2147485208" r:id="rId59"/>
    <p:sldLayoutId id="2147485209" r:id="rId60"/>
    <p:sldLayoutId id="2147485210" r:id="rId61"/>
    <p:sldLayoutId id="2147485211" r:id="rId62"/>
    <p:sldLayoutId id="2147484671" r:id="rId63"/>
    <p:sldLayoutId id="2147484673" r:id="rId64"/>
    <p:sldLayoutId id="2147485204" r:id="rId65"/>
    <p:sldLayoutId id="2147485205" r:id="rId66"/>
    <p:sldLayoutId id="2147484299" r:id="rId67"/>
    <p:sldLayoutId id="2147484263" r:id="rId68"/>
    <p:sldLayoutId id="2147485216" r:id="rId69"/>
    <p:sldLayoutId id="2147485217" r:id="rId70"/>
    <p:sldLayoutId id="2147485218" r:id="rId71"/>
    <p:sldLayoutId id="2147485219" r:id="rId72"/>
    <p:sldLayoutId id="2147485220" r:id="rId73"/>
    <p:sldLayoutId id="2147485221" r:id="rId7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1.png"/><Relationship Id="rId7"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71.xml"/><Relationship Id="rId6" Type="http://schemas.openxmlformats.org/officeDocument/2006/relationships/image" Target="../media/image43.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5.png"/></Relationships>
</file>

<file path=ppt/slides/_rels/slide1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1.png"/><Relationship Id="rId7"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71.xml"/><Relationship Id="rId6" Type="http://schemas.openxmlformats.org/officeDocument/2006/relationships/image" Target="../media/image43.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72.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14.xml.rels><?xml version="1.0" encoding="UTF-8" standalone="yes"?>
<Relationships xmlns="http://schemas.openxmlformats.org/package/2006/relationships"><Relationship Id="rId3" Type="http://schemas.openxmlformats.org/officeDocument/2006/relationships/hyperlink" Target="https://aka.ms/aatp" TargetMode="External"/><Relationship Id="rId2" Type="http://schemas.openxmlformats.org/officeDocument/2006/relationships/notesSlide" Target="../notesSlides/notesSlide12.xml"/><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61.emf"/></Relationships>
</file>

<file path=ppt/slides/_rels/slide16.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68.png"/><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73.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8" Type="http://schemas.openxmlformats.org/officeDocument/2006/relationships/image" Target="../media/image78.emf"/><Relationship Id="rId13" Type="http://schemas.openxmlformats.org/officeDocument/2006/relationships/image" Target="../media/image82.svg"/><Relationship Id="rId3" Type="http://schemas.openxmlformats.org/officeDocument/2006/relationships/image" Target="../media/image74.png"/><Relationship Id="rId7" Type="http://schemas.openxmlformats.org/officeDocument/2006/relationships/image" Target="../media/image77.emf"/><Relationship Id="rId12" Type="http://schemas.openxmlformats.org/officeDocument/2006/relationships/image" Target="../media/image81.png"/><Relationship Id="rId2" Type="http://schemas.openxmlformats.org/officeDocument/2006/relationships/notesSlide" Target="../notesSlides/notesSlide21.xml"/><Relationship Id="rId16" Type="http://schemas.openxmlformats.org/officeDocument/2006/relationships/hyperlink" Target="https://aka.ms/mcas" TargetMode="External"/><Relationship Id="rId1" Type="http://schemas.openxmlformats.org/officeDocument/2006/relationships/slideLayout" Target="../slideLayouts/slideLayout10.xml"/><Relationship Id="rId6" Type="http://schemas.openxmlformats.org/officeDocument/2006/relationships/image" Target="../media/image76.svg"/><Relationship Id="rId11" Type="http://schemas.openxmlformats.org/officeDocument/2006/relationships/image" Target="../media/image60.emf"/><Relationship Id="rId5" Type="http://schemas.openxmlformats.org/officeDocument/2006/relationships/image" Target="../media/image75.png"/><Relationship Id="rId15" Type="http://schemas.openxmlformats.org/officeDocument/2006/relationships/image" Target="../media/image84.svg"/><Relationship Id="rId10" Type="http://schemas.openxmlformats.org/officeDocument/2006/relationships/image" Target="../media/image80.svg"/><Relationship Id="rId4" Type="http://schemas.microsoft.com/office/2007/relationships/hdphoto" Target="../media/hdphoto1.wdp"/><Relationship Id="rId9" Type="http://schemas.openxmlformats.org/officeDocument/2006/relationships/image" Target="../media/image79.png"/><Relationship Id="rId1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84.svg"/><Relationship Id="rId5" Type="http://schemas.openxmlformats.org/officeDocument/2006/relationships/image" Target="../media/image83.png"/><Relationship Id="rId4" Type="http://schemas.openxmlformats.org/officeDocument/2006/relationships/image" Target="../media/image82.svg"/></Relationships>
</file>

<file path=ppt/slides/_rels/slide2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s://docs.microsoft.com/en-us/defender-for-identity/playbook-lab-overview" TargetMode="External"/><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1.xml"/></Relationships>
</file>

<file path=ppt/slides/_rels/slide2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1.xml"/><Relationship Id="rId5" Type="http://schemas.openxmlformats.org/officeDocument/2006/relationships/image" Target="../media/image92.png"/><Relationship Id="rId4" Type="http://schemas.openxmlformats.org/officeDocument/2006/relationships/image" Target="../media/image91.png"/></Relationships>
</file>

<file path=ppt/slides/_rels/slide2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2" Type="http://schemas.openxmlformats.org/officeDocument/2006/relationships/hyperlink" Target="https://aka.ms/wsdefender" TargetMode="Externa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86.png"/><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1.xml"/></Relationships>
</file>

<file path=ppt/slides/_rels/slide3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71.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3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1.xml"/></Relationships>
</file>

<file path=ppt/slides/_rels/slide3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1.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3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1.xml"/></Relationships>
</file>

<file path=ppt/slides/_rels/slide3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1.xml"/><Relationship Id="rId4" Type="http://schemas.openxmlformats.org/officeDocument/2006/relationships/image" Target="../media/image112.png"/></Relationships>
</file>

<file path=ppt/slides/_rels/slide3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s://aka.ms/mtp" TargetMode="External"/><Relationship Id="rId7" Type="http://schemas.openxmlformats.org/officeDocument/2006/relationships/hyperlink" Target="https://twitter.com/jiplesag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hyperlink" Target="https://fr.linkedin.com/in/jplesage" TargetMode="External"/><Relationship Id="rId10" Type="http://schemas.openxmlformats.org/officeDocument/2006/relationships/image" Target="../media/image37.jpeg"/><Relationship Id="rId4" Type="http://schemas.openxmlformats.org/officeDocument/2006/relationships/image" Target="../media/image34.jpeg"/><Relationship Id="rId9" Type="http://schemas.openxmlformats.org/officeDocument/2006/relationships/hyperlink" Target="https://aka.ms/myseclinks"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1.xml"/><Relationship Id="rId4" Type="http://schemas.openxmlformats.org/officeDocument/2006/relationships/image" Target="../media/image119.png"/></Relationships>
</file>

<file path=ppt/slides/_rels/slide4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71.xml"/></Relationships>
</file>

<file path=ppt/slides/_rels/slide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1.xml"/></Relationships>
</file>

<file path=ppt/slides/_rels/slide43.xml.rels><?xml version="1.0" encoding="UTF-8" standalone="yes"?>
<Relationships xmlns="http://schemas.openxmlformats.org/package/2006/relationships"><Relationship Id="rId2" Type="http://schemas.openxmlformats.org/officeDocument/2006/relationships/hyperlink" Target="https://www.linkedin.com/pulse/vivre-une-exp%C3%A9rience-dinvestigation-sur-lidentit%C3%A9-hybride-pasquier/" TargetMode="External"/><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1.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46.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4.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47.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4.xml"/><Relationship Id="rId6" Type="http://schemas.openxmlformats.org/officeDocument/2006/relationships/image" Target="../media/image127.png"/><Relationship Id="rId11" Type="http://schemas.openxmlformats.org/officeDocument/2006/relationships/image" Target="../media/image133.png"/><Relationship Id="rId5" Type="http://schemas.openxmlformats.org/officeDocument/2006/relationships/image" Target="../media/image126.png"/><Relationship Id="rId10" Type="http://schemas.openxmlformats.org/officeDocument/2006/relationships/image" Target="../media/image132.png"/><Relationship Id="rId4" Type="http://schemas.openxmlformats.org/officeDocument/2006/relationships/image" Target="../media/image125.png"/><Relationship Id="rId9" Type="http://schemas.openxmlformats.org/officeDocument/2006/relationships/image" Target="../media/image131.png"/></Relationships>
</file>

<file path=ppt/slides/_rels/slide48.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4.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 Id="rId9" Type="http://schemas.openxmlformats.org/officeDocument/2006/relationships/image" Target="../media/image135.png"/></Relationships>
</file>

<file path=ppt/slides/_rels/slide49.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4.xml"/><Relationship Id="rId6" Type="http://schemas.openxmlformats.org/officeDocument/2006/relationships/image" Target="../media/image127.png"/><Relationship Id="rId11" Type="http://schemas.openxmlformats.org/officeDocument/2006/relationships/image" Target="../media/image139.png"/><Relationship Id="rId5" Type="http://schemas.openxmlformats.org/officeDocument/2006/relationships/image" Target="../media/image126.png"/><Relationship Id="rId10" Type="http://schemas.openxmlformats.org/officeDocument/2006/relationships/image" Target="../media/image138.png"/><Relationship Id="rId4" Type="http://schemas.openxmlformats.org/officeDocument/2006/relationships/image" Target="../media/image125.png"/><Relationship Id="rId9" Type="http://schemas.openxmlformats.org/officeDocument/2006/relationships/image" Target="../media/image137.png"/></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40.emf"/><Relationship Id="rId4" Type="http://schemas.openxmlformats.org/officeDocument/2006/relationships/image" Target="../media/image39.svg"/></Relationships>
</file>

<file path=ppt/slides/_rels/slide5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74.xml"/></Relationships>
</file>

<file path=ppt/slides/_rels/slide51.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4.xml"/></Relationships>
</file>

<file path=ppt/slides/_rels/slide52.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4.xml"/></Relationships>
</file>

<file path=ppt/slides/_rels/slide5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4.xml"/></Relationships>
</file>

<file path=ppt/slides/_rels/slide54.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4.xml"/></Relationships>
</file>

<file path=ppt/slides/_rels/slide5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74.xml"/><Relationship Id="rId4" Type="http://schemas.openxmlformats.org/officeDocument/2006/relationships/image" Target="../media/image149.png"/></Relationships>
</file>

<file path=ppt/slides/_rels/slide56.xml.rels><?xml version="1.0" encoding="UTF-8" standalone="yes"?>
<Relationships xmlns="http://schemas.openxmlformats.org/package/2006/relationships"><Relationship Id="rId8" Type="http://schemas.openxmlformats.org/officeDocument/2006/relationships/hyperlink" Target="https://www.linkedin.com/pulse/vivre-une-exp%25C3%25A9rience-dinvestigation-sur-lidentit%25C3%25A9-hybride-pasquier/" TargetMode="External"/><Relationship Id="rId3" Type="http://schemas.openxmlformats.org/officeDocument/2006/relationships/hyperlink" Target="https://aka.ms/aatpsizingtool" TargetMode="External"/><Relationship Id="rId7" Type="http://schemas.openxmlformats.org/officeDocument/2006/relationships/hyperlink" Target="https://github.com/microsoft/Microsoft-threat-protection-Hunting-Queries" TargetMode="External"/><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hyperlink" Target="https://aka.ms/aatprecordings" TargetMode="External"/><Relationship Id="rId11" Type="http://schemas.openxmlformats.org/officeDocument/2006/relationships/hyperlink" Target="https://aka.ms/mcasninja" TargetMode="External"/><Relationship Id="rId5" Type="http://schemas.openxmlformats.org/officeDocument/2006/relationships/hyperlink" Target="https://aka.ms/aatpTechComm" TargetMode="External"/><Relationship Id="rId10" Type="http://schemas.openxmlformats.org/officeDocument/2006/relationships/hyperlink" Target="https://aka.ms/mdininja" TargetMode="External"/><Relationship Id="rId4" Type="http://schemas.openxmlformats.org/officeDocument/2006/relationships/hyperlink" Target="https://aka.ms/aatpauditing" TargetMode="External"/><Relationship Id="rId9" Type="http://schemas.openxmlformats.org/officeDocument/2006/relationships/hyperlink" Target="https://mslearn.cloudguides.com/en-us/guides/Detect%20threats%20and%20manage%20alerts%20with%20Microsoft%20Cloud%20App%20Security"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7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1.png"/><Relationship Id="rId7"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71.xml"/><Relationship Id="rId6" Type="http://schemas.openxmlformats.org/officeDocument/2006/relationships/image" Target="../media/image43.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5.png"/></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71.xml"/><Relationship Id="rId6" Type="http://schemas.openxmlformats.org/officeDocument/2006/relationships/image" Target="../media/image44.png"/><Relationship Id="rId11" Type="http://schemas.openxmlformats.org/officeDocument/2006/relationships/image" Target="../media/image46.png"/><Relationship Id="rId5" Type="http://schemas.openxmlformats.org/officeDocument/2006/relationships/image" Target="../media/image50.png"/><Relationship Id="rId10" Type="http://schemas.openxmlformats.org/officeDocument/2006/relationships/image" Target="../media/image49.png"/><Relationship Id="rId4" Type="http://schemas.openxmlformats.org/officeDocument/2006/relationships/image" Target="../media/image42.png"/><Relationship Id="rId9" Type="http://schemas.openxmlformats.org/officeDocument/2006/relationships/image" Target="../media/image48.png"/></Relationships>
</file>

<file path=ppt/slides/_rels/slide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71.xml"/><Relationship Id="rId6" Type="http://schemas.openxmlformats.org/officeDocument/2006/relationships/image" Target="../media/image43.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7.png"/><Relationship Id="rId4" Type="http://schemas.openxmlformats.org/officeDocument/2006/relationships/image" Target="../media/image42.png"/><Relationship Id="rId9"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42668A62-9E8A-4A43-B241-1DDAB880EE18}"/>
              </a:ext>
            </a:extLst>
          </p:cNvPr>
          <p:cNvSpPr>
            <a:spLocks noGrp="1"/>
          </p:cNvSpPr>
          <p:nvPr>
            <p:ph type="title"/>
          </p:nvPr>
        </p:nvSpPr>
        <p:spPr/>
        <p:txBody>
          <a:bodyPr/>
          <a:lstStyle/>
          <a:p>
            <a:r>
              <a:rPr lang="fr-FR" dirty="0"/>
              <a:t>Protection contre les menaces</a:t>
            </a:r>
          </a:p>
        </p:txBody>
      </p:sp>
      <p:sp>
        <p:nvSpPr>
          <p:cNvPr id="13" name="Text Placeholder 12">
            <a:extLst>
              <a:ext uri="{FF2B5EF4-FFF2-40B4-BE49-F238E27FC236}">
                <a16:creationId xmlns:a16="http://schemas.microsoft.com/office/drawing/2014/main" id="{8EB60B75-C010-4BA9-B482-428BC9576BA6}"/>
              </a:ext>
            </a:extLst>
          </p:cNvPr>
          <p:cNvSpPr>
            <a:spLocks noGrp="1"/>
          </p:cNvSpPr>
          <p:nvPr>
            <p:ph type="body" sz="quarter" idx="12"/>
          </p:nvPr>
        </p:nvSpPr>
        <p:spPr/>
        <p:txBody>
          <a:bodyPr/>
          <a:lstStyle/>
          <a:p>
            <a:r>
              <a:rPr lang="fr-FR" dirty="0"/>
              <a:t>Jean-Philippe Lesage, Philippe Dudognon, Julien Guellec, Pascal </a:t>
            </a:r>
            <a:r>
              <a:rPr lang="fr-FR" dirty="0" err="1"/>
              <a:t>Saulière</a:t>
            </a:r>
            <a:endParaRPr lang="fr-FR" dirty="0"/>
          </a:p>
        </p:txBody>
      </p:sp>
    </p:spTree>
    <p:extLst>
      <p:ext uri="{BB962C8B-B14F-4D97-AF65-F5344CB8AC3E}">
        <p14:creationId xmlns:p14="http://schemas.microsoft.com/office/powerpoint/2010/main" val="263937986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D54D7ACC-6E55-46A9-8F7B-30DB25FF0CC4}"/>
              </a:ext>
            </a:extLst>
          </p:cNvPr>
          <p:cNvSpPr/>
          <p:nvPr/>
        </p:nvSpPr>
        <p:spPr bwMode="auto">
          <a:xfrm>
            <a:off x="865" y="487"/>
            <a:ext cx="4571352" cy="6857027"/>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28" name="Rectangle 27">
            <a:extLst>
              <a:ext uri="{FF2B5EF4-FFF2-40B4-BE49-F238E27FC236}">
                <a16:creationId xmlns:a16="http://schemas.microsoft.com/office/drawing/2014/main" id="{CDDE24A3-70E3-402C-B0D6-CA6EE77F5D81}"/>
              </a:ext>
            </a:extLst>
          </p:cNvPr>
          <p:cNvSpPr/>
          <p:nvPr/>
        </p:nvSpPr>
        <p:spPr bwMode="auto">
          <a:xfrm>
            <a:off x="4836498"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Endpoint</a:t>
            </a:r>
            <a:br>
              <a:rPr lang="en-US" spc="-30" dirty="0">
                <a:solidFill>
                  <a:srgbClr val="505050"/>
                </a:solidFill>
                <a:latin typeface="Segoe UI"/>
                <a:cs typeface="Arial" panose="020B0604020202020204" pitchFamily="34" charset="0"/>
              </a:rPr>
            </a:br>
            <a:r>
              <a:rPr lang="en-US" spc="-30" dirty="0">
                <a:solidFill>
                  <a:srgbClr val="505050"/>
                </a:solidFill>
                <a:latin typeface="Segoe UI"/>
                <a:cs typeface="Arial" panose="020B0604020202020204" pitchFamily="34" charset="0"/>
              </a:rPr>
              <a:t>Manager</a:t>
            </a:r>
          </a:p>
          <a:p>
            <a:pPr defTabSz="914225" fontAlgn="t">
              <a:defRPr/>
            </a:pPr>
            <a:endParaRPr lang="en-US" spc="-30" dirty="0">
              <a:solidFill>
                <a:srgbClr val="505050"/>
              </a:solidFill>
              <a:latin typeface="Segoe UI"/>
              <a:cs typeface="Arial" panose="020B0604020202020204" pitchFamily="34" charset="0"/>
            </a:endParaRPr>
          </a:p>
        </p:txBody>
      </p:sp>
      <p:sp>
        <p:nvSpPr>
          <p:cNvPr id="29" name="Rectangle 28">
            <a:extLst>
              <a:ext uri="{FF2B5EF4-FFF2-40B4-BE49-F238E27FC236}">
                <a16:creationId xmlns:a16="http://schemas.microsoft.com/office/drawing/2014/main" id="{2FBBA298-437C-417C-A385-4CBF6B333D5C}"/>
              </a:ext>
            </a:extLst>
          </p:cNvPr>
          <p:cNvSpPr/>
          <p:nvPr/>
        </p:nvSpPr>
        <p:spPr bwMode="auto">
          <a:xfrm>
            <a:off x="9659099"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Office 365 Threat Intelligence</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0" name="Rectangle 29">
            <a:extLst>
              <a:ext uri="{FF2B5EF4-FFF2-40B4-BE49-F238E27FC236}">
                <a16:creationId xmlns:a16="http://schemas.microsoft.com/office/drawing/2014/main" id="{40EE3A97-298A-43B7-8D23-22AA5B130B5B}"/>
              </a:ext>
            </a:extLst>
          </p:cNvPr>
          <p:cNvSpPr/>
          <p:nvPr/>
        </p:nvSpPr>
        <p:spPr bwMode="auto">
          <a:xfrm>
            <a:off x="4836498"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Endpoint</a:t>
            </a:r>
          </a:p>
          <a:p>
            <a:pPr defTabSz="914225" fontAlgn="t">
              <a:defRPr/>
            </a:pPr>
            <a:endParaRPr lang="en-US" spc="-30" dirty="0">
              <a:solidFill>
                <a:srgbClr val="505050"/>
              </a:solidFill>
              <a:latin typeface="Segoe UI"/>
              <a:cs typeface="Arial" panose="020B0604020202020204" pitchFamily="34" charset="0"/>
            </a:endParaRPr>
          </a:p>
        </p:txBody>
      </p:sp>
      <p:sp>
        <p:nvSpPr>
          <p:cNvPr id="32" name="Rectangle 31">
            <a:extLst>
              <a:ext uri="{FF2B5EF4-FFF2-40B4-BE49-F238E27FC236}">
                <a16:creationId xmlns:a16="http://schemas.microsoft.com/office/drawing/2014/main" id="{6914FB7F-3F26-408E-942B-02307044F63E}"/>
              </a:ext>
            </a:extLst>
          </p:cNvPr>
          <p:cNvSpPr/>
          <p:nvPr/>
        </p:nvSpPr>
        <p:spPr bwMode="auto">
          <a:xfrm>
            <a:off x="96590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SQL Server</a:t>
            </a:r>
          </a:p>
          <a:p>
            <a:pPr defTabSz="914225" fontAlgn="t">
              <a:defRPr/>
            </a:pPr>
            <a:endParaRPr lang="en-US" spc="-30">
              <a:solidFill>
                <a:srgbClr val="505050"/>
              </a:solidFill>
              <a:latin typeface="Segoe UI"/>
              <a:cs typeface="Arial" panose="020B0604020202020204" pitchFamily="34" charset="0"/>
            </a:endParaRPr>
          </a:p>
          <a:p>
            <a:pPr defTabSz="914225" fontAlgn="t">
              <a:defRPr/>
            </a:pPr>
            <a:endParaRPr lang="en-US" spc="-30">
              <a:solidFill>
                <a:srgbClr val="505050"/>
              </a:solidFill>
              <a:latin typeface="Segoe UI"/>
              <a:cs typeface="Arial" panose="020B0604020202020204" pitchFamily="34" charset="0"/>
            </a:endParaRPr>
          </a:p>
        </p:txBody>
      </p:sp>
      <p:sp>
        <p:nvSpPr>
          <p:cNvPr id="34" name="Rectangle 33">
            <a:extLst>
              <a:ext uri="{FF2B5EF4-FFF2-40B4-BE49-F238E27FC236}">
                <a16:creationId xmlns:a16="http://schemas.microsoft.com/office/drawing/2014/main" id="{4AB786E9-2097-4E51-89E0-5776ECFD79CA}"/>
              </a:ext>
            </a:extLst>
          </p:cNvPr>
          <p:cNvSpPr/>
          <p:nvPr/>
        </p:nvSpPr>
        <p:spPr bwMode="auto">
          <a:xfrm>
            <a:off x="4836498"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Azure Active Directory</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5" name="Rectangle 34">
            <a:extLst>
              <a:ext uri="{FF2B5EF4-FFF2-40B4-BE49-F238E27FC236}">
                <a16:creationId xmlns:a16="http://schemas.microsoft.com/office/drawing/2014/main" id="{524232A2-CC31-4C84-9D5F-D6B24FA2D7ED}"/>
              </a:ext>
            </a:extLst>
          </p:cNvPr>
          <p:cNvSpPr/>
          <p:nvPr/>
        </p:nvSpPr>
        <p:spPr bwMode="auto">
          <a:xfrm>
            <a:off x="7247800" y="3488803"/>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dirty="0">
                <a:solidFill>
                  <a:srgbClr val="FFFFFF"/>
                </a:solidFill>
                <a:latin typeface="Segoe UI"/>
                <a:ea typeface="Segoe UI" pitchFamily="34" charset="0"/>
                <a:cs typeface="Arial" panose="020B0604020202020204" pitchFamily="34" charset="0"/>
              </a:rPr>
              <a:t>Microsoft Defender for Office 365</a:t>
            </a:r>
            <a:br>
              <a:rPr lang="en-US" spc="-30" dirty="0">
                <a:solidFill>
                  <a:srgbClr val="FFFFFF"/>
                </a:solidFill>
                <a:latin typeface="Segoe UI"/>
                <a:ea typeface="Segoe UI" pitchFamily="34" charset="0"/>
                <a:cs typeface="Arial" panose="020B0604020202020204" pitchFamily="34" charset="0"/>
              </a:rPr>
            </a:br>
            <a:endParaRPr lang="en-US" spc="-30" dirty="0">
              <a:solidFill>
                <a:srgbClr val="FFFFFF"/>
              </a:solidFill>
              <a:latin typeface="Segoe UI"/>
              <a:ea typeface="Segoe UI" pitchFamily="34" charset="0"/>
              <a:cs typeface="Arial" panose="020B0604020202020204" pitchFamily="34" charset="0"/>
            </a:endParaRPr>
          </a:p>
        </p:txBody>
      </p:sp>
      <p:sp>
        <p:nvSpPr>
          <p:cNvPr id="36" name="Rectangle 35">
            <a:extLst>
              <a:ext uri="{FF2B5EF4-FFF2-40B4-BE49-F238E27FC236}">
                <a16:creationId xmlns:a16="http://schemas.microsoft.com/office/drawing/2014/main" id="{265F8BDA-9308-4774-9731-30F318FC615A}"/>
              </a:ext>
            </a:extLst>
          </p:cNvPr>
          <p:cNvSpPr/>
          <p:nvPr/>
        </p:nvSpPr>
        <p:spPr bwMode="auto">
          <a:xfrm>
            <a:off x="9659099" y="264767"/>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dirty="0">
                <a:solidFill>
                  <a:srgbClr val="FFFFFF"/>
                </a:solidFill>
                <a:latin typeface="Segoe UI"/>
                <a:cs typeface="Arial" panose="020B0604020202020204" pitchFamily="34" charset="0"/>
              </a:rPr>
              <a:t>Microsoft Defender for Cloud Apps</a:t>
            </a:r>
            <a:br>
              <a:rPr lang="en-US" spc="-30" dirty="0">
                <a:solidFill>
                  <a:srgbClr val="FFFFFF"/>
                </a:solidFill>
                <a:latin typeface="Segoe UI"/>
                <a:cs typeface="Arial" panose="020B0604020202020204" pitchFamily="34" charset="0"/>
              </a:rPr>
            </a:br>
            <a:endParaRPr lang="en-US" spc="-30" dirty="0">
              <a:solidFill>
                <a:srgbClr val="FFFFFF"/>
              </a:solidFill>
              <a:latin typeface="Segoe UI"/>
              <a:cs typeface="Arial" panose="020B0604020202020204" pitchFamily="34" charset="0"/>
            </a:endParaRPr>
          </a:p>
        </p:txBody>
      </p:sp>
      <p:sp>
        <p:nvSpPr>
          <p:cNvPr id="37" name="Rectangle 36">
            <a:extLst>
              <a:ext uri="{FF2B5EF4-FFF2-40B4-BE49-F238E27FC236}">
                <a16:creationId xmlns:a16="http://schemas.microsoft.com/office/drawing/2014/main" id="{EC06B41C-FF5E-4C52-BADC-09CF0DAF2800}"/>
              </a:ext>
            </a:extLst>
          </p:cNvPr>
          <p:cNvSpPr/>
          <p:nvPr/>
        </p:nvSpPr>
        <p:spPr bwMode="auto">
          <a:xfrm>
            <a:off x="9659099"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Cloud / Microsoft Sentinel</a:t>
            </a:r>
          </a:p>
        </p:txBody>
      </p:sp>
      <p:sp>
        <p:nvSpPr>
          <p:cNvPr id="38" name="Rectangle 37">
            <a:extLst>
              <a:ext uri="{FF2B5EF4-FFF2-40B4-BE49-F238E27FC236}">
                <a16:creationId xmlns:a16="http://schemas.microsoft.com/office/drawing/2014/main" id="{0021F859-C8BB-4E67-A006-E3448528E519}"/>
              </a:ext>
            </a:extLst>
          </p:cNvPr>
          <p:cNvSpPr/>
          <p:nvPr/>
        </p:nvSpPr>
        <p:spPr bwMode="auto">
          <a:xfrm>
            <a:off x="7247800"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Identity</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9" name="Rectangle 38">
            <a:extLst>
              <a:ext uri="{FF2B5EF4-FFF2-40B4-BE49-F238E27FC236}">
                <a16:creationId xmlns:a16="http://schemas.microsoft.com/office/drawing/2014/main" id="{0C18B607-F7DC-4AD8-BDE3-EB91063D2C98}"/>
              </a:ext>
            </a:extLst>
          </p:cNvPr>
          <p:cNvSpPr/>
          <p:nvPr/>
        </p:nvSpPr>
        <p:spPr bwMode="auto">
          <a:xfrm>
            <a:off x="7247800"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Windows 11</a:t>
            </a:r>
            <a:br>
              <a:rPr lang="en-US" spc="-30" dirty="0">
                <a:solidFill>
                  <a:srgbClr val="505050"/>
                </a:solidFill>
                <a:latin typeface="Segoe UI"/>
                <a:cs typeface="Arial" panose="020B0604020202020204" pitchFamily="34" charset="0"/>
              </a:rPr>
            </a:b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pic>
        <p:nvPicPr>
          <p:cNvPr id="50" name="Picture 49">
            <a:extLst>
              <a:ext uri="{FF2B5EF4-FFF2-40B4-BE49-F238E27FC236}">
                <a16:creationId xmlns:a16="http://schemas.microsoft.com/office/drawing/2014/main" id="{3841D0B5-64C0-49CC-B0C4-0418DDD924FC}"/>
              </a:ext>
            </a:extLst>
          </p:cNvPr>
          <p:cNvPicPr>
            <a:picLocks noChangeAspect="1"/>
          </p:cNvPicPr>
          <p:nvPr/>
        </p:nvPicPr>
        <p:blipFill>
          <a:blip r:embed="rId3"/>
          <a:stretch>
            <a:fillRect/>
          </a:stretch>
        </p:blipFill>
        <p:spPr>
          <a:xfrm>
            <a:off x="4938705" y="357390"/>
            <a:ext cx="394427" cy="394427"/>
          </a:xfrm>
          <a:prstGeom prst="rect">
            <a:avLst/>
          </a:prstGeom>
        </p:spPr>
      </p:pic>
      <p:pic>
        <p:nvPicPr>
          <p:cNvPr id="51" name="Picture 50">
            <a:extLst>
              <a:ext uri="{FF2B5EF4-FFF2-40B4-BE49-F238E27FC236}">
                <a16:creationId xmlns:a16="http://schemas.microsoft.com/office/drawing/2014/main" id="{0A6CDE89-2D4F-4EF5-BE8E-5160110DD981}"/>
              </a:ext>
            </a:extLst>
          </p:cNvPr>
          <p:cNvPicPr>
            <a:picLocks noChangeAspect="1"/>
          </p:cNvPicPr>
          <p:nvPr/>
        </p:nvPicPr>
        <p:blipFill>
          <a:blip r:embed="rId4"/>
          <a:stretch>
            <a:fillRect/>
          </a:stretch>
        </p:blipFill>
        <p:spPr>
          <a:xfrm>
            <a:off x="9754239" y="1984485"/>
            <a:ext cx="394427" cy="394427"/>
          </a:xfrm>
          <a:prstGeom prst="rect">
            <a:avLst/>
          </a:prstGeom>
        </p:spPr>
      </p:pic>
      <p:pic>
        <p:nvPicPr>
          <p:cNvPr id="59" name="Picture 58">
            <a:extLst>
              <a:ext uri="{FF2B5EF4-FFF2-40B4-BE49-F238E27FC236}">
                <a16:creationId xmlns:a16="http://schemas.microsoft.com/office/drawing/2014/main" id="{CC85DF55-DA72-4722-B3BA-633948C0C8B5}"/>
              </a:ext>
            </a:extLst>
          </p:cNvPr>
          <p:cNvPicPr>
            <a:picLocks noChangeAspect="1"/>
          </p:cNvPicPr>
          <p:nvPr/>
        </p:nvPicPr>
        <p:blipFill>
          <a:blip r:embed="rId5"/>
          <a:stretch>
            <a:fillRect/>
          </a:stretch>
        </p:blipFill>
        <p:spPr>
          <a:xfrm>
            <a:off x="4938705" y="3598831"/>
            <a:ext cx="394427" cy="394427"/>
          </a:xfrm>
          <a:prstGeom prst="rect">
            <a:avLst/>
          </a:prstGeom>
        </p:spPr>
      </p:pic>
      <p:sp>
        <p:nvSpPr>
          <p:cNvPr id="62" name="Rectangle 61">
            <a:extLst>
              <a:ext uri="{FF2B5EF4-FFF2-40B4-BE49-F238E27FC236}">
                <a16:creationId xmlns:a16="http://schemas.microsoft.com/office/drawing/2014/main" id="{E0DE8406-23C3-47B1-A9E5-D3C8C2CDAD91}"/>
              </a:ext>
            </a:extLst>
          </p:cNvPr>
          <p:cNvSpPr/>
          <p:nvPr/>
        </p:nvSpPr>
        <p:spPr bwMode="auto">
          <a:xfrm>
            <a:off x="865" y="4364646"/>
            <a:ext cx="4571352" cy="1005698"/>
          </a:xfrm>
          <a:prstGeom prst="rect">
            <a:avLst/>
          </a:prstGeom>
          <a:solidFill>
            <a:schemeClr val="tx1">
              <a:lumMod val="25000"/>
              <a:lumOff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69" name="Oval 68">
            <a:extLst>
              <a:ext uri="{FF2B5EF4-FFF2-40B4-BE49-F238E27FC236}">
                <a16:creationId xmlns:a16="http://schemas.microsoft.com/office/drawing/2014/main" id="{5DF1A6F3-E926-44DF-8374-F42A30E9D503}"/>
              </a:ext>
            </a:extLst>
          </p:cNvPr>
          <p:cNvSpPr>
            <a:spLocks noChangeAspect="1"/>
          </p:cNvSpPr>
          <p:nvPr/>
        </p:nvSpPr>
        <p:spPr bwMode="auto">
          <a:xfrm>
            <a:off x="378751" y="137482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1</a:t>
            </a:r>
          </a:p>
        </p:txBody>
      </p:sp>
      <p:sp>
        <p:nvSpPr>
          <p:cNvPr id="70" name="Oval 69">
            <a:extLst>
              <a:ext uri="{FF2B5EF4-FFF2-40B4-BE49-F238E27FC236}">
                <a16:creationId xmlns:a16="http://schemas.microsoft.com/office/drawing/2014/main" id="{4666E9C6-51CA-48EC-953C-634A3584F383}"/>
              </a:ext>
            </a:extLst>
          </p:cNvPr>
          <p:cNvSpPr>
            <a:spLocks noChangeAspect="1"/>
          </p:cNvSpPr>
          <p:nvPr/>
        </p:nvSpPr>
        <p:spPr bwMode="auto">
          <a:xfrm>
            <a:off x="378751" y="3489943"/>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3</a:t>
            </a:r>
          </a:p>
        </p:txBody>
      </p:sp>
      <p:sp>
        <p:nvSpPr>
          <p:cNvPr id="71" name="Oval 70">
            <a:extLst>
              <a:ext uri="{FF2B5EF4-FFF2-40B4-BE49-F238E27FC236}">
                <a16:creationId xmlns:a16="http://schemas.microsoft.com/office/drawing/2014/main" id="{0EB814B3-0459-46CF-ABC6-1D230F7D8497}"/>
              </a:ext>
            </a:extLst>
          </p:cNvPr>
          <p:cNvSpPr>
            <a:spLocks noChangeAspect="1"/>
          </p:cNvSpPr>
          <p:nvPr/>
        </p:nvSpPr>
        <p:spPr bwMode="auto">
          <a:xfrm>
            <a:off x="378751" y="2432385"/>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2</a:t>
            </a:r>
          </a:p>
        </p:txBody>
      </p:sp>
      <p:sp>
        <p:nvSpPr>
          <p:cNvPr id="72" name="Oval 71">
            <a:extLst>
              <a:ext uri="{FF2B5EF4-FFF2-40B4-BE49-F238E27FC236}">
                <a16:creationId xmlns:a16="http://schemas.microsoft.com/office/drawing/2014/main" id="{D5E8A945-5A64-43C0-93D8-9218C489E96B}"/>
              </a:ext>
            </a:extLst>
          </p:cNvPr>
          <p:cNvSpPr>
            <a:spLocks noChangeAspect="1"/>
          </p:cNvSpPr>
          <p:nvPr/>
        </p:nvSpPr>
        <p:spPr bwMode="auto">
          <a:xfrm>
            <a:off x="378751" y="560505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5</a:t>
            </a:r>
          </a:p>
        </p:txBody>
      </p:sp>
      <p:sp>
        <p:nvSpPr>
          <p:cNvPr id="73" name="Oval 72">
            <a:extLst>
              <a:ext uri="{FF2B5EF4-FFF2-40B4-BE49-F238E27FC236}">
                <a16:creationId xmlns:a16="http://schemas.microsoft.com/office/drawing/2014/main" id="{93112B89-A7F6-4AF8-8FE6-665F63ECC44F}"/>
              </a:ext>
            </a:extLst>
          </p:cNvPr>
          <p:cNvSpPr>
            <a:spLocks noChangeAspect="1"/>
          </p:cNvSpPr>
          <p:nvPr/>
        </p:nvSpPr>
        <p:spPr bwMode="auto">
          <a:xfrm>
            <a:off x="378751" y="4547501"/>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4</a:t>
            </a:r>
          </a:p>
        </p:txBody>
      </p:sp>
      <p:pic>
        <p:nvPicPr>
          <p:cNvPr id="41" name="Picture 40">
            <a:extLst>
              <a:ext uri="{FF2B5EF4-FFF2-40B4-BE49-F238E27FC236}">
                <a16:creationId xmlns:a16="http://schemas.microsoft.com/office/drawing/2014/main" id="{7F6F7DA2-832F-4F5B-A18B-B4081F6B4A5D}"/>
              </a:ext>
            </a:extLst>
          </p:cNvPr>
          <p:cNvPicPr>
            <a:picLocks noChangeAspect="1"/>
          </p:cNvPicPr>
          <p:nvPr/>
        </p:nvPicPr>
        <p:blipFill>
          <a:blip r:embed="rId6"/>
          <a:stretch>
            <a:fillRect/>
          </a:stretch>
        </p:blipFill>
        <p:spPr>
          <a:xfrm>
            <a:off x="4938705" y="1984485"/>
            <a:ext cx="394427" cy="394427"/>
          </a:xfrm>
          <a:prstGeom prst="rect">
            <a:avLst/>
          </a:prstGeom>
        </p:spPr>
      </p:pic>
      <p:sp>
        <p:nvSpPr>
          <p:cNvPr id="43" name="Freeform 16">
            <a:extLst>
              <a:ext uri="{FF2B5EF4-FFF2-40B4-BE49-F238E27FC236}">
                <a16:creationId xmlns:a16="http://schemas.microsoft.com/office/drawing/2014/main" id="{3F25486D-AA85-4811-9521-F98F4BEC80FA}"/>
              </a:ext>
            </a:extLst>
          </p:cNvPr>
          <p:cNvSpPr>
            <a:spLocks noChangeAspect="1"/>
          </p:cNvSpPr>
          <p:nvPr/>
        </p:nvSpPr>
        <p:spPr bwMode="black">
          <a:xfrm>
            <a:off x="9787029"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pic>
        <p:nvPicPr>
          <p:cNvPr id="44" name="Picture 43">
            <a:extLst>
              <a:ext uri="{FF2B5EF4-FFF2-40B4-BE49-F238E27FC236}">
                <a16:creationId xmlns:a16="http://schemas.microsoft.com/office/drawing/2014/main" id="{23E1B72B-B1A1-46C8-BAE0-8B1F990472F1}"/>
              </a:ext>
            </a:extLst>
          </p:cNvPr>
          <p:cNvPicPr>
            <a:picLocks noChangeAspect="1"/>
          </p:cNvPicPr>
          <p:nvPr/>
        </p:nvPicPr>
        <p:blipFill>
          <a:blip r:embed="rId7"/>
          <a:stretch>
            <a:fillRect/>
          </a:stretch>
        </p:blipFill>
        <p:spPr>
          <a:xfrm>
            <a:off x="7356984" y="1984485"/>
            <a:ext cx="396337" cy="394427"/>
          </a:xfrm>
          <a:prstGeom prst="rect">
            <a:avLst/>
          </a:prstGeom>
        </p:spPr>
      </p:pic>
      <p:pic>
        <p:nvPicPr>
          <p:cNvPr id="45" name="Picture 44">
            <a:extLst>
              <a:ext uri="{FF2B5EF4-FFF2-40B4-BE49-F238E27FC236}">
                <a16:creationId xmlns:a16="http://schemas.microsoft.com/office/drawing/2014/main" id="{7C69729E-7333-4DD5-963D-76FB5AE24710}"/>
              </a:ext>
            </a:extLst>
          </p:cNvPr>
          <p:cNvPicPr>
            <a:picLocks noChangeAspect="1"/>
          </p:cNvPicPr>
          <p:nvPr/>
        </p:nvPicPr>
        <p:blipFill>
          <a:blip r:embed="rId8">
            <a:biLevel thresh="25000"/>
          </a:blip>
          <a:stretch>
            <a:fillRect/>
          </a:stretch>
        </p:blipFill>
        <p:spPr>
          <a:xfrm>
            <a:off x="9756231" y="355398"/>
            <a:ext cx="394427" cy="394427"/>
          </a:xfrm>
          <a:prstGeom prst="rect">
            <a:avLst/>
          </a:prstGeom>
        </p:spPr>
      </p:pic>
      <p:pic>
        <p:nvPicPr>
          <p:cNvPr id="47" name="Picture 46">
            <a:extLst>
              <a:ext uri="{FF2B5EF4-FFF2-40B4-BE49-F238E27FC236}">
                <a16:creationId xmlns:a16="http://schemas.microsoft.com/office/drawing/2014/main" id="{20596879-79AB-44DF-80A5-7C0163FA4FF3}"/>
              </a:ext>
            </a:extLst>
          </p:cNvPr>
          <p:cNvPicPr>
            <a:picLocks noChangeAspect="1"/>
          </p:cNvPicPr>
          <p:nvPr/>
        </p:nvPicPr>
        <p:blipFill>
          <a:blip r:embed="rId9"/>
          <a:stretch>
            <a:fillRect/>
          </a:stretch>
        </p:blipFill>
        <p:spPr>
          <a:xfrm>
            <a:off x="7356097" y="355619"/>
            <a:ext cx="398411" cy="397970"/>
          </a:xfrm>
          <a:prstGeom prst="rect">
            <a:avLst/>
          </a:prstGeom>
        </p:spPr>
      </p:pic>
      <p:pic>
        <p:nvPicPr>
          <p:cNvPr id="74" name="Picture 73">
            <a:extLst>
              <a:ext uri="{FF2B5EF4-FFF2-40B4-BE49-F238E27FC236}">
                <a16:creationId xmlns:a16="http://schemas.microsoft.com/office/drawing/2014/main" id="{87E2C5EB-E6C2-4900-88D3-A5A8EFBAF92F}"/>
              </a:ext>
            </a:extLst>
          </p:cNvPr>
          <p:cNvPicPr>
            <a:picLocks noChangeAspect="1"/>
          </p:cNvPicPr>
          <p:nvPr/>
        </p:nvPicPr>
        <p:blipFill>
          <a:blip r:embed="rId7">
            <a:biLevel thresh="25000"/>
          </a:blip>
          <a:stretch>
            <a:fillRect/>
          </a:stretch>
        </p:blipFill>
        <p:spPr>
          <a:xfrm>
            <a:off x="4933296" y="5220708"/>
            <a:ext cx="396338" cy="394427"/>
          </a:xfrm>
          <a:prstGeom prst="rect">
            <a:avLst/>
          </a:prstGeom>
        </p:spPr>
      </p:pic>
      <p:sp>
        <p:nvSpPr>
          <p:cNvPr id="46" name="Title 2">
            <a:extLst>
              <a:ext uri="{FF2B5EF4-FFF2-40B4-BE49-F238E27FC236}">
                <a16:creationId xmlns:a16="http://schemas.microsoft.com/office/drawing/2014/main" id="{2724A68A-B833-48FC-8E91-EFCAD690F21A}"/>
              </a:ext>
            </a:extLst>
          </p:cNvPr>
          <p:cNvSpPr>
            <a:spLocks noGrp="1"/>
          </p:cNvSpPr>
          <p:nvPr>
            <p:ph type="title"/>
          </p:nvPr>
        </p:nvSpPr>
        <p:spPr/>
        <p:txBody>
          <a:bodyPr/>
          <a:lstStyle/>
          <a:p>
            <a:r>
              <a:rPr lang="en-US" sz="2745"/>
              <a:t>Microsoft Threat Protection</a:t>
            </a:r>
          </a:p>
        </p:txBody>
      </p:sp>
      <p:sp>
        <p:nvSpPr>
          <p:cNvPr id="54" name="Rectangle 53">
            <a:extLst>
              <a:ext uri="{FF2B5EF4-FFF2-40B4-BE49-F238E27FC236}">
                <a16:creationId xmlns:a16="http://schemas.microsoft.com/office/drawing/2014/main" id="{AD77D7E9-A88A-4079-97B1-403DF5F07544}"/>
              </a:ext>
            </a:extLst>
          </p:cNvPr>
          <p:cNvSpPr/>
          <p:nvPr/>
        </p:nvSpPr>
        <p:spPr bwMode="auto">
          <a:xfrm>
            <a:off x="1171728" y="2432386"/>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Endpoints:</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périphériques</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utilisateurs</a:t>
            </a:r>
            <a:endParaRPr lang="en-US" sz="1372" dirty="0">
              <a:solidFill>
                <a:srgbClr val="505050"/>
              </a:solidFill>
              <a:latin typeface="Segoe UI"/>
              <a:cs typeface="Arial" panose="020B0604020202020204" pitchFamily="34" charset="0"/>
            </a:endParaRPr>
          </a:p>
        </p:txBody>
      </p:sp>
      <p:sp>
        <p:nvSpPr>
          <p:cNvPr id="42" name="Rectangle 41">
            <a:extLst>
              <a:ext uri="{FF2B5EF4-FFF2-40B4-BE49-F238E27FC236}">
                <a16:creationId xmlns:a16="http://schemas.microsoft.com/office/drawing/2014/main" id="{422DA8B4-D9CF-4045-A981-C02FA1AA2470}"/>
              </a:ext>
            </a:extLst>
          </p:cNvPr>
          <p:cNvSpPr/>
          <p:nvPr/>
        </p:nvSpPr>
        <p:spPr bwMode="auto">
          <a:xfrm>
            <a:off x="1171728" y="3489943"/>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Données</a:t>
            </a:r>
            <a:r>
              <a:rPr lang="en-US" sz="1372" b="1" dirty="0">
                <a:solidFill>
                  <a:srgbClr val="505050"/>
                </a:solidFill>
                <a:latin typeface="Segoe UI Semibold"/>
                <a:cs typeface="Arial" panose="020B0604020202020204" pitchFamily="34" charset="0"/>
              </a:rPr>
              <a:t> </a:t>
            </a:r>
            <a:r>
              <a:rPr lang="en-US" sz="1372" b="1" dirty="0" err="1">
                <a:solidFill>
                  <a:srgbClr val="505050"/>
                </a:solidFill>
                <a:latin typeface="Segoe UI Semibold"/>
                <a:cs typeface="Arial" panose="020B0604020202020204" pitchFamily="34" charset="0"/>
              </a:rPr>
              <a:t>utilisateurs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évaluer</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contenu</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courriels</a:t>
            </a:r>
            <a:r>
              <a:rPr lang="en-US" sz="1372" dirty="0">
                <a:solidFill>
                  <a:srgbClr val="505050"/>
                </a:solidFill>
                <a:latin typeface="Segoe UI"/>
                <a:cs typeface="Arial" panose="020B0604020202020204" pitchFamily="34" charset="0"/>
              </a:rPr>
              <a:t> et des documents pour </a:t>
            </a:r>
            <a:r>
              <a:rPr lang="en-US" sz="1372" dirty="0" err="1">
                <a:solidFill>
                  <a:srgbClr val="505050"/>
                </a:solidFill>
                <a:latin typeface="Segoe UI"/>
                <a:cs typeface="Arial" panose="020B0604020202020204" pitchFamily="34" charset="0"/>
              </a:rPr>
              <a:t>traquer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éléments</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malveillants</a:t>
            </a:r>
            <a:endParaRPr lang="en-US" sz="1372" dirty="0">
              <a:solidFill>
                <a:srgbClr val="505050"/>
              </a:solidFill>
              <a:latin typeface="Segoe UI"/>
              <a:cs typeface="Arial" panose="020B0604020202020204" pitchFamily="34" charset="0"/>
            </a:endParaRPr>
          </a:p>
        </p:txBody>
      </p:sp>
      <p:pic>
        <p:nvPicPr>
          <p:cNvPr id="53" name="Picture 52">
            <a:extLst>
              <a:ext uri="{FF2B5EF4-FFF2-40B4-BE49-F238E27FC236}">
                <a16:creationId xmlns:a16="http://schemas.microsoft.com/office/drawing/2014/main" id="{C7286F5F-19AC-48BE-9891-02A5D667A7F6}"/>
              </a:ext>
            </a:extLst>
          </p:cNvPr>
          <p:cNvPicPr>
            <a:picLocks noChangeAspect="1"/>
          </p:cNvPicPr>
          <p:nvPr/>
        </p:nvPicPr>
        <p:blipFill>
          <a:blip r:embed="rId10"/>
          <a:stretch>
            <a:fillRect/>
          </a:stretch>
        </p:blipFill>
        <p:spPr>
          <a:xfrm>
            <a:off x="9756001" y="5176027"/>
            <a:ext cx="398411" cy="397935"/>
          </a:xfrm>
          <a:prstGeom prst="rect">
            <a:avLst/>
          </a:prstGeom>
        </p:spPr>
      </p:pic>
      <p:sp>
        <p:nvSpPr>
          <p:cNvPr id="56" name="Rectangle 55">
            <a:extLst>
              <a:ext uri="{FF2B5EF4-FFF2-40B4-BE49-F238E27FC236}">
                <a16:creationId xmlns:a16="http://schemas.microsoft.com/office/drawing/2014/main" id="{F3FCCF11-7418-4AD1-AEAB-5BC33DDD3ED4}"/>
              </a:ext>
            </a:extLst>
          </p:cNvPr>
          <p:cNvSpPr/>
          <p:nvPr/>
        </p:nvSpPr>
        <p:spPr bwMode="auto">
          <a:xfrm>
            <a:off x="7247800" y="5100822"/>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a:solidFill>
                  <a:srgbClr val="FFFFFF"/>
                </a:solidFill>
                <a:latin typeface="Segoe UI"/>
                <a:ea typeface="Segoe UI" pitchFamily="34" charset="0"/>
                <a:cs typeface="Arial" panose="020B0604020202020204" pitchFamily="34" charset="0"/>
              </a:rPr>
              <a:t>Exchange Online Protection</a:t>
            </a:r>
          </a:p>
          <a:p>
            <a:pPr defTabSz="914192">
              <a:defRPr/>
            </a:pPr>
            <a:endParaRPr lang="en-US" spc="-30">
              <a:solidFill>
                <a:srgbClr val="FFFFFF"/>
              </a:solidFill>
              <a:latin typeface="Segoe UI"/>
              <a:ea typeface="Segoe UI" pitchFamily="34" charset="0"/>
              <a:cs typeface="Arial" panose="020B0604020202020204" pitchFamily="34" charset="0"/>
            </a:endParaRPr>
          </a:p>
        </p:txBody>
      </p:sp>
      <p:sp>
        <p:nvSpPr>
          <p:cNvPr id="48" name="Freeform 16">
            <a:extLst>
              <a:ext uri="{FF2B5EF4-FFF2-40B4-BE49-F238E27FC236}">
                <a16:creationId xmlns:a16="http://schemas.microsoft.com/office/drawing/2014/main" id="{05ED3E93-565D-4F80-A3A6-9A2D76CDBC54}"/>
              </a:ext>
            </a:extLst>
          </p:cNvPr>
          <p:cNvSpPr>
            <a:spLocks noChangeAspect="1"/>
          </p:cNvSpPr>
          <p:nvPr/>
        </p:nvSpPr>
        <p:spPr bwMode="black">
          <a:xfrm>
            <a:off x="7390728"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
        <p:nvSpPr>
          <p:cNvPr id="49" name="Rectangle 48">
            <a:extLst>
              <a:ext uri="{FF2B5EF4-FFF2-40B4-BE49-F238E27FC236}">
                <a16:creationId xmlns:a16="http://schemas.microsoft.com/office/drawing/2014/main" id="{D3319C59-6621-4DC2-B607-4175349887ED}"/>
              </a:ext>
            </a:extLst>
          </p:cNvPr>
          <p:cNvSpPr/>
          <p:nvPr/>
        </p:nvSpPr>
        <p:spPr bwMode="auto">
          <a:xfrm>
            <a:off x="1171728" y="560505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Infrastructure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serveurs</a:t>
            </a:r>
            <a:r>
              <a:rPr lang="en-US" sz="1372" dirty="0">
                <a:solidFill>
                  <a:srgbClr val="505050"/>
                </a:solidFill>
                <a:latin typeface="Segoe UI"/>
                <a:cs typeface="Arial" panose="020B0604020202020204" pitchFamily="34" charset="0"/>
              </a:rPr>
              <a:t>, bases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réseau</a:t>
            </a:r>
            <a:r>
              <a:rPr lang="en-US" sz="1372" dirty="0">
                <a:solidFill>
                  <a:srgbClr val="505050"/>
                </a:solidFill>
                <a:latin typeface="Segoe UI"/>
                <a:cs typeface="Arial" panose="020B0604020202020204" pitchFamily="34" charset="0"/>
              </a:rPr>
              <a:t> dans les clouds et à </a:t>
            </a:r>
            <a:r>
              <a:rPr lang="en-US" sz="1372" dirty="0" err="1">
                <a:solidFill>
                  <a:srgbClr val="505050"/>
                </a:solidFill>
                <a:latin typeface="Segoe UI"/>
                <a:cs typeface="Arial" panose="020B0604020202020204" pitchFamily="34" charset="0"/>
              </a:rPr>
              <a:t>demeure</a:t>
            </a:r>
            <a:endParaRPr lang="en-US" sz="1372" dirty="0">
              <a:solidFill>
                <a:srgbClr val="505050"/>
              </a:solidFill>
              <a:latin typeface="Segoe UI"/>
              <a:cs typeface="Arial" panose="020B0604020202020204" pitchFamily="34" charset="0"/>
            </a:endParaRPr>
          </a:p>
        </p:txBody>
      </p:sp>
      <p:sp>
        <p:nvSpPr>
          <p:cNvPr id="60" name="Rectangle 59">
            <a:extLst>
              <a:ext uri="{FF2B5EF4-FFF2-40B4-BE49-F238E27FC236}">
                <a16:creationId xmlns:a16="http://schemas.microsoft.com/office/drawing/2014/main" id="{54AD0D2D-41CE-4AA0-B54E-51A0C358931E}"/>
              </a:ext>
            </a:extLst>
          </p:cNvPr>
          <p:cNvSpPr/>
          <p:nvPr/>
        </p:nvSpPr>
        <p:spPr bwMode="auto">
          <a:xfrm>
            <a:off x="1171727" y="4547501"/>
            <a:ext cx="3400488"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Applications Cloud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applications SaaS et </a:t>
            </a:r>
            <a:r>
              <a:rPr lang="en-US" sz="1372" dirty="0" err="1">
                <a:solidFill>
                  <a:srgbClr val="505050"/>
                </a:solidFill>
                <a:latin typeface="Segoe UI"/>
                <a:cs typeface="Arial" panose="020B0604020202020204" pitchFamily="34" charset="0"/>
              </a:rPr>
              <a:t>leurs</a:t>
            </a:r>
            <a:r>
              <a:rPr lang="en-US" sz="1372" dirty="0">
                <a:solidFill>
                  <a:srgbClr val="505050"/>
                </a:solidFill>
                <a:latin typeface="Segoe UI"/>
                <a:cs typeface="Arial" panose="020B0604020202020204" pitchFamily="34" charset="0"/>
              </a:rPr>
              <a:t> entrepôts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a:t>
            </a:r>
          </a:p>
        </p:txBody>
      </p:sp>
      <p:sp>
        <p:nvSpPr>
          <p:cNvPr id="61" name="Rectangle 60">
            <a:extLst>
              <a:ext uri="{FF2B5EF4-FFF2-40B4-BE49-F238E27FC236}">
                <a16:creationId xmlns:a16="http://schemas.microsoft.com/office/drawing/2014/main" id="{FA33E147-8BC9-496F-969A-DA70029EF023}"/>
              </a:ext>
            </a:extLst>
          </p:cNvPr>
          <p:cNvSpPr/>
          <p:nvPr/>
        </p:nvSpPr>
        <p:spPr bwMode="auto">
          <a:xfrm>
            <a:off x="4836498"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Windows Server </a:t>
            </a:r>
          </a:p>
          <a:p>
            <a:pPr defTabSz="914225" fontAlgn="t">
              <a:defRPr/>
            </a:pPr>
            <a:r>
              <a:rPr lang="en-US" spc="-30">
                <a:solidFill>
                  <a:srgbClr val="505050"/>
                </a:solidFill>
                <a:latin typeface="Segoe UI"/>
                <a:cs typeface="Arial" panose="020B0604020202020204" pitchFamily="34" charset="0"/>
              </a:rPr>
              <a:t>Linux</a:t>
            </a:r>
          </a:p>
          <a:p>
            <a:pPr defTabSz="914225" fontAlgn="t">
              <a:defRPr/>
            </a:pPr>
            <a:endParaRPr lang="en-US" spc="-30">
              <a:solidFill>
                <a:srgbClr val="505050"/>
              </a:solidFill>
              <a:latin typeface="Segoe UI"/>
              <a:cs typeface="Arial" panose="020B0604020202020204" pitchFamily="34" charset="0"/>
            </a:endParaRPr>
          </a:p>
        </p:txBody>
      </p:sp>
      <p:pic>
        <p:nvPicPr>
          <p:cNvPr id="64" name="Picture 63">
            <a:extLst>
              <a:ext uri="{FF2B5EF4-FFF2-40B4-BE49-F238E27FC236}">
                <a16:creationId xmlns:a16="http://schemas.microsoft.com/office/drawing/2014/main" id="{5BAD4568-D308-4C5D-9A3C-BE90DB9418D3}"/>
              </a:ext>
            </a:extLst>
          </p:cNvPr>
          <p:cNvPicPr>
            <a:picLocks noChangeAspect="1"/>
          </p:cNvPicPr>
          <p:nvPr/>
        </p:nvPicPr>
        <p:blipFill>
          <a:blip r:embed="rId11"/>
          <a:stretch>
            <a:fillRect/>
          </a:stretch>
        </p:blipFill>
        <p:spPr>
          <a:xfrm>
            <a:off x="5449960" y="5210033"/>
            <a:ext cx="338129" cy="394427"/>
          </a:xfrm>
          <a:prstGeom prst="rect">
            <a:avLst/>
          </a:prstGeom>
        </p:spPr>
      </p:pic>
      <p:pic>
        <p:nvPicPr>
          <p:cNvPr id="65" name="Picture 64">
            <a:extLst>
              <a:ext uri="{FF2B5EF4-FFF2-40B4-BE49-F238E27FC236}">
                <a16:creationId xmlns:a16="http://schemas.microsoft.com/office/drawing/2014/main" id="{F8B0206C-8380-4D93-9D87-1711480F8CF5}"/>
              </a:ext>
            </a:extLst>
          </p:cNvPr>
          <p:cNvPicPr>
            <a:picLocks noChangeAspect="1"/>
          </p:cNvPicPr>
          <p:nvPr/>
        </p:nvPicPr>
        <p:blipFill>
          <a:blip r:embed="rId7"/>
          <a:stretch>
            <a:fillRect/>
          </a:stretch>
        </p:blipFill>
        <p:spPr>
          <a:xfrm>
            <a:off x="4933295" y="5220708"/>
            <a:ext cx="396338" cy="394427"/>
          </a:xfrm>
          <a:prstGeom prst="rect">
            <a:avLst/>
          </a:prstGeom>
        </p:spPr>
      </p:pic>
      <p:sp>
        <p:nvSpPr>
          <p:cNvPr id="55" name="Rectangle 54">
            <a:extLst>
              <a:ext uri="{FF2B5EF4-FFF2-40B4-BE49-F238E27FC236}">
                <a16:creationId xmlns:a16="http://schemas.microsoft.com/office/drawing/2014/main" id="{A1A0BA08-F920-4423-B900-14E3CA6A41AF}"/>
              </a:ext>
            </a:extLst>
          </p:cNvPr>
          <p:cNvSpPr/>
          <p:nvPr/>
        </p:nvSpPr>
        <p:spPr bwMode="auto">
          <a:xfrm>
            <a:off x="1171728" y="137482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Identités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Valider</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vérifier</a:t>
            </a:r>
            <a:r>
              <a:rPr lang="en-US" sz="1372" dirty="0">
                <a:solidFill>
                  <a:srgbClr val="505050"/>
                </a:solidFill>
                <a:latin typeface="Segoe UI"/>
                <a:cs typeface="Arial" panose="020B0604020202020204" pitchFamily="34" charset="0"/>
              </a:rPr>
              <a:t> et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utilisateurs</a:t>
            </a:r>
            <a:r>
              <a:rPr lang="en-US" sz="1372" dirty="0">
                <a:solidFill>
                  <a:srgbClr val="505050"/>
                </a:solidFill>
                <a:latin typeface="Segoe UI"/>
                <a:cs typeface="Arial" panose="020B0604020202020204" pitchFamily="34" charset="0"/>
              </a:rPr>
              <a:t> et les </a:t>
            </a:r>
            <a:r>
              <a:rPr lang="en-US" sz="1372" dirty="0" err="1">
                <a:solidFill>
                  <a:srgbClr val="505050"/>
                </a:solidFill>
                <a:latin typeface="Segoe UI"/>
                <a:cs typeface="Arial" panose="020B0604020202020204" pitchFamily="34" charset="0"/>
              </a:rPr>
              <a:t>comptes</a:t>
            </a:r>
            <a:r>
              <a:rPr lang="en-US" sz="1372" dirty="0">
                <a:solidFill>
                  <a:srgbClr val="505050"/>
                </a:solidFill>
                <a:latin typeface="Segoe UI"/>
                <a:cs typeface="Arial" panose="020B0604020202020204" pitchFamily="34" charset="0"/>
              </a:rPr>
              <a:t> à </a:t>
            </a:r>
            <a:r>
              <a:rPr lang="en-US" sz="1372" dirty="0" err="1">
                <a:solidFill>
                  <a:srgbClr val="505050"/>
                </a:solidFill>
                <a:latin typeface="Segoe UI"/>
                <a:cs typeface="Arial" panose="020B0604020202020204" pitchFamily="34" charset="0"/>
              </a:rPr>
              <a:t>privilèges</a:t>
            </a:r>
            <a:endParaRPr lang="en-US" sz="1372" dirty="0">
              <a:solidFill>
                <a:srgbClr val="505050"/>
              </a:solidFill>
              <a:latin typeface="Segoe UI"/>
              <a:cs typeface="Arial" panose="020B0604020202020204" pitchFamily="34" charset="0"/>
            </a:endParaRPr>
          </a:p>
        </p:txBody>
      </p:sp>
      <p:sp>
        <p:nvSpPr>
          <p:cNvPr id="52" name="Freeform 16">
            <a:extLst>
              <a:ext uri="{FF2B5EF4-FFF2-40B4-BE49-F238E27FC236}">
                <a16:creationId xmlns:a16="http://schemas.microsoft.com/office/drawing/2014/main" id="{C4931A1A-4F8F-4745-BD37-7CFE02C0119E}"/>
              </a:ext>
            </a:extLst>
          </p:cNvPr>
          <p:cNvSpPr>
            <a:spLocks noChangeAspect="1"/>
          </p:cNvSpPr>
          <p:nvPr/>
        </p:nvSpPr>
        <p:spPr bwMode="black">
          <a:xfrm>
            <a:off x="7385561" y="5220708"/>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Tree>
    <p:extLst>
      <p:ext uri="{BB962C8B-B14F-4D97-AF65-F5344CB8AC3E}">
        <p14:creationId xmlns:p14="http://schemas.microsoft.com/office/powerpoint/2010/main" val="4118609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D54D7ACC-6E55-46A9-8F7B-30DB25FF0CC4}"/>
              </a:ext>
            </a:extLst>
          </p:cNvPr>
          <p:cNvSpPr/>
          <p:nvPr/>
        </p:nvSpPr>
        <p:spPr bwMode="auto">
          <a:xfrm>
            <a:off x="865" y="487"/>
            <a:ext cx="4571352" cy="6857027"/>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26" name="Rectangle 25">
            <a:extLst>
              <a:ext uri="{FF2B5EF4-FFF2-40B4-BE49-F238E27FC236}">
                <a16:creationId xmlns:a16="http://schemas.microsoft.com/office/drawing/2014/main" id="{20D813A5-805C-40C2-A379-DA2B89C426EA}"/>
              </a:ext>
            </a:extLst>
          </p:cNvPr>
          <p:cNvSpPr/>
          <p:nvPr/>
        </p:nvSpPr>
        <p:spPr bwMode="auto">
          <a:xfrm>
            <a:off x="865" y="5422203"/>
            <a:ext cx="4571352" cy="1097124"/>
          </a:xfrm>
          <a:prstGeom prst="rect">
            <a:avLst/>
          </a:prstGeom>
          <a:solidFill>
            <a:schemeClr val="tx1">
              <a:lumMod val="25000"/>
              <a:lumOff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28" name="Rectangle 27">
            <a:extLst>
              <a:ext uri="{FF2B5EF4-FFF2-40B4-BE49-F238E27FC236}">
                <a16:creationId xmlns:a16="http://schemas.microsoft.com/office/drawing/2014/main" id="{1791423C-7A65-44EB-94FD-E2C267F4694E}"/>
              </a:ext>
            </a:extLst>
          </p:cNvPr>
          <p:cNvSpPr/>
          <p:nvPr/>
        </p:nvSpPr>
        <p:spPr bwMode="auto">
          <a:xfrm>
            <a:off x="4836498"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Endpoint</a:t>
            </a:r>
            <a:br>
              <a:rPr lang="en-US" spc="-30" dirty="0">
                <a:solidFill>
                  <a:srgbClr val="505050"/>
                </a:solidFill>
                <a:latin typeface="Segoe UI"/>
                <a:cs typeface="Arial" panose="020B0604020202020204" pitchFamily="34" charset="0"/>
              </a:rPr>
            </a:br>
            <a:r>
              <a:rPr lang="en-US" spc="-30" dirty="0">
                <a:solidFill>
                  <a:srgbClr val="505050"/>
                </a:solidFill>
                <a:latin typeface="Segoe UI"/>
                <a:cs typeface="Arial" panose="020B0604020202020204" pitchFamily="34" charset="0"/>
              </a:rPr>
              <a:t>Manager</a:t>
            </a:r>
          </a:p>
          <a:p>
            <a:pPr defTabSz="914225" fontAlgn="t">
              <a:defRPr/>
            </a:pPr>
            <a:endParaRPr lang="en-US" spc="-30" dirty="0">
              <a:solidFill>
                <a:srgbClr val="505050"/>
              </a:solidFill>
              <a:latin typeface="Segoe UI"/>
              <a:cs typeface="Arial" panose="020B0604020202020204" pitchFamily="34" charset="0"/>
            </a:endParaRPr>
          </a:p>
        </p:txBody>
      </p:sp>
      <p:sp>
        <p:nvSpPr>
          <p:cNvPr id="29" name="Rectangle 28">
            <a:extLst>
              <a:ext uri="{FF2B5EF4-FFF2-40B4-BE49-F238E27FC236}">
                <a16:creationId xmlns:a16="http://schemas.microsoft.com/office/drawing/2014/main" id="{C0725DA7-40E8-48B2-8597-50959A7CE6D4}"/>
              </a:ext>
            </a:extLst>
          </p:cNvPr>
          <p:cNvSpPr/>
          <p:nvPr/>
        </p:nvSpPr>
        <p:spPr bwMode="auto">
          <a:xfrm>
            <a:off x="9659099"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Office 365 Threat Intelligence</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0" name="Rectangle 29">
            <a:extLst>
              <a:ext uri="{FF2B5EF4-FFF2-40B4-BE49-F238E27FC236}">
                <a16:creationId xmlns:a16="http://schemas.microsoft.com/office/drawing/2014/main" id="{A570A236-6E59-4CE4-9458-AFC7CE9B4BBC}"/>
              </a:ext>
            </a:extLst>
          </p:cNvPr>
          <p:cNvSpPr/>
          <p:nvPr/>
        </p:nvSpPr>
        <p:spPr bwMode="auto">
          <a:xfrm>
            <a:off x="4836498"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Endpoint</a:t>
            </a:r>
          </a:p>
          <a:p>
            <a:pPr defTabSz="914225" fontAlgn="t">
              <a:defRPr/>
            </a:pPr>
            <a:endParaRPr lang="en-US" spc="-30" dirty="0">
              <a:solidFill>
                <a:srgbClr val="505050"/>
              </a:solidFill>
              <a:latin typeface="Segoe UI"/>
              <a:cs typeface="Arial" panose="020B0604020202020204" pitchFamily="34" charset="0"/>
            </a:endParaRPr>
          </a:p>
        </p:txBody>
      </p:sp>
      <p:sp>
        <p:nvSpPr>
          <p:cNvPr id="32" name="Rectangle 31">
            <a:extLst>
              <a:ext uri="{FF2B5EF4-FFF2-40B4-BE49-F238E27FC236}">
                <a16:creationId xmlns:a16="http://schemas.microsoft.com/office/drawing/2014/main" id="{A476604F-AA5F-48A7-97D1-9E45185451A2}"/>
              </a:ext>
            </a:extLst>
          </p:cNvPr>
          <p:cNvSpPr/>
          <p:nvPr/>
        </p:nvSpPr>
        <p:spPr bwMode="auto">
          <a:xfrm>
            <a:off x="9659099" y="5100822"/>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a:defRPr/>
            </a:pPr>
            <a:r>
              <a:rPr lang="en-US" spc="-30">
                <a:solidFill>
                  <a:srgbClr val="FFFFFF"/>
                </a:solidFill>
                <a:latin typeface="Segoe UI"/>
                <a:cs typeface="Arial" panose="020B0604020202020204" pitchFamily="34" charset="0"/>
              </a:rPr>
              <a:t>SQL Server</a:t>
            </a:r>
          </a:p>
          <a:p>
            <a:pPr defTabSz="914225">
              <a:defRPr/>
            </a:pPr>
            <a:endParaRPr lang="en-US" spc="-30">
              <a:solidFill>
                <a:srgbClr val="FFFFFF"/>
              </a:solidFill>
              <a:latin typeface="Segoe UI"/>
              <a:cs typeface="Arial" panose="020B0604020202020204" pitchFamily="34" charset="0"/>
            </a:endParaRPr>
          </a:p>
          <a:p>
            <a:pPr defTabSz="914225">
              <a:defRPr/>
            </a:pPr>
            <a:endParaRPr lang="en-US" spc="-30">
              <a:solidFill>
                <a:srgbClr val="FFFFFF"/>
              </a:solidFill>
              <a:latin typeface="Segoe UI"/>
              <a:cs typeface="Arial" panose="020B0604020202020204" pitchFamily="34" charset="0"/>
            </a:endParaRPr>
          </a:p>
        </p:txBody>
      </p:sp>
      <p:sp>
        <p:nvSpPr>
          <p:cNvPr id="33" name="Rectangle 32">
            <a:extLst>
              <a:ext uri="{FF2B5EF4-FFF2-40B4-BE49-F238E27FC236}">
                <a16:creationId xmlns:a16="http://schemas.microsoft.com/office/drawing/2014/main" id="{90EB9A17-35D6-49FF-92F3-E8F98781440A}"/>
              </a:ext>
            </a:extLst>
          </p:cNvPr>
          <p:cNvSpPr/>
          <p:nvPr/>
        </p:nvSpPr>
        <p:spPr bwMode="auto">
          <a:xfrm>
            <a:off x="4836499" y="5100822"/>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a:solidFill>
                  <a:srgbClr val="FFFFFF"/>
                </a:solidFill>
                <a:latin typeface="Segoe UI"/>
                <a:cs typeface="Arial" panose="020B0604020202020204" pitchFamily="34" charset="0"/>
              </a:rPr>
              <a:t>Windows Server </a:t>
            </a:r>
          </a:p>
          <a:p>
            <a:pPr defTabSz="914225" fontAlgn="t">
              <a:defRPr/>
            </a:pPr>
            <a:r>
              <a:rPr lang="en-US" spc="-30">
                <a:solidFill>
                  <a:srgbClr val="FFFFFF"/>
                </a:solidFill>
                <a:latin typeface="Segoe UI"/>
                <a:cs typeface="Arial" panose="020B0604020202020204" pitchFamily="34" charset="0"/>
              </a:rPr>
              <a:t>Linux</a:t>
            </a:r>
          </a:p>
          <a:p>
            <a:pPr defTabSz="914225" fontAlgn="t">
              <a:defRPr/>
            </a:pPr>
            <a:endParaRPr lang="en-US" spc="-30">
              <a:solidFill>
                <a:srgbClr val="FFFFFF"/>
              </a:solidFill>
              <a:latin typeface="Segoe UI"/>
              <a:cs typeface="Arial" panose="020B0604020202020204" pitchFamily="34" charset="0"/>
            </a:endParaRPr>
          </a:p>
        </p:txBody>
      </p:sp>
      <p:sp>
        <p:nvSpPr>
          <p:cNvPr id="34" name="Rectangle 33">
            <a:extLst>
              <a:ext uri="{FF2B5EF4-FFF2-40B4-BE49-F238E27FC236}">
                <a16:creationId xmlns:a16="http://schemas.microsoft.com/office/drawing/2014/main" id="{132FFD2A-3D11-4E5B-ABA9-FEE337D96D76}"/>
              </a:ext>
            </a:extLst>
          </p:cNvPr>
          <p:cNvSpPr/>
          <p:nvPr/>
        </p:nvSpPr>
        <p:spPr bwMode="auto">
          <a:xfrm>
            <a:off x="4836498"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Azure Active Directory</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5" name="Rectangle 34">
            <a:extLst>
              <a:ext uri="{FF2B5EF4-FFF2-40B4-BE49-F238E27FC236}">
                <a16:creationId xmlns:a16="http://schemas.microsoft.com/office/drawing/2014/main" id="{355A76BF-22C9-4009-8DE7-FE903F421DA4}"/>
              </a:ext>
            </a:extLst>
          </p:cNvPr>
          <p:cNvSpPr/>
          <p:nvPr/>
        </p:nvSpPr>
        <p:spPr bwMode="auto">
          <a:xfrm>
            <a:off x="7247800"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Office 365</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6" name="Rectangle 35">
            <a:extLst>
              <a:ext uri="{FF2B5EF4-FFF2-40B4-BE49-F238E27FC236}">
                <a16:creationId xmlns:a16="http://schemas.microsoft.com/office/drawing/2014/main" id="{1D0FBAF8-7E8D-4E06-BD97-75B1B2CF4A18}"/>
              </a:ext>
            </a:extLst>
          </p:cNvPr>
          <p:cNvSpPr/>
          <p:nvPr/>
        </p:nvSpPr>
        <p:spPr bwMode="auto">
          <a:xfrm>
            <a:off x="9659099"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Cloud Apps</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7" name="Rectangle 36">
            <a:extLst>
              <a:ext uri="{FF2B5EF4-FFF2-40B4-BE49-F238E27FC236}">
                <a16:creationId xmlns:a16="http://schemas.microsoft.com/office/drawing/2014/main" id="{E4B8B797-9996-4307-8293-E36B4882A9BB}"/>
              </a:ext>
            </a:extLst>
          </p:cNvPr>
          <p:cNvSpPr/>
          <p:nvPr/>
        </p:nvSpPr>
        <p:spPr bwMode="auto">
          <a:xfrm>
            <a:off x="9659099" y="1876785"/>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dirty="0">
                <a:solidFill>
                  <a:srgbClr val="FFFFFF"/>
                </a:solidFill>
                <a:latin typeface="Segoe UI"/>
                <a:cs typeface="Arial" panose="020B0604020202020204" pitchFamily="34" charset="0"/>
              </a:rPr>
              <a:t>Microsoft Defender for Cloud / Microsoft Sentinel</a:t>
            </a:r>
          </a:p>
          <a:p>
            <a:pPr defTabSz="914225" fontAlgn="t">
              <a:defRPr/>
            </a:pPr>
            <a:endParaRPr lang="en-US" spc="-30" dirty="0">
              <a:solidFill>
                <a:srgbClr val="FFFFFF"/>
              </a:solidFill>
              <a:latin typeface="Segoe UI"/>
              <a:cs typeface="Arial" panose="020B0604020202020204" pitchFamily="34" charset="0"/>
            </a:endParaRPr>
          </a:p>
        </p:txBody>
      </p:sp>
      <p:sp>
        <p:nvSpPr>
          <p:cNvPr id="38" name="Rectangle 37">
            <a:extLst>
              <a:ext uri="{FF2B5EF4-FFF2-40B4-BE49-F238E27FC236}">
                <a16:creationId xmlns:a16="http://schemas.microsoft.com/office/drawing/2014/main" id="{EB4BF133-77A0-44AD-A342-28A4B4C99A40}"/>
              </a:ext>
            </a:extLst>
          </p:cNvPr>
          <p:cNvSpPr/>
          <p:nvPr/>
        </p:nvSpPr>
        <p:spPr bwMode="auto">
          <a:xfrm>
            <a:off x="7247800"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Identity</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9" name="Rectangle 38">
            <a:extLst>
              <a:ext uri="{FF2B5EF4-FFF2-40B4-BE49-F238E27FC236}">
                <a16:creationId xmlns:a16="http://schemas.microsoft.com/office/drawing/2014/main" id="{C56C202B-5E78-40E4-99B1-4637EA1DFE1F}"/>
              </a:ext>
            </a:extLst>
          </p:cNvPr>
          <p:cNvSpPr/>
          <p:nvPr/>
        </p:nvSpPr>
        <p:spPr bwMode="auto">
          <a:xfrm>
            <a:off x="7247800"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Windows 11</a:t>
            </a:r>
            <a:br>
              <a:rPr lang="en-US" spc="-30" dirty="0">
                <a:solidFill>
                  <a:srgbClr val="505050"/>
                </a:solidFill>
                <a:latin typeface="Segoe UI"/>
                <a:cs typeface="Arial" panose="020B0604020202020204" pitchFamily="34" charset="0"/>
              </a:rPr>
            </a:b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45" name="Oval 44">
            <a:extLst>
              <a:ext uri="{FF2B5EF4-FFF2-40B4-BE49-F238E27FC236}">
                <a16:creationId xmlns:a16="http://schemas.microsoft.com/office/drawing/2014/main" id="{09872DC6-DF56-41E9-9EA9-A46B86D5724F}"/>
              </a:ext>
            </a:extLst>
          </p:cNvPr>
          <p:cNvSpPr>
            <a:spLocks noChangeAspect="1"/>
          </p:cNvSpPr>
          <p:nvPr/>
        </p:nvSpPr>
        <p:spPr bwMode="auto">
          <a:xfrm>
            <a:off x="378751" y="137482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1</a:t>
            </a:r>
          </a:p>
        </p:txBody>
      </p:sp>
      <p:sp>
        <p:nvSpPr>
          <p:cNvPr id="46" name="Oval 45">
            <a:extLst>
              <a:ext uri="{FF2B5EF4-FFF2-40B4-BE49-F238E27FC236}">
                <a16:creationId xmlns:a16="http://schemas.microsoft.com/office/drawing/2014/main" id="{1E28C4C5-223D-41FD-BCE0-B807CADBB4AA}"/>
              </a:ext>
            </a:extLst>
          </p:cNvPr>
          <p:cNvSpPr>
            <a:spLocks noChangeAspect="1"/>
          </p:cNvSpPr>
          <p:nvPr/>
        </p:nvSpPr>
        <p:spPr bwMode="auto">
          <a:xfrm>
            <a:off x="378751" y="3489943"/>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3</a:t>
            </a:r>
          </a:p>
        </p:txBody>
      </p:sp>
      <p:sp>
        <p:nvSpPr>
          <p:cNvPr id="47" name="Oval 46">
            <a:extLst>
              <a:ext uri="{FF2B5EF4-FFF2-40B4-BE49-F238E27FC236}">
                <a16:creationId xmlns:a16="http://schemas.microsoft.com/office/drawing/2014/main" id="{795AF15C-5591-4765-98AD-1CB3B22F36EB}"/>
              </a:ext>
            </a:extLst>
          </p:cNvPr>
          <p:cNvSpPr>
            <a:spLocks noChangeAspect="1"/>
          </p:cNvSpPr>
          <p:nvPr/>
        </p:nvSpPr>
        <p:spPr bwMode="auto">
          <a:xfrm>
            <a:off x="378751" y="2432385"/>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2</a:t>
            </a:r>
          </a:p>
        </p:txBody>
      </p:sp>
      <p:sp>
        <p:nvSpPr>
          <p:cNvPr id="48" name="Oval 47">
            <a:extLst>
              <a:ext uri="{FF2B5EF4-FFF2-40B4-BE49-F238E27FC236}">
                <a16:creationId xmlns:a16="http://schemas.microsoft.com/office/drawing/2014/main" id="{BE7DB392-5941-4D82-8706-5B5613859ED4}"/>
              </a:ext>
            </a:extLst>
          </p:cNvPr>
          <p:cNvSpPr>
            <a:spLocks noChangeAspect="1"/>
          </p:cNvSpPr>
          <p:nvPr/>
        </p:nvSpPr>
        <p:spPr bwMode="auto">
          <a:xfrm>
            <a:off x="378751" y="560505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5</a:t>
            </a:r>
          </a:p>
        </p:txBody>
      </p:sp>
      <p:sp>
        <p:nvSpPr>
          <p:cNvPr id="49" name="Oval 48">
            <a:extLst>
              <a:ext uri="{FF2B5EF4-FFF2-40B4-BE49-F238E27FC236}">
                <a16:creationId xmlns:a16="http://schemas.microsoft.com/office/drawing/2014/main" id="{56A4BCD0-9B1E-4E24-B66A-CD8E7CC08E7B}"/>
              </a:ext>
            </a:extLst>
          </p:cNvPr>
          <p:cNvSpPr>
            <a:spLocks noChangeAspect="1"/>
          </p:cNvSpPr>
          <p:nvPr/>
        </p:nvSpPr>
        <p:spPr bwMode="auto">
          <a:xfrm>
            <a:off x="378751" y="4547501"/>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4</a:t>
            </a:r>
          </a:p>
        </p:txBody>
      </p:sp>
      <p:pic>
        <p:nvPicPr>
          <p:cNvPr id="51" name="Picture 50">
            <a:extLst>
              <a:ext uri="{FF2B5EF4-FFF2-40B4-BE49-F238E27FC236}">
                <a16:creationId xmlns:a16="http://schemas.microsoft.com/office/drawing/2014/main" id="{79DB3A39-0EDA-4B99-A35F-CD00B25E35AE}"/>
              </a:ext>
            </a:extLst>
          </p:cNvPr>
          <p:cNvPicPr>
            <a:picLocks noChangeAspect="1"/>
          </p:cNvPicPr>
          <p:nvPr/>
        </p:nvPicPr>
        <p:blipFill>
          <a:blip r:embed="rId3"/>
          <a:stretch>
            <a:fillRect/>
          </a:stretch>
        </p:blipFill>
        <p:spPr>
          <a:xfrm>
            <a:off x="4938705" y="357390"/>
            <a:ext cx="394427" cy="394427"/>
          </a:xfrm>
          <a:prstGeom prst="rect">
            <a:avLst/>
          </a:prstGeom>
        </p:spPr>
      </p:pic>
      <p:pic>
        <p:nvPicPr>
          <p:cNvPr id="52" name="Picture 51">
            <a:extLst>
              <a:ext uri="{FF2B5EF4-FFF2-40B4-BE49-F238E27FC236}">
                <a16:creationId xmlns:a16="http://schemas.microsoft.com/office/drawing/2014/main" id="{27383AFF-6D74-43DE-8042-63D656EB1BBC}"/>
              </a:ext>
            </a:extLst>
          </p:cNvPr>
          <p:cNvPicPr>
            <a:picLocks noChangeAspect="1"/>
          </p:cNvPicPr>
          <p:nvPr/>
        </p:nvPicPr>
        <p:blipFill>
          <a:blip r:embed="rId4">
            <a:biLevel thresh="25000"/>
          </a:blip>
          <a:stretch>
            <a:fillRect/>
          </a:stretch>
        </p:blipFill>
        <p:spPr>
          <a:xfrm>
            <a:off x="9754239" y="1984485"/>
            <a:ext cx="394427" cy="394427"/>
          </a:xfrm>
          <a:prstGeom prst="rect">
            <a:avLst/>
          </a:prstGeom>
        </p:spPr>
      </p:pic>
      <p:pic>
        <p:nvPicPr>
          <p:cNvPr id="60" name="Picture 59">
            <a:extLst>
              <a:ext uri="{FF2B5EF4-FFF2-40B4-BE49-F238E27FC236}">
                <a16:creationId xmlns:a16="http://schemas.microsoft.com/office/drawing/2014/main" id="{6CEE039B-CD3B-4A7E-87FF-8885D3C0191D}"/>
              </a:ext>
            </a:extLst>
          </p:cNvPr>
          <p:cNvPicPr>
            <a:picLocks noChangeAspect="1"/>
          </p:cNvPicPr>
          <p:nvPr/>
        </p:nvPicPr>
        <p:blipFill>
          <a:blip r:embed="rId5"/>
          <a:stretch>
            <a:fillRect/>
          </a:stretch>
        </p:blipFill>
        <p:spPr>
          <a:xfrm>
            <a:off x="4938705" y="3598831"/>
            <a:ext cx="394427" cy="394427"/>
          </a:xfrm>
          <a:prstGeom prst="rect">
            <a:avLst/>
          </a:prstGeom>
        </p:spPr>
      </p:pic>
      <p:pic>
        <p:nvPicPr>
          <p:cNvPr id="62" name="Picture 61">
            <a:extLst>
              <a:ext uri="{FF2B5EF4-FFF2-40B4-BE49-F238E27FC236}">
                <a16:creationId xmlns:a16="http://schemas.microsoft.com/office/drawing/2014/main" id="{3F6D7E37-6618-497F-BEA1-7333EF760AC1}"/>
              </a:ext>
            </a:extLst>
          </p:cNvPr>
          <p:cNvPicPr>
            <a:picLocks noChangeAspect="1"/>
          </p:cNvPicPr>
          <p:nvPr/>
        </p:nvPicPr>
        <p:blipFill>
          <a:blip r:embed="rId6"/>
          <a:stretch>
            <a:fillRect/>
          </a:stretch>
        </p:blipFill>
        <p:spPr>
          <a:xfrm>
            <a:off x="4938705" y="1984485"/>
            <a:ext cx="394427" cy="394427"/>
          </a:xfrm>
          <a:prstGeom prst="rect">
            <a:avLst/>
          </a:prstGeom>
        </p:spPr>
      </p:pic>
      <p:sp>
        <p:nvSpPr>
          <p:cNvPr id="65" name="Freeform 16">
            <a:extLst>
              <a:ext uri="{FF2B5EF4-FFF2-40B4-BE49-F238E27FC236}">
                <a16:creationId xmlns:a16="http://schemas.microsoft.com/office/drawing/2014/main" id="{8E6080B6-B556-4F00-96B9-F531D0B7A353}"/>
              </a:ext>
            </a:extLst>
          </p:cNvPr>
          <p:cNvSpPr>
            <a:spLocks noChangeAspect="1"/>
          </p:cNvSpPr>
          <p:nvPr/>
        </p:nvSpPr>
        <p:spPr bwMode="black">
          <a:xfrm>
            <a:off x="9787029"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pic>
        <p:nvPicPr>
          <p:cNvPr id="68" name="Picture 67">
            <a:extLst>
              <a:ext uri="{FF2B5EF4-FFF2-40B4-BE49-F238E27FC236}">
                <a16:creationId xmlns:a16="http://schemas.microsoft.com/office/drawing/2014/main" id="{FF6A03E0-6EBF-4CEB-97FB-1A759262570F}"/>
              </a:ext>
            </a:extLst>
          </p:cNvPr>
          <p:cNvPicPr>
            <a:picLocks noChangeAspect="1"/>
          </p:cNvPicPr>
          <p:nvPr/>
        </p:nvPicPr>
        <p:blipFill>
          <a:blip r:embed="rId7"/>
          <a:stretch>
            <a:fillRect/>
          </a:stretch>
        </p:blipFill>
        <p:spPr>
          <a:xfrm>
            <a:off x="7356984" y="1984485"/>
            <a:ext cx="396337" cy="394427"/>
          </a:xfrm>
          <a:prstGeom prst="rect">
            <a:avLst/>
          </a:prstGeom>
        </p:spPr>
      </p:pic>
      <p:pic>
        <p:nvPicPr>
          <p:cNvPr id="69" name="Picture 68">
            <a:extLst>
              <a:ext uri="{FF2B5EF4-FFF2-40B4-BE49-F238E27FC236}">
                <a16:creationId xmlns:a16="http://schemas.microsoft.com/office/drawing/2014/main" id="{FEB379AD-507C-4CCC-ADE6-8AB53CC760C9}"/>
              </a:ext>
            </a:extLst>
          </p:cNvPr>
          <p:cNvPicPr>
            <a:picLocks noChangeAspect="1"/>
          </p:cNvPicPr>
          <p:nvPr/>
        </p:nvPicPr>
        <p:blipFill>
          <a:blip r:embed="rId8"/>
          <a:stretch>
            <a:fillRect/>
          </a:stretch>
        </p:blipFill>
        <p:spPr>
          <a:xfrm>
            <a:off x="9756231" y="355398"/>
            <a:ext cx="394427" cy="394427"/>
          </a:xfrm>
          <a:prstGeom prst="rect">
            <a:avLst/>
          </a:prstGeom>
        </p:spPr>
      </p:pic>
      <p:pic>
        <p:nvPicPr>
          <p:cNvPr id="71" name="Picture 70">
            <a:extLst>
              <a:ext uri="{FF2B5EF4-FFF2-40B4-BE49-F238E27FC236}">
                <a16:creationId xmlns:a16="http://schemas.microsoft.com/office/drawing/2014/main" id="{0BD3EDF1-0ECB-42B4-84E6-0A4E09E979E9}"/>
              </a:ext>
            </a:extLst>
          </p:cNvPr>
          <p:cNvPicPr>
            <a:picLocks noChangeAspect="1"/>
          </p:cNvPicPr>
          <p:nvPr/>
        </p:nvPicPr>
        <p:blipFill>
          <a:blip r:embed="rId9"/>
          <a:stretch>
            <a:fillRect/>
          </a:stretch>
        </p:blipFill>
        <p:spPr>
          <a:xfrm>
            <a:off x="7356097" y="355619"/>
            <a:ext cx="398411" cy="397970"/>
          </a:xfrm>
          <a:prstGeom prst="rect">
            <a:avLst/>
          </a:prstGeom>
        </p:spPr>
      </p:pic>
      <p:pic>
        <p:nvPicPr>
          <p:cNvPr id="73" name="Picture 72">
            <a:extLst>
              <a:ext uri="{FF2B5EF4-FFF2-40B4-BE49-F238E27FC236}">
                <a16:creationId xmlns:a16="http://schemas.microsoft.com/office/drawing/2014/main" id="{17782D3A-BEA5-4E4E-A5EA-9BF14457B663}"/>
              </a:ext>
            </a:extLst>
          </p:cNvPr>
          <p:cNvPicPr>
            <a:picLocks noChangeAspect="1"/>
          </p:cNvPicPr>
          <p:nvPr/>
        </p:nvPicPr>
        <p:blipFill>
          <a:blip r:embed="rId10">
            <a:biLevel thresh="25000"/>
          </a:blip>
          <a:stretch>
            <a:fillRect/>
          </a:stretch>
        </p:blipFill>
        <p:spPr>
          <a:xfrm>
            <a:off x="9760483" y="5198407"/>
            <a:ext cx="398411" cy="397935"/>
          </a:xfrm>
          <a:prstGeom prst="rect">
            <a:avLst/>
          </a:prstGeom>
        </p:spPr>
      </p:pic>
      <p:pic>
        <p:nvPicPr>
          <p:cNvPr id="74" name="Picture 73">
            <a:extLst>
              <a:ext uri="{FF2B5EF4-FFF2-40B4-BE49-F238E27FC236}">
                <a16:creationId xmlns:a16="http://schemas.microsoft.com/office/drawing/2014/main" id="{3C380A7A-02CA-4C81-AE57-49D62AE9FF6C}"/>
              </a:ext>
            </a:extLst>
          </p:cNvPr>
          <p:cNvPicPr>
            <a:picLocks noChangeAspect="1"/>
          </p:cNvPicPr>
          <p:nvPr/>
        </p:nvPicPr>
        <p:blipFill>
          <a:blip r:embed="rId7">
            <a:biLevel thresh="25000"/>
          </a:blip>
          <a:stretch>
            <a:fillRect/>
          </a:stretch>
        </p:blipFill>
        <p:spPr>
          <a:xfrm>
            <a:off x="4933296" y="5220708"/>
            <a:ext cx="396338" cy="394427"/>
          </a:xfrm>
          <a:prstGeom prst="rect">
            <a:avLst/>
          </a:prstGeom>
        </p:spPr>
      </p:pic>
      <p:sp>
        <p:nvSpPr>
          <p:cNvPr id="53" name="Title 2">
            <a:extLst>
              <a:ext uri="{FF2B5EF4-FFF2-40B4-BE49-F238E27FC236}">
                <a16:creationId xmlns:a16="http://schemas.microsoft.com/office/drawing/2014/main" id="{F0B175B7-6E5D-4A7D-88FA-908EACCCE01C}"/>
              </a:ext>
            </a:extLst>
          </p:cNvPr>
          <p:cNvSpPr>
            <a:spLocks noGrp="1"/>
          </p:cNvSpPr>
          <p:nvPr>
            <p:ph type="title"/>
          </p:nvPr>
        </p:nvSpPr>
        <p:spPr/>
        <p:txBody>
          <a:bodyPr/>
          <a:lstStyle/>
          <a:p>
            <a:r>
              <a:rPr lang="en-US" sz="2745"/>
              <a:t>Microsoft Threat Protection</a:t>
            </a:r>
          </a:p>
        </p:txBody>
      </p:sp>
      <p:sp>
        <p:nvSpPr>
          <p:cNvPr id="56" name="Rectangle 55">
            <a:extLst>
              <a:ext uri="{FF2B5EF4-FFF2-40B4-BE49-F238E27FC236}">
                <a16:creationId xmlns:a16="http://schemas.microsoft.com/office/drawing/2014/main" id="{635932EF-B4B0-43BD-BA4F-6977D21AC361}"/>
              </a:ext>
            </a:extLst>
          </p:cNvPr>
          <p:cNvSpPr/>
          <p:nvPr/>
        </p:nvSpPr>
        <p:spPr bwMode="auto">
          <a:xfrm>
            <a:off x="1171728" y="2432386"/>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Endpoints:</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périphériques</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utilisateurs</a:t>
            </a:r>
            <a:endParaRPr lang="en-US" sz="1372" dirty="0">
              <a:solidFill>
                <a:srgbClr val="505050"/>
              </a:solidFill>
              <a:latin typeface="Segoe UI"/>
              <a:cs typeface="Arial" panose="020B0604020202020204" pitchFamily="34" charset="0"/>
            </a:endParaRPr>
          </a:p>
        </p:txBody>
      </p:sp>
      <p:sp>
        <p:nvSpPr>
          <p:cNvPr id="41" name="Rectangle 40">
            <a:extLst>
              <a:ext uri="{FF2B5EF4-FFF2-40B4-BE49-F238E27FC236}">
                <a16:creationId xmlns:a16="http://schemas.microsoft.com/office/drawing/2014/main" id="{183F8D59-C51C-4257-9BB4-485E58B34D17}"/>
              </a:ext>
            </a:extLst>
          </p:cNvPr>
          <p:cNvSpPr/>
          <p:nvPr/>
        </p:nvSpPr>
        <p:spPr bwMode="auto">
          <a:xfrm>
            <a:off x="1171728" y="3489943"/>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Données</a:t>
            </a:r>
            <a:r>
              <a:rPr lang="en-US" sz="1372" b="1" dirty="0">
                <a:solidFill>
                  <a:srgbClr val="505050"/>
                </a:solidFill>
                <a:latin typeface="Segoe UI Semibold"/>
                <a:cs typeface="Arial" panose="020B0604020202020204" pitchFamily="34" charset="0"/>
              </a:rPr>
              <a:t> </a:t>
            </a:r>
            <a:r>
              <a:rPr lang="en-US" sz="1372" b="1" dirty="0" err="1">
                <a:solidFill>
                  <a:srgbClr val="505050"/>
                </a:solidFill>
                <a:latin typeface="Segoe UI Semibold"/>
                <a:cs typeface="Arial" panose="020B0604020202020204" pitchFamily="34" charset="0"/>
              </a:rPr>
              <a:t>utilisateurs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évaluer</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contenu</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courriels</a:t>
            </a:r>
            <a:r>
              <a:rPr lang="en-US" sz="1372" dirty="0">
                <a:solidFill>
                  <a:srgbClr val="505050"/>
                </a:solidFill>
                <a:latin typeface="Segoe UI"/>
                <a:cs typeface="Arial" panose="020B0604020202020204" pitchFamily="34" charset="0"/>
              </a:rPr>
              <a:t> et des documents pour </a:t>
            </a:r>
            <a:r>
              <a:rPr lang="en-US" sz="1372" dirty="0" err="1">
                <a:solidFill>
                  <a:srgbClr val="505050"/>
                </a:solidFill>
                <a:latin typeface="Segoe UI"/>
                <a:cs typeface="Arial" panose="020B0604020202020204" pitchFamily="34" charset="0"/>
              </a:rPr>
              <a:t>traquer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éléments</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malveillants</a:t>
            </a:r>
            <a:endParaRPr lang="en-US" sz="1372" dirty="0">
              <a:solidFill>
                <a:srgbClr val="505050"/>
              </a:solidFill>
              <a:latin typeface="Segoe UI"/>
              <a:cs typeface="Arial" panose="020B0604020202020204" pitchFamily="34" charset="0"/>
            </a:endParaRPr>
          </a:p>
        </p:txBody>
      </p:sp>
      <p:sp>
        <p:nvSpPr>
          <p:cNvPr id="40" name="Rectangle 39">
            <a:extLst>
              <a:ext uri="{FF2B5EF4-FFF2-40B4-BE49-F238E27FC236}">
                <a16:creationId xmlns:a16="http://schemas.microsoft.com/office/drawing/2014/main" id="{3FDC6276-85F7-4C0B-B361-CFC41CCD949F}"/>
              </a:ext>
            </a:extLst>
          </p:cNvPr>
          <p:cNvSpPr/>
          <p:nvPr/>
        </p:nvSpPr>
        <p:spPr bwMode="auto">
          <a:xfrm>
            <a:off x="7247800"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Exchange Online Protection</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pic>
        <p:nvPicPr>
          <p:cNvPr id="44" name="Picture 43">
            <a:extLst>
              <a:ext uri="{FF2B5EF4-FFF2-40B4-BE49-F238E27FC236}">
                <a16:creationId xmlns:a16="http://schemas.microsoft.com/office/drawing/2014/main" id="{FACD9FF2-ED43-4FDD-A9C5-9DB796FBF449}"/>
              </a:ext>
            </a:extLst>
          </p:cNvPr>
          <p:cNvPicPr>
            <a:picLocks noChangeAspect="1"/>
          </p:cNvPicPr>
          <p:nvPr/>
        </p:nvPicPr>
        <p:blipFill>
          <a:blip r:embed="rId11"/>
          <a:stretch>
            <a:fillRect/>
          </a:stretch>
        </p:blipFill>
        <p:spPr>
          <a:xfrm>
            <a:off x="5440997" y="5210033"/>
            <a:ext cx="338129" cy="394427"/>
          </a:xfrm>
          <a:prstGeom prst="rect">
            <a:avLst/>
          </a:prstGeom>
        </p:spPr>
      </p:pic>
      <p:sp>
        <p:nvSpPr>
          <p:cNvPr id="50" name="Freeform 16">
            <a:extLst>
              <a:ext uri="{FF2B5EF4-FFF2-40B4-BE49-F238E27FC236}">
                <a16:creationId xmlns:a16="http://schemas.microsoft.com/office/drawing/2014/main" id="{5BD9FB55-2D02-4B22-B1FB-51F91563F588}"/>
              </a:ext>
            </a:extLst>
          </p:cNvPr>
          <p:cNvSpPr>
            <a:spLocks noChangeAspect="1"/>
          </p:cNvSpPr>
          <p:nvPr/>
        </p:nvSpPr>
        <p:spPr bwMode="black">
          <a:xfrm>
            <a:off x="7385561"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
        <p:nvSpPr>
          <p:cNvPr id="55" name="Rectangle 54">
            <a:extLst>
              <a:ext uri="{FF2B5EF4-FFF2-40B4-BE49-F238E27FC236}">
                <a16:creationId xmlns:a16="http://schemas.microsoft.com/office/drawing/2014/main" id="{0E5DD155-55FC-4A33-B38A-80A4D6F6385A}"/>
              </a:ext>
            </a:extLst>
          </p:cNvPr>
          <p:cNvSpPr/>
          <p:nvPr/>
        </p:nvSpPr>
        <p:spPr bwMode="auto">
          <a:xfrm>
            <a:off x="1171728" y="560505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Infrastructure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serveurs</a:t>
            </a:r>
            <a:r>
              <a:rPr lang="en-US" sz="1372" dirty="0">
                <a:solidFill>
                  <a:srgbClr val="505050"/>
                </a:solidFill>
                <a:latin typeface="Segoe UI"/>
                <a:cs typeface="Arial" panose="020B0604020202020204" pitchFamily="34" charset="0"/>
              </a:rPr>
              <a:t>, bases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réseau</a:t>
            </a:r>
            <a:r>
              <a:rPr lang="en-US" sz="1372" dirty="0">
                <a:solidFill>
                  <a:srgbClr val="505050"/>
                </a:solidFill>
                <a:latin typeface="Segoe UI"/>
                <a:cs typeface="Arial" panose="020B0604020202020204" pitchFamily="34" charset="0"/>
              </a:rPr>
              <a:t> dans les clouds et à </a:t>
            </a:r>
            <a:r>
              <a:rPr lang="en-US" sz="1372" dirty="0" err="1">
                <a:solidFill>
                  <a:srgbClr val="505050"/>
                </a:solidFill>
                <a:latin typeface="Segoe UI"/>
                <a:cs typeface="Arial" panose="020B0604020202020204" pitchFamily="34" charset="0"/>
              </a:rPr>
              <a:t>demeure</a:t>
            </a:r>
            <a:endParaRPr lang="en-US" sz="1372" dirty="0">
              <a:solidFill>
                <a:srgbClr val="505050"/>
              </a:solidFill>
              <a:latin typeface="Segoe UI"/>
              <a:cs typeface="Arial" panose="020B0604020202020204" pitchFamily="34" charset="0"/>
            </a:endParaRPr>
          </a:p>
        </p:txBody>
      </p:sp>
      <p:sp>
        <p:nvSpPr>
          <p:cNvPr id="58" name="Rectangle 57">
            <a:extLst>
              <a:ext uri="{FF2B5EF4-FFF2-40B4-BE49-F238E27FC236}">
                <a16:creationId xmlns:a16="http://schemas.microsoft.com/office/drawing/2014/main" id="{001CF526-CA85-47C5-A46A-B2472AEDB1F1}"/>
              </a:ext>
            </a:extLst>
          </p:cNvPr>
          <p:cNvSpPr/>
          <p:nvPr/>
        </p:nvSpPr>
        <p:spPr bwMode="auto">
          <a:xfrm>
            <a:off x="1171727" y="4547501"/>
            <a:ext cx="3400488"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Applications Cloud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applications SaaS et </a:t>
            </a:r>
            <a:r>
              <a:rPr lang="en-US" sz="1372" dirty="0" err="1">
                <a:solidFill>
                  <a:srgbClr val="505050"/>
                </a:solidFill>
                <a:latin typeface="Segoe UI"/>
                <a:cs typeface="Arial" panose="020B0604020202020204" pitchFamily="34" charset="0"/>
              </a:rPr>
              <a:t>leurs</a:t>
            </a:r>
            <a:r>
              <a:rPr lang="en-US" sz="1372" dirty="0">
                <a:solidFill>
                  <a:srgbClr val="505050"/>
                </a:solidFill>
                <a:latin typeface="Segoe UI"/>
                <a:cs typeface="Arial" panose="020B0604020202020204" pitchFamily="34" charset="0"/>
              </a:rPr>
              <a:t> entrepôts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a:t>
            </a:r>
          </a:p>
        </p:txBody>
      </p:sp>
      <p:sp>
        <p:nvSpPr>
          <p:cNvPr id="42" name="Rectangle 41">
            <a:extLst>
              <a:ext uri="{FF2B5EF4-FFF2-40B4-BE49-F238E27FC236}">
                <a16:creationId xmlns:a16="http://schemas.microsoft.com/office/drawing/2014/main" id="{616F9641-4722-4447-86B9-F4F854F4931B}"/>
              </a:ext>
            </a:extLst>
          </p:cNvPr>
          <p:cNvSpPr/>
          <p:nvPr/>
        </p:nvSpPr>
        <p:spPr bwMode="auto">
          <a:xfrm>
            <a:off x="1171728" y="137482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Identités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Valider</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vérifier</a:t>
            </a:r>
            <a:r>
              <a:rPr lang="en-US" sz="1372" dirty="0">
                <a:solidFill>
                  <a:srgbClr val="505050"/>
                </a:solidFill>
                <a:latin typeface="Segoe UI"/>
                <a:cs typeface="Arial" panose="020B0604020202020204" pitchFamily="34" charset="0"/>
              </a:rPr>
              <a:t> et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utilisateurs</a:t>
            </a:r>
            <a:r>
              <a:rPr lang="en-US" sz="1372" dirty="0">
                <a:solidFill>
                  <a:srgbClr val="505050"/>
                </a:solidFill>
                <a:latin typeface="Segoe UI"/>
                <a:cs typeface="Arial" panose="020B0604020202020204" pitchFamily="34" charset="0"/>
              </a:rPr>
              <a:t> et les </a:t>
            </a:r>
            <a:r>
              <a:rPr lang="en-US" sz="1372" dirty="0" err="1">
                <a:solidFill>
                  <a:srgbClr val="505050"/>
                </a:solidFill>
                <a:latin typeface="Segoe UI"/>
                <a:cs typeface="Arial" panose="020B0604020202020204" pitchFamily="34" charset="0"/>
              </a:rPr>
              <a:t>comptes</a:t>
            </a:r>
            <a:r>
              <a:rPr lang="en-US" sz="1372" dirty="0">
                <a:solidFill>
                  <a:srgbClr val="505050"/>
                </a:solidFill>
                <a:latin typeface="Segoe UI"/>
                <a:cs typeface="Arial" panose="020B0604020202020204" pitchFamily="34" charset="0"/>
              </a:rPr>
              <a:t> à </a:t>
            </a:r>
            <a:r>
              <a:rPr lang="en-US" sz="1372" dirty="0" err="1">
                <a:solidFill>
                  <a:srgbClr val="505050"/>
                </a:solidFill>
                <a:latin typeface="Segoe UI"/>
                <a:cs typeface="Arial" panose="020B0604020202020204" pitchFamily="34" charset="0"/>
              </a:rPr>
              <a:t>privilèges</a:t>
            </a:r>
            <a:endParaRPr lang="en-US" sz="1372" dirty="0">
              <a:solidFill>
                <a:srgbClr val="505050"/>
              </a:solidFill>
              <a:latin typeface="Segoe UI"/>
              <a:cs typeface="Arial" panose="020B0604020202020204" pitchFamily="34" charset="0"/>
            </a:endParaRPr>
          </a:p>
        </p:txBody>
      </p:sp>
      <p:sp>
        <p:nvSpPr>
          <p:cNvPr id="43" name="Freeform 16">
            <a:extLst>
              <a:ext uri="{FF2B5EF4-FFF2-40B4-BE49-F238E27FC236}">
                <a16:creationId xmlns:a16="http://schemas.microsoft.com/office/drawing/2014/main" id="{7E3C96C1-821C-43E6-951D-4FF4A5D197D5}"/>
              </a:ext>
            </a:extLst>
          </p:cNvPr>
          <p:cNvSpPr>
            <a:spLocks noChangeAspect="1"/>
          </p:cNvSpPr>
          <p:nvPr/>
        </p:nvSpPr>
        <p:spPr bwMode="black">
          <a:xfrm>
            <a:off x="7385561" y="5220708"/>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Tree>
    <p:extLst>
      <p:ext uri="{BB962C8B-B14F-4D97-AF65-F5344CB8AC3E}">
        <p14:creationId xmlns:p14="http://schemas.microsoft.com/office/powerpoint/2010/main" val="957909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04R">
            <a:extLst>
              <a:ext uri="{FF2B5EF4-FFF2-40B4-BE49-F238E27FC236}">
                <a16:creationId xmlns:a16="http://schemas.microsoft.com/office/drawing/2014/main" id="{0585749D-F436-4A0F-83F3-896302956D24}"/>
              </a:ext>
            </a:extLst>
          </p:cNvPr>
          <p:cNvSpPr/>
          <p:nvPr/>
        </p:nvSpPr>
        <p:spPr bwMode="auto">
          <a:xfrm>
            <a:off x="434975" y="4644865"/>
            <a:ext cx="5856918" cy="1778911"/>
          </a:xfrm>
          <a:prstGeom prst="rect">
            <a:avLst/>
          </a:prstGeom>
          <a:solidFill>
            <a:schemeClr val="bg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a:ln>
                  <a:noFill/>
                </a:ln>
                <a:gradFill>
                  <a:gsLst>
                    <a:gs pos="8300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     </a:t>
            </a:r>
          </a:p>
        </p:txBody>
      </p:sp>
      <p:sp>
        <p:nvSpPr>
          <p:cNvPr id="4" name="Title 3">
            <a:extLst>
              <a:ext uri="{FF2B5EF4-FFF2-40B4-BE49-F238E27FC236}">
                <a16:creationId xmlns:a16="http://schemas.microsoft.com/office/drawing/2014/main" id="{E7A7415F-8472-724A-8D09-F54F761CC10D}"/>
              </a:ext>
            </a:extLst>
          </p:cNvPr>
          <p:cNvSpPr>
            <a:spLocks noGrp="1"/>
          </p:cNvSpPr>
          <p:nvPr>
            <p:ph type="title"/>
          </p:nvPr>
        </p:nvSpPr>
        <p:spPr>
          <a:xfrm>
            <a:off x="588262" y="457200"/>
            <a:ext cx="11327487" cy="1292662"/>
          </a:xfrm>
        </p:spPr>
        <p:txBody>
          <a:bodyPr/>
          <a:lstStyle/>
          <a:p>
            <a:r>
              <a:rPr lang="en-US" dirty="0"/>
              <a:t>Microsoft Defender</a:t>
            </a:r>
            <a:br>
              <a:rPr lang="en-US" dirty="0"/>
            </a:br>
            <a:br>
              <a:rPr lang="en-US" sz="2400" dirty="0">
                <a:gradFill>
                  <a:gsLst>
                    <a:gs pos="64000">
                      <a:schemeClr val="accent1"/>
                    </a:gs>
                    <a:gs pos="100000">
                      <a:schemeClr val="accent1"/>
                    </a:gs>
                  </a:gsLst>
                  <a:path path="circle">
                    <a:fillToRect l="50000" t="50000" r="50000" b="50000"/>
                  </a:path>
                </a:gradFill>
              </a:rPr>
            </a:br>
            <a:endParaRPr lang="en-US" sz="2400" dirty="0">
              <a:gradFill>
                <a:gsLst>
                  <a:gs pos="64000">
                    <a:schemeClr val="accent1"/>
                  </a:gs>
                  <a:gs pos="100000">
                    <a:schemeClr val="accent1"/>
                  </a:gs>
                </a:gsLst>
                <a:path path="circle">
                  <a:fillToRect l="50000" t="50000" r="50000" b="50000"/>
                </a:path>
              </a:gradFill>
            </a:endParaRPr>
          </a:p>
        </p:txBody>
      </p:sp>
      <p:sp>
        <p:nvSpPr>
          <p:cNvPr id="30" name="Rectangle 29">
            <a:extLst>
              <a:ext uri="{FF2B5EF4-FFF2-40B4-BE49-F238E27FC236}">
                <a16:creationId xmlns:a16="http://schemas.microsoft.com/office/drawing/2014/main" id="{C3329D4A-01CF-4DA1-B816-5D9ACFAFA2E9}"/>
              </a:ext>
            </a:extLst>
          </p:cNvPr>
          <p:cNvSpPr/>
          <p:nvPr/>
        </p:nvSpPr>
        <p:spPr bwMode="auto">
          <a:xfrm>
            <a:off x="434976" y="4644865"/>
            <a:ext cx="1464226" cy="177890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83000">
                    <a:srgbClr val="0078D4"/>
                  </a:gs>
                  <a:gs pos="100000">
                    <a:srgbClr val="0078D4"/>
                  </a:gs>
                </a:gsLst>
                <a:lin ang="5400000" scaled="1"/>
              </a:gradFill>
              <a:effectLst/>
              <a:uLnTx/>
              <a:uFillTx/>
              <a:latin typeface="Segoe UI"/>
              <a:ea typeface="Segoe UI" pitchFamily="34" charset="0"/>
              <a:cs typeface="Segoe UI" pitchFamily="34" charset="0"/>
            </a:endParaRPr>
          </a:p>
        </p:txBody>
      </p:sp>
      <p:sp>
        <p:nvSpPr>
          <p:cNvPr id="142" name="Rectangle 141">
            <a:extLst>
              <a:ext uri="{FF2B5EF4-FFF2-40B4-BE49-F238E27FC236}">
                <a16:creationId xmlns:a16="http://schemas.microsoft.com/office/drawing/2014/main" id="{1C655B15-9B05-42BE-BD17-E3CA3FFB5208}"/>
              </a:ext>
            </a:extLst>
          </p:cNvPr>
          <p:cNvSpPr/>
          <p:nvPr/>
        </p:nvSpPr>
        <p:spPr bwMode="auto">
          <a:xfrm>
            <a:off x="3361100" y="4644865"/>
            <a:ext cx="1464226" cy="177890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83000">
                    <a:srgbClr val="0078D4"/>
                  </a:gs>
                  <a:gs pos="100000">
                    <a:srgbClr val="0078D4"/>
                  </a:gs>
                </a:gsLst>
                <a:lin ang="5400000" scaled="1"/>
              </a:gradFill>
              <a:effectLst/>
              <a:uLnTx/>
              <a:uFillTx/>
              <a:latin typeface="Segoe UI"/>
              <a:ea typeface="Segoe UI" pitchFamily="34" charset="0"/>
              <a:cs typeface="Segoe UI" pitchFamily="34" charset="0"/>
            </a:endParaRPr>
          </a:p>
        </p:txBody>
      </p:sp>
      <p:sp>
        <p:nvSpPr>
          <p:cNvPr id="93" name="04R">
            <a:extLst>
              <a:ext uri="{FF2B5EF4-FFF2-40B4-BE49-F238E27FC236}">
                <a16:creationId xmlns:a16="http://schemas.microsoft.com/office/drawing/2014/main" id="{CF0D8CA3-FB52-4A16-A3E7-AC034D5357BB}"/>
              </a:ext>
            </a:extLst>
          </p:cNvPr>
          <p:cNvSpPr/>
          <p:nvPr/>
        </p:nvSpPr>
        <p:spPr bwMode="auto">
          <a:xfrm>
            <a:off x="6513922" y="3414580"/>
            <a:ext cx="2567324" cy="365760"/>
          </a:xfrm>
          <a:prstGeom prst="rect">
            <a:avLst/>
          </a:prstGeom>
          <a:solidFill>
            <a:schemeClr val="accent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panose="020B0502040204020203" pitchFamily="34" charset="0"/>
                <a:ea typeface="+mn-ea"/>
                <a:cs typeface="Segoe UI" panose="020B0502040204020203" pitchFamily="34" charset="0"/>
              </a:rPr>
              <a:t>Microsoft Defender for Cloud</a:t>
            </a:r>
          </a:p>
        </p:txBody>
      </p:sp>
      <p:grpSp>
        <p:nvGrpSpPr>
          <p:cNvPr id="65" name="Group 64">
            <a:extLst>
              <a:ext uri="{FF2B5EF4-FFF2-40B4-BE49-F238E27FC236}">
                <a16:creationId xmlns:a16="http://schemas.microsoft.com/office/drawing/2014/main" id="{A6AEAF21-5567-4429-ABCF-96AF4F9A7E95}"/>
              </a:ext>
            </a:extLst>
          </p:cNvPr>
          <p:cNvGrpSpPr/>
          <p:nvPr/>
        </p:nvGrpSpPr>
        <p:grpSpPr>
          <a:xfrm>
            <a:off x="7033439" y="3911001"/>
            <a:ext cx="1784278" cy="340901"/>
            <a:chOff x="7179265" y="3955605"/>
            <a:chExt cx="1784278" cy="340901"/>
          </a:xfrm>
        </p:grpSpPr>
        <p:sp>
          <p:nvSpPr>
            <p:cNvPr id="107" name="04R">
              <a:extLst>
                <a:ext uri="{FF2B5EF4-FFF2-40B4-BE49-F238E27FC236}">
                  <a16:creationId xmlns:a16="http://schemas.microsoft.com/office/drawing/2014/main" id="{FAC066BE-A7C8-4F42-8775-B714C04A3DCD}"/>
                </a:ext>
              </a:extLst>
            </p:cNvPr>
            <p:cNvSpPr/>
            <p:nvPr/>
          </p:nvSpPr>
          <p:spPr bwMode="auto">
            <a:xfrm>
              <a:off x="7639991" y="3955605"/>
              <a:ext cx="1323552" cy="340901"/>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89630" tIns="17926" rIns="89630" bIns="17926" numCol="1" spcCol="0" rtlCol="0" fromWordArt="0" anchor="ctr" anchorCtr="0" forceAA="0" compatLnSpc="1">
              <a:prstTxWarp prst="textNoShape">
                <a:avLst/>
              </a:prstTxWarp>
              <a:spAutoFit/>
            </a:bodyPr>
            <a:lstStyle/>
            <a:p>
              <a:pPr marL="0" marR="0" lvl="0" indent="0" algn="l" defTabSz="670921" rtl="0" eaLnBrk="1" fontAlgn="base" latinLnBrk="0" hangingPunct="1">
                <a:lnSpc>
                  <a:spcPct val="9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Cloud &amp; Hybrid Infrastructure</a:t>
              </a:r>
            </a:p>
          </p:txBody>
        </p:sp>
        <p:sp>
          <p:nvSpPr>
            <p:cNvPr id="108" name="Digital_Transformation" title="Icon of a cloud of which half is made of dots">
              <a:extLst>
                <a:ext uri="{FF2B5EF4-FFF2-40B4-BE49-F238E27FC236}">
                  <a16:creationId xmlns:a16="http://schemas.microsoft.com/office/drawing/2014/main" id="{5F0029EA-3666-4703-9957-EF1EB44BF4D5}"/>
                </a:ext>
              </a:extLst>
            </p:cNvPr>
            <p:cNvSpPr>
              <a:spLocks noChangeAspect="1" noEditPoints="1"/>
            </p:cNvSpPr>
            <p:nvPr/>
          </p:nvSpPr>
          <p:spPr bwMode="auto">
            <a:xfrm>
              <a:off x="7179265" y="3994097"/>
              <a:ext cx="418350" cy="223958"/>
            </a:xfrm>
            <a:custGeom>
              <a:avLst/>
              <a:gdLst>
                <a:gd name="T0" fmla="*/ 0 w 357"/>
                <a:gd name="T1" fmla="*/ 95 h 190"/>
                <a:gd name="T2" fmla="*/ 7 w 357"/>
                <a:gd name="T3" fmla="*/ 95 h 190"/>
                <a:gd name="T4" fmla="*/ 0 w 357"/>
                <a:gd name="T5" fmla="*/ 143 h 190"/>
                <a:gd name="T6" fmla="*/ 7 w 357"/>
                <a:gd name="T7" fmla="*/ 143 h 190"/>
                <a:gd name="T8" fmla="*/ 47 w 357"/>
                <a:gd name="T9" fmla="*/ 190 h 190"/>
                <a:gd name="T10" fmla="*/ 54 w 357"/>
                <a:gd name="T11" fmla="*/ 190 h 190"/>
                <a:gd name="T12" fmla="*/ 47 w 357"/>
                <a:gd name="T13" fmla="*/ 47 h 190"/>
                <a:gd name="T14" fmla="*/ 54 w 357"/>
                <a:gd name="T15" fmla="*/ 47 h 190"/>
                <a:gd name="T16" fmla="*/ 47 w 357"/>
                <a:gd name="T17" fmla="*/ 95 h 190"/>
                <a:gd name="T18" fmla="*/ 54 w 357"/>
                <a:gd name="T19" fmla="*/ 95 h 190"/>
                <a:gd name="T20" fmla="*/ 47 w 357"/>
                <a:gd name="T21" fmla="*/ 143 h 190"/>
                <a:gd name="T22" fmla="*/ 54 w 357"/>
                <a:gd name="T23" fmla="*/ 143 h 190"/>
                <a:gd name="T24" fmla="*/ 141 w 357"/>
                <a:gd name="T25" fmla="*/ 0 h 190"/>
                <a:gd name="T26" fmla="*/ 148 w 357"/>
                <a:gd name="T27" fmla="*/ 0 h 190"/>
                <a:gd name="T28" fmla="*/ 141 w 357"/>
                <a:gd name="T29" fmla="*/ 95 h 190"/>
                <a:gd name="T30" fmla="*/ 148 w 357"/>
                <a:gd name="T31" fmla="*/ 95 h 190"/>
                <a:gd name="T32" fmla="*/ 141 w 357"/>
                <a:gd name="T33" fmla="*/ 143 h 190"/>
                <a:gd name="T34" fmla="*/ 148 w 357"/>
                <a:gd name="T35" fmla="*/ 143 h 190"/>
                <a:gd name="T36" fmla="*/ 94 w 357"/>
                <a:gd name="T37" fmla="*/ 190 h 190"/>
                <a:gd name="T38" fmla="*/ 101 w 357"/>
                <a:gd name="T39" fmla="*/ 190 h 190"/>
                <a:gd name="T40" fmla="*/ 94 w 357"/>
                <a:gd name="T41" fmla="*/ 47 h 190"/>
                <a:gd name="T42" fmla="*/ 101 w 357"/>
                <a:gd name="T43" fmla="*/ 47 h 190"/>
                <a:gd name="T44" fmla="*/ 94 w 357"/>
                <a:gd name="T45" fmla="*/ 95 h 190"/>
                <a:gd name="T46" fmla="*/ 101 w 357"/>
                <a:gd name="T47" fmla="*/ 95 h 190"/>
                <a:gd name="T48" fmla="*/ 94 w 357"/>
                <a:gd name="T49" fmla="*/ 143 h 190"/>
                <a:gd name="T50" fmla="*/ 101 w 357"/>
                <a:gd name="T51" fmla="*/ 143 h 190"/>
                <a:gd name="T52" fmla="*/ 132 w 357"/>
                <a:gd name="T53" fmla="*/ 190 h 190"/>
                <a:gd name="T54" fmla="*/ 298 w 357"/>
                <a:gd name="T55" fmla="*/ 190 h 190"/>
                <a:gd name="T56" fmla="*/ 357 w 357"/>
                <a:gd name="T57" fmla="*/ 131 h 190"/>
                <a:gd name="T58" fmla="*/ 298 w 357"/>
                <a:gd name="T59" fmla="*/ 71 h 190"/>
                <a:gd name="T60" fmla="*/ 285 w 357"/>
                <a:gd name="T61" fmla="*/ 73 h 190"/>
                <a:gd name="T62" fmla="*/ 192 w 357"/>
                <a:gd name="T63" fmla="*/ 0 h 190"/>
                <a:gd name="T64" fmla="*/ 179 w 357"/>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7" h="190">
                  <a:moveTo>
                    <a:pt x="0" y="95"/>
                  </a:moveTo>
                  <a:cubicBezTo>
                    <a:pt x="7" y="95"/>
                    <a:pt x="7" y="95"/>
                    <a:pt x="7" y="95"/>
                  </a:cubicBezTo>
                  <a:moveTo>
                    <a:pt x="0" y="143"/>
                  </a:moveTo>
                  <a:cubicBezTo>
                    <a:pt x="7" y="143"/>
                    <a:pt x="7" y="143"/>
                    <a:pt x="7" y="143"/>
                  </a:cubicBezTo>
                  <a:moveTo>
                    <a:pt x="47" y="190"/>
                  </a:moveTo>
                  <a:cubicBezTo>
                    <a:pt x="54" y="190"/>
                    <a:pt x="54" y="190"/>
                    <a:pt x="54" y="190"/>
                  </a:cubicBezTo>
                  <a:moveTo>
                    <a:pt x="47" y="47"/>
                  </a:moveTo>
                  <a:cubicBezTo>
                    <a:pt x="54" y="47"/>
                    <a:pt x="54" y="47"/>
                    <a:pt x="54" y="47"/>
                  </a:cubicBezTo>
                  <a:moveTo>
                    <a:pt x="47" y="95"/>
                  </a:moveTo>
                  <a:cubicBezTo>
                    <a:pt x="54" y="95"/>
                    <a:pt x="54" y="95"/>
                    <a:pt x="54" y="95"/>
                  </a:cubicBezTo>
                  <a:moveTo>
                    <a:pt x="47" y="143"/>
                  </a:moveTo>
                  <a:cubicBezTo>
                    <a:pt x="54" y="143"/>
                    <a:pt x="54" y="143"/>
                    <a:pt x="54" y="143"/>
                  </a:cubicBezTo>
                  <a:moveTo>
                    <a:pt x="141" y="0"/>
                  </a:moveTo>
                  <a:cubicBezTo>
                    <a:pt x="148" y="0"/>
                    <a:pt x="148" y="0"/>
                    <a:pt x="148" y="0"/>
                  </a:cubicBezTo>
                  <a:moveTo>
                    <a:pt x="141" y="95"/>
                  </a:moveTo>
                  <a:cubicBezTo>
                    <a:pt x="148" y="95"/>
                    <a:pt x="148" y="95"/>
                    <a:pt x="148" y="95"/>
                  </a:cubicBezTo>
                  <a:moveTo>
                    <a:pt x="141" y="143"/>
                  </a:moveTo>
                  <a:cubicBezTo>
                    <a:pt x="148" y="143"/>
                    <a:pt x="148" y="143"/>
                    <a:pt x="148" y="143"/>
                  </a:cubicBezTo>
                  <a:moveTo>
                    <a:pt x="94" y="190"/>
                  </a:moveTo>
                  <a:cubicBezTo>
                    <a:pt x="101" y="190"/>
                    <a:pt x="101" y="190"/>
                    <a:pt x="101" y="190"/>
                  </a:cubicBezTo>
                  <a:moveTo>
                    <a:pt x="94" y="47"/>
                  </a:moveTo>
                  <a:cubicBezTo>
                    <a:pt x="101" y="47"/>
                    <a:pt x="101" y="47"/>
                    <a:pt x="101" y="47"/>
                  </a:cubicBezTo>
                  <a:moveTo>
                    <a:pt x="94" y="95"/>
                  </a:moveTo>
                  <a:cubicBezTo>
                    <a:pt x="101" y="95"/>
                    <a:pt x="101" y="95"/>
                    <a:pt x="101" y="95"/>
                  </a:cubicBezTo>
                  <a:moveTo>
                    <a:pt x="94" y="143"/>
                  </a:moveTo>
                  <a:cubicBezTo>
                    <a:pt x="101" y="143"/>
                    <a:pt x="101" y="143"/>
                    <a:pt x="101" y="143"/>
                  </a:cubicBezTo>
                  <a:moveTo>
                    <a:pt x="132" y="190"/>
                  </a:moveTo>
                  <a:cubicBezTo>
                    <a:pt x="155" y="190"/>
                    <a:pt x="279" y="190"/>
                    <a:pt x="298" y="190"/>
                  </a:cubicBezTo>
                  <a:cubicBezTo>
                    <a:pt x="330" y="190"/>
                    <a:pt x="357" y="163"/>
                    <a:pt x="357" y="131"/>
                  </a:cubicBezTo>
                  <a:cubicBezTo>
                    <a:pt x="357" y="98"/>
                    <a:pt x="330" y="71"/>
                    <a:pt x="298" y="71"/>
                  </a:cubicBezTo>
                  <a:cubicBezTo>
                    <a:pt x="293" y="71"/>
                    <a:pt x="289" y="72"/>
                    <a:pt x="285" y="73"/>
                  </a:cubicBezTo>
                  <a:cubicBezTo>
                    <a:pt x="275" y="31"/>
                    <a:pt x="237" y="0"/>
                    <a:pt x="192" y="0"/>
                  </a:cubicBezTo>
                  <a:cubicBezTo>
                    <a:pt x="179" y="0"/>
                    <a:pt x="179" y="0"/>
                    <a:pt x="179" y="0"/>
                  </a:cubicBezTo>
                </a:path>
              </a:pathLst>
            </a:custGeom>
            <a:noFill/>
            <a:ln w="19050" cap="sq">
              <a:solidFill>
                <a:schemeClr val="accent1"/>
              </a:solidFill>
              <a:prstDash val="solid"/>
              <a:miter lim="800000"/>
              <a:headEnd/>
              <a:tailEnd/>
            </a:ln>
          </p:spPr>
          <p:txBody>
            <a:bodyPr vert="horz" wrap="square" lIns="105336" tIns="52669" rIns="105336" bIns="52669" numCol="1" anchor="t" anchorCtr="0" compatLnSpc="1">
              <a:prstTxWarp prst="textNoShape">
                <a:avLst/>
              </a:prstTxWarp>
            </a:bodyPr>
            <a:lstStyle/>
            <a:p>
              <a:pPr marL="0" marR="0" lvl="0" indent="0" algn="l" defTabSz="526587" rtl="0" eaLnBrk="1" fontAlgn="auto" latinLnBrk="0" hangingPunct="1">
                <a:lnSpc>
                  <a:spcPct val="100000"/>
                </a:lnSpc>
                <a:spcBef>
                  <a:spcPts val="0"/>
                </a:spcBef>
                <a:spcAft>
                  <a:spcPts val="0"/>
                </a:spcAft>
                <a:buClrTx/>
                <a:buSzTx/>
                <a:buFontTx/>
                <a:buNone/>
                <a:tabLst/>
                <a:defRPr/>
              </a:pPr>
              <a:endParaRPr kumimoji="0" lang="en-US" sz="1037" b="0" i="0" u="none" strike="noStrike" kern="1200" cap="none" spc="0" normalizeH="0" baseline="0" noProof="0">
                <a:ln>
                  <a:noFill/>
                </a:ln>
                <a:gradFill>
                  <a:gsLst>
                    <a:gs pos="0">
                      <a:srgbClr val="505050"/>
                    </a:gs>
                    <a:gs pos="100000">
                      <a:srgbClr val="505050"/>
                    </a:gs>
                  </a:gsLst>
                  <a:lin ang="5400000" scaled="1"/>
                </a:gradFill>
                <a:effectLst/>
                <a:uLnTx/>
                <a:uFillTx/>
                <a:latin typeface="Segoe Pro Semibold"/>
                <a:ea typeface="+mn-ea"/>
                <a:cs typeface="+mn-cs"/>
              </a:endParaRPr>
            </a:p>
          </p:txBody>
        </p:sp>
      </p:grpSp>
      <p:sp>
        <p:nvSpPr>
          <p:cNvPr id="112" name="04R">
            <a:extLst>
              <a:ext uri="{FF2B5EF4-FFF2-40B4-BE49-F238E27FC236}">
                <a16:creationId xmlns:a16="http://schemas.microsoft.com/office/drawing/2014/main" id="{0DBDD488-0A1A-4CE3-9564-BB2DF39807F4}"/>
              </a:ext>
            </a:extLst>
          </p:cNvPr>
          <p:cNvSpPr/>
          <p:nvPr/>
        </p:nvSpPr>
        <p:spPr bwMode="auto">
          <a:xfrm>
            <a:off x="434975" y="3414580"/>
            <a:ext cx="5856918" cy="365760"/>
          </a:xfrm>
          <a:prstGeom prst="rect">
            <a:avLst/>
          </a:prstGeom>
          <a:solidFill>
            <a:schemeClr val="accent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a:ln>
                  <a:noFill/>
                </a:ln>
                <a:gradFill>
                  <a:gsLst>
                    <a:gs pos="83000">
                      <a:srgbClr val="FFFFFF"/>
                    </a:gs>
                    <a:gs pos="100000">
                      <a:srgbClr val="FFFFFF"/>
                    </a:gs>
                  </a:gsLst>
                  <a:lin ang="5400000" scaled="1"/>
                </a:gradFill>
                <a:effectLst/>
                <a:uLnTx/>
                <a:uFillTx/>
                <a:latin typeface="Segoe UI" panose="020B0502040204020203" pitchFamily="34" charset="0"/>
                <a:ea typeface="+mn-ea"/>
                <a:cs typeface="Segoe UI" panose="020B0502040204020203" pitchFamily="34" charset="0"/>
              </a:rPr>
              <a:t>Microsoft 365 Security Center</a:t>
            </a:r>
          </a:p>
        </p:txBody>
      </p:sp>
      <p:sp>
        <p:nvSpPr>
          <p:cNvPr id="116" name="04R">
            <a:extLst>
              <a:ext uri="{FF2B5EF4-FFF2-40B4-BE49-F238E27FC236}">
                <a16:creationId xmlns:a16="http://schemas.microsoft.com/office/drawing/2014/main" id="{9D9792F5-7806-4B53-A010-215F4AA04163}"/>
              </a:ext>
            </a:extLst>
          </p:cNvPr>
          <p:cNvSpPr/>
          <p:nvPr/>
        </p:nvSpPr>
        <p:spPr bwMode="auto">
          <a:xfrm>
            <a:off x="434975" y="1925216"/>
            <a:ext cx="11327488" cy="640029"/>
          </a:xfrm>
          <a:prstGeom prst="rect">
            <a:avLst/>
          </a:prstGeom>
          <a:solidFill>
            <a:schemeClr val="accent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panose="020B0502040204020203" pitchFamily="34" charset="0"/>
                <a:ea typeface="+mn-ea"/>
                <a:cs typeface="Segoe UI" panose="020B0502040204020203" pitchFamily="34" charset="0"/>
              </a:rPr>
              <a:t>Microsoft Sentinel</a:t>
            </a:r>
          </a:p>
          <a:p>
            <a:pPr marL="0" marR="0" lvl="0" indent="0" algn="ctr" defTabSz="969581" rtl="0" eaLnBrk="1" fontAlgn="base" latinLnBrk="0" hangingPunct="1">
              <a:lnSpc>
                <a:spcPct val="100000"/>
              </a:lnSpc>
              <a:spcBef>
                <a:spcPct val="0"/>
              </a:spcBef>
              <a:spcAft>
                <a:spcPct val="0"/>
              </a:spcAft>
              <a:buClrTx/>
              <a:buSzTx/>
              <a:buFontTx/>
              <a:buNone/>
              <a:tabLst/>
              <a:defRPr/>
            </a:pPr>
            <a:r>
              <a:rPr lang="en-US" sz="1200" kern="0" dirty="0">
                <a:gradFill>
                  <a:gsLst>
                    <a:gs pos="83000">
                      <a:srgbClr val="FFFFFF"/>
                    </a:gs>
                    <a:gs pos="100000">
                      <a:srgbClr val="FFFFFF"/>
                    </a:gs>
                  </a:gsLst>
                  <a:lin ang="5400000" scaled="1"/>
                </a:gradFill>
                <a:latin typeface="Segoe UI Semibold" panose="020B0702040204020203" pitchFamily="34" charset="0"/>
                <a:cs typeface="Segoe UI Semibold" panose="020B0702040204020203" pitchFamily="34" charset="0"/>
              </a:rPr>
              <a:t>   N</a:t>
            </a:r>
            <a:r>
              <a:rPr kumimoji="0" lang="en-US" sz="1200" b="0" i="0" u="none" strike="noStrike" kern="0" cap="none" spc="0" normalizeH="0" baseline="0" noProof="0" dirty="0" err="1">
                <a:ln>
                  <a:noFill/>
                </a:ln>
                <a:gradFill>
                  <a:gsLst>
                    <a:gs pos="8300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ext</a:t>
            </a:r>
            <a:r>
              <a:rPr kumimoji="0" lang="en-US" sz="1200" b="0" i="0" u="none" strike="noStrike" kern="0" cap="none" spc="0" normalizeH="0" baseline="0" noProof="0" dirty="0">
                <a:ln>
                  <a:noFill/>
                </a:ln>
                <a:gradFill>
                  <a:gsLst>
                    <a:gs pos="8300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-generation SIEM / SOAR</a:t>
            </a:r>
          </a:p>
        </p:txBody>
      </p:sp>
      <p:sp>
        <p:nvSpPr>
          <p:cNvPr id="119" name="04R">
            <a:extLst>
              <a:ext uri="{FF2B5EF4-FFF2-40B4-BE49-F238E27FC236}">
                <a16:creationId xmlns:a16="http://schemas.microsoft.com/office/drawing/2014/main" id="{68B6A30E-1F62-4E73-9B9C-CC7695BB3C7B}"/>
              </a:ext>
            </a:extLst>
          </p:cNvPr>
          <p:cNvSpPr/>
          <p:nvPr/>
        </p:nvSpPr>
        <p:spPr bwMode="auto">
          <a:xfrm>
            <a:off x="5057775" y="2633002"/>
            <a:ext cx="2076450" cy="319480"/>
          </a:xfrm>
          <a:prstGeom prst="rect">
            <a:avLst/>
          </a:prstGeom>
          <a:solidFill>
            <a:schemeClr val="bg1">
              <a:alpha val="70000"/>
            </a:schemeClr>
          </a:solidFill>
          <a:ln w="9525" cap="flat" cmpd="sng" algn="ctr">
            <a:noFill/>
            <a:prstDash val="solid"/>
            <a:headEnd type="none" w="med" len="med"/>
            <a:tailEnd type="none" w="med" len="med"/>
          </a:ln>
          <a:effectLst/>
        </p:spPr>
        <p:txBody>
          <a:bodyPr rot="0" spcFirstLastPara="0" vertOverflow="overflow" horzOverflow="overflow" vert="horz" wrap="square" lIns="105336"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lang="en-US" sz="1175" dirty="0">
                <a:gradFill>
                  <a:gsLst>
                    <a:gs pos="83000">
                      <a:srgbClr val="0078D4"/>
                    </a:gs>
                    <a:gs pos="100000">
                      <a:srgbClr val="0078D4"/>
                    </a:gs>
                  </a:gsLst>
                  <a:lin ang="5400000" scaled="1"/>
                </a:gradFill>
                <a:latin typeface="Segoe UI Semibold"/>
                <a:cs typeface="Segoe UI" pitchFamily="34" charset="0"/>
              </a:rPr>
              <a:t>O</a:t>
            </a:r>
            <a:r>
              <a:rPr kumimoji="0" lang="en-US" sz="1175"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rchestration</a:t>
            </a:r>
            <a:endParaRPr kumimoji="0" lang="en-US" sz="1175"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endParaRPr>
          </a:p>
        </p:txBody>
      </p:sp>
      <p:grpSp>
        <p:nvGrpSpPr>
          <p:cNvPr id="120" name="Group 119">
            <a:extLst>
              <a:ext uri="{FF2B5EF4-FFF2-40B4-BE49-F238E27FC236}">
                <a16:creationId xmlns:a16="http://schemas.microsoft.com/office/drawing/2014/main" id="{C6FA5D94-0D15-4505-BE0D-D9B04A780570}"/>
              </a:ext>
            </a:extLst>
          </p:cNvPr>
          <p:cNvGrpSpPr>
            <a:grpSpLocks noChangeAspect="1"/>
          </p:cNvGrpSpPr>
          <p:nvPr/>
        </p:nvGrpSpPr>
        <p:grpSpPr bwMode="auto">
          <a:xfrm>
            <a:off x="5136778" y="2698058"/>
            <a:ext cx="209762" cy="189367"/>
            <a:chOff x="-905" y="13801"/>
            <a:chExt cx="216" cy="195"/>
          </a:xfrm>
          <a:solidFill>
            <a:schemeClr val="accent1"/>
          </a:solidFill>
        </p:grpSpPr>
        <p:sp>
          <p:nvSpPr>
            <p:cNvPr id="121" name="Freeform 5">
              <a:extLst>
                <a:ext uri="{FF2B5EF4-FFF2-40B4-BE49-F238E27FC236}">
                  <a16:creationId xmlns:a16="http://schemas.microsoft.com/office/drawing/2014/main" id="{2EB628F4-7E48-43DF-8BE3-55A326FDD01B}"/>
                </a:ext>
              </a:extLst>
            </p:cNvPr>
            <p:cNvSpPr>
              <a:spLocks/>
            </p:cNvSpPr>
            <p:nvPr/>
          </p:nvSpPr>
          <p:spPr bwMode="auto">
            <a:xfrm>
              <a:off x="-888" y="13880"/>
              <a:ext cx="17" cy="116"/>
            </a:xfrm>
            <a:custGeom>
              <a:avLst/>
              <a:gdLst>
                <a:gd name="T0" fmla="*/ 27 w 27"/>
                <a:gd name="T1" fmla="*/ 0 h 187"/>
                <a:gd name="T2" fmla="*/ 27 w 27"/>
                <a:gd name="T3" fmla="*/ 0 h 187"/>
                <a:gd name="T4" fmla="*/ 0 w 27"/>
                <a:gd name="T5" fmla="*/ 0 h 187"/>
                <a:gd name="T6" fmla="*/ 0 w 27"/>
                <a:gd name="T7" fmla="*/ 187 h 187"/>
                <a:gd name="T8" fmla="*/ 27 w 27"/>
                <a:gd name="T9" fmla="*/ 187 h 187"/>
                <a:gd name="T10" fmla="*/ 27 w 27"/>
                <a:gd name="T11" fmla="*/ 0 h 187"/>
              </a:gdLst>
              <a:ahLst/>
              <a:cxnLst>
                <a:cxn ang="0">
                  <a:pos x="T0" y="T1"/>
                </a:cxn>
                <a:cxn ang="0">
                  <a:pos x="T2" y="T3"/>
                </a:cxn>
                <a:cxn ang="0">
                  <a:pos x="T4" y="T5"/>
                </a:cxn>
                <a:cxn ang="0">
                  <a:pos x="T6" y="T7"/>
                </a:cxn>
                <a:cxn ang="0">
                  <a:pos x="T8" y="T9"/>
                </a:cxn>
                <a:cxn ang="0">
                  <a:pos x="T10" y="T11"/>
                </a:cxn>
              </a:cxnLst>
              <a:rect l="0" t="0" r="r" b="b"/>
              <a:pathLst>
                <a:path w="27" h="187">
                  <a:moveTo>
                    <a:pt x="27" y="0"/>
                  </a:moveTo>
                  <a:lnTo>
                    <a:pt x="27" y="0"/>
                  </a:lnTo>
                  <a:lnTo>
                    <a:pt x="0" y="0"/>
                  </a:lnTo>
                  <a:lnTo>
                    <a:pt x="0" y="187"/>
                  </a:lnTo>
                  <a:lnTo>
                    <a:pt x="27" y="187"/>
                  </a:lnTo>
                  <a:lnTo>
                    <a:pt x="27" y="0"/>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2" name="Freeform 6">
              <a:extLst>
                <a:ext uri="{FF2B5EF4-FFF2-40B4-BE49-F238E27FC236}">
                  <a16:creationId xmlns:a16="http://schemas.microsoft.com/office/drawing/2014/main" id="{212F4507-9715-42E2-9829-9E884A84C8C0}"/>
                </a:ext>
              </a:extLst>
            </p:cNvPr>
            <p:cNvSpPr>
              <a:spLocks/>
            </p:cNvSpPr>
            <p:nvPr/>
          </p:nvSpPr>
          <p:spPr bwMode="auto">
            <a:xfrm>
              <a:off x="-805" y="13977"/>
              <a:ext cx="16" cy="19"/>
            </a:xfrm>
            <a:custGeom>
              <a:avLst/>
              <a:gdLst>
                <a:gd name="T0" fmla="*/ 0 w 27"/>
                <a:gd name="T1" fmla="*/ 30 h 30"/>
                <a:gd name="T2" fmla="*/ 0 w 27"/>
                <a:gd name="T3" fmla="*/ 30 h 30"/>
                <a:gd name="T4" fmla="*/ 27 w 27"/>
                <a:gd name="T5" fmla="*/ 30 h 30"/>
                <a:gd name="T6" fmla="*/ 27 w 27"/>
                <a:gd name="T7" fmla="*/ 0 h 30"/>
                <a:gd name="T8" fmla="*/ 0 w 27"/>
                <a:gd name="T9" fmla="*/ 0 h 30"/>
                <a:gd name="T10" fmla="*/ 0 w 27"/>
                <a:gd name="T11" fmla="*/ 30 h 30"/>
              </a:gdLst>
              <a:ahLst/>
              <a:cxnLst>
                <a:cxn ang="0">
                  <a:pos x="T0" y="T1"/>
                </a:cxn>
                <a:cxn ang="0">
                  <a:pos x="T2" y="T3"/>
                </a:cxn>
                <a:cxn ang="0">
                  <a:pos x="T4" y="T5"/>
                </a:cxn>
                <a:cxn ang="0">
                  <a:pos x="T6" y="T7"/>
                </a:cxn>
                <a:cxn ang="0">
                  <a:pos x="T8" y="T9"/>
                </a:cxn>
                <a:cxn ang="0">
                  <a:pos x="T10" y="T11"/>
                </a:cxn>
              </a:cxnLst>
              <a:rect l="0" t="0" r="r" b="b"/>
              <a:pathLst>
                <a:path w="27" h="30">
                  <a:moveTo>
                    <a:pt x="0" y="30"/>
                  </a:moveTo>
                  <a:lnTo>
                    <a:pt x="0" y="30"/>
                  </a:lnTo>
                  <a:lnTo>
                    <a:pt x="27" y="30"/>
                  </a:lnTo>
                  <a:lnTo>
                    <a:pt x="27" y="0"/>
                  </a:lnTo>
                  <a:lnTo>
                    <a:pt x="0" y="0"/>
                  </a:lnTo>
                  <a:lnTo>
                    <a:pt x="0" y="30"/>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3" name="Freeform 7">
              <a:extLst>
                <a:ext uri="{FF2B5EF4-FFF2-40B4-BE49-F238E27FC236}">
                  <a16:creationId xmlns:a16="http://schemas.microsoft.com/office/drawing/2014/main" id="{52FB956D-0E35-4DE2-8F9F-473E234F5E26}"/>
                </a:ext>
              </a:extLst>
            </p:cNvPr>
            <p:cNvSpPr>
              <a:spLocks/>
            </p:cNvSpPr>
            <p:nvPr/>
          </p:nvSpPr>
          <p:spPr bwMode="auto">
            <a:xfrm>
              <a:off x="-722" y="13927"/>
              <a:ext cx="16" cy="69"/>
            </a:xfrm>
            <a:custGeom>
              <a:avLst/>
              <a:gdLst>
                <a:gd name="T0" fmla="*/ 26 w 26"/>
                <a:gd name="T1" fmla="*/ 0 h 110"/>
                <a:gd name="T2" fmla="*/ 26 w 26"/>
                <a:gd name="T3" fmla="*/ 0 h 110"/>
                <a:gd name="T4" fmla="*/ 0 w 26"/>
                <a:gd name="T5" fmla="*/ 0 h 110"/>
                <a:gd name="T6" fmla="*/ 0 w 26"/>
                <a:gd name="T7" fmla="*/ 110 h 110"/>
                <a:gd name="T8" fmla="*/ 26 w 26"/>
                <a:gd name="T9" fmla="*/ 110 h 110"/>
                <a:gd name="T10" fmla="*/ 26 w 26"/>
                <a:gd name="T11" fmla="*/ 0 h 110"/>
              </a:gdLst>
              <a:ahLst/>
              <a:cxnLst>
                <a:cxn ang="0">
                  <a:pos x="T0" y="T1"/>
                </a:cxn>
                <a:cxn ang="0">
                  <a:pos x="T2" y="T3"/>
                </a:cxn>
                <a:cxn ang="0">
                  <a:pos x="T4" y="T5"/>
                </a:cxn>
                <a:cxn ang="0">
                  <a:pos x="T6" y="T7"/>
                </a:cxn>
                <a:cxn ang="0">
                  <a:pos x="T8" y="T9"/>
                </a:cxn>
                <a:cxn ang="0">
                  <a:pos x="T10" y="T11"/>
                </a:cxn>
              </a:cxnLst>
              <a:rect l="0" t="0" r="r" b="b"/>
              <a:pathLst>
                <a:path w="26" h="110">
                  <a:moveTo>
                    <a:pt x="26" y="0"/>
                  </a:moveTo>
                  <a:lnTo>
                    <a:pt x="26" y="0"/>
                  </a:lnTo>
                  <a:lnTo>
                    <a:pt x="0" y="0"/>
                  </a:lnTo>
                  <a:lnTo>
                    <a:pt x="0" y="110"/>
                  </a:lnTo>
                  <a:lnTo>
                    <a:pt x="26" y="110"/>
                  </a:lnTo>
                  <a:lnTo>
                    <a:pt x="26" y="0"/>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4" name="Freeform 8">
              <a:extLst>
                <a:ext uri="{FF2B5EF4-FFF2-40B4-BE49-F238E27FC236}">
                  <a16:creationId xmlns:a16="http://schemas.microsoft.com/office/drawing/2014/main" id="{E1D19176-3AE1-4F87-A517-6FF611600F12}"/>
                </a:ext>
              </a:extLst>
            </p:cNvPr>
            <p:cNvSpPr>
              <a:spLocks/>
            </p:cNvSpPr>
            <p:nvPr/>
          </p:nvSpPr>
          <p:spPr bwMode="auto">
            <a:xfrm>
              <a:off x="-905" y="13801"/>
              <a:ext cx="50" cy="62"/>
            </a:xfrm>
            <a:custGeom>
              <a:avLst/>
              <a:gdLst>
                <a:gd name="T0" fmla="*/ 80 w 80"/>
                <a:gd name="T1" fmla="*/ 46 h 100"/>
                <a:gd name="T2" fmla="*/ 80 w 80"/>
                <a:gd name="T3" fmla="*/ 46 h 100"/>
                <a:gd name="T4" fmla="*/ 80 w 80"/>
                <a:gd name="T5" fmla="*/ 100 h 100"/>
                <a:gd name="T6" fmla="*/ 0 w 80"/>
                <a:gd name="T7" fmla="*/ 100 h 100"/>
                <a:gd name="T8" fmla="*/ 0 w 80"/>
                <a:gd name="T9" fmla="*/ 46 h 100"/>
                <a:gd name="T10" fmla="*/ 27 w 80"/>
                <a:gd name="T11" fmla="*/ 46 h 100"/>
                <a:gd name="T12" fmla="*/ 27 w 80"/>
                <a:gd name="T13" fmla="*/ 0 h 100"/>
                <a:gd name="T14" fmla="*/ 54 w 80"/>
                <a:gd name="T15" fmla="*/ 0 h 100"/>
                <a:gd name="T16" fmla="*/ 54 w 80"/>
                <a:gd name="T17" fmla="*/ 46 h 100"/>
                <a:gd name="T18" fmla="*/ 80 w 80"/>
                <a:gd name="T19" fmla="*/ 4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00">
                  <a:moveTo>
                    <a:pt x="80" y="46"/>
                  </a:moveTo>
                  <a:lnTo>
                    <a:pt x="80" y="46"/>
                  </a:lnTo>
                  <a:lnTo>
                    <a:pt x="80" y="100"/>
                  </a:lnTo>
                  <a:lnTo>
                    <a:pt x="0" y="100"/>
                  </a:lnTo>
                  <a:lnTo>
                    <a:pt x="0" y="46"/>
                  </a:lnTo>
                  <a:lnTo>
                    <a:pt x="27" y="46"/>
                  </a:lnTo>
                  <a:lnTo>
                    <a:pt x="27" y="0"/>
                  </a:lnTo>
                  <a:lnTo>
                    <a:pt x="54" y="0"/>
                  </a:lnTo>
                  <a:lnTo>
                    <a:pt x="54" y="46"/>
                  </a:lnTo>
                  <a:lnTo>
                    <a:pt x="80" y="46"/>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5" name="Freeform 9">
              <a:extLst>
                <a:ext uri="{FF2B5EF4-FFF2-40B4-BE49-F238E27FC236}">
                  <a16:creationId xmlns:a16="http://schemas.microsoft.com/office/drawing/2014/main" id="{97022E48-CB10-43EA-AB31-0AF1DB658F6A}"/>
                </a:ext>
              </a:extLst>
            </p:cNvPr>
            <p:cNvSpPr>
              <a:spLocks/>
            </p:cNvSpPr>
            <p:nvPr/>
          </p:nvSpPr>
          <p:spPr bwMode="auto">
            <a:xfrm>
              <a:off x="-822" y="13801"/>
              <a:ext cx="50" cy="159"/>
            </a:xfrm>
            <a:custGeom>
              <a:avLst/>
              <a:gdLst>
                <a:gd name="T0" fmla="*/ 80 w 80"/>
                <a:gd name="T1" fmla="*/ 201 h 255"/>
                <a:gd name="T2" fmla="*/ 80 w 80"/>
                <a:gd name="T3" fmla="*/ 201 h 255"/>
                <a:gd name="T4" fmla="*/ 80 w 80"/>
                <a:gd name="T5" fmla="*/ 255 h 255"/>
                <a:gd name="T6" fmla="*/ 0 w 80"/>
                <a:gd name="T7" fmla="*/ 255 h 255"/>
                <a:gd name="T8" fmla="*/ 0 w 80"/>
                <a:gd name="T9" fmla="*/ 201 h 255"/>
                <a:gd name="T10" fmla="*/ 26 w 80"/>
                <a:gd name="T11" fmla="*/ 201 h 255"/>
                <a:gd name="T12" fmla="*/ 26 w 80"/>
                <a:gd name="T13" fmla="*/ 0 h 255"/>
                <a:gd name="T14" fmla="*/ 53 w 80"/>
                <a:gd name="T15" fmla="*/ 0 h 255"/>
                <a:gd name="T16" fmla="*/ 53 w 80"/>
                <a:gd name="T17" fmla="*/ 201 h 255"/>
                <a:gd name="T18" fmla="*/ 80 w 80"/>
                <a:gd name="T19" fmla="*/ 20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5">
                  <a:moveTo>
                    <a:pt x="80" y="201"/>
                  </a:moveTo>
                  <a:lnTo>
                    <a:pt x="80" y="201"/>
                  </a:lnTo>
                  <a:lnTo>
                    <a:pt x="80" y="255"/>
                  </a:lnTo>
                  <a:lnTo>
                    <a:pt x="0" y="255"/>
                  </a:lnTo>
                  <a:lnTo>
                    <a:pt x="0" y="201"/>
                  </a:lnTo>
                  <a:lnTo>
                    <a:pt x="26" y="201"/>
                  </a:lnTo>
                  <a:lnTo>
                    <a:pt x="26" y="0"/>
                  </a:lnTo>
                  <a:lnTo>
                    <a:pt x="53" y="0"/>
                  </a:lnTo>
                  <a:lnTo>
                    <a:pt x="53" y="201"/>
                  </a:lnTo>
                  <a:lnTo>
                    <a:pt x="80" y="201"/>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sp>
          <p:nvSpPr>
            <p:cNvPr id="126" name="Freeform 10">
              <a:extLst>
                <a:ext uri="{FF2B5EF4-FFF2-40B4-BE49-F238E27FC236}">
                  <a16:creationId xmlns:a16="http://schemas.microsoft.com/office/drawing/2014/main" id="{FE7D73B5-13DF-432C-81B0-00A56130170D}"/>
                </a:ext>
              </a:extLst>
            </p:cNvPr>
            <p:cNvSpPr>
              <a:spLocks/>
            </p:cNvSpPr>
            <p:nvPr/>
          </p:nvSpPr>
          <p:spPr bwMode="auto">
            <a:xfrm>
              <a:off x="-739" y="13801"/>
              <a:ext cx="50" cy="108"/>
            </a:xfrm>
            <a:custGeom>
              <a:avLst/>
              <a:gdLst>
                <a:gd name="T0" fmla="*/ 80 w 80"/>
                <a:gd name="T1" fmla="*/ 121 h 174"/>
                <a:gd name="T2" fmla="*/ 80 w 80"/>
                <a:gd name="T3" fmla="*/ 121 h 174"/>
                <a:gd name="T4" fmla="*/ 80 w 80"/>
                <a:gd name="T5" fmla="*/ 174 h 174"/>
                <a:gd name="T6" fmla="*/ 0 w 80"/>
                <a:gd name="T7" fmla="*/ 174 h 174"/>
                <a:gd name="T8" fmla="*/ 0 w 80"/>
                <a:gd name="T9" fmla="*/ 121 h 174"/>
                <a:gd name="T10" fmla="*/ 27 w 80"/>
                <a:gd name="T11" fmla="*/ 121 h 174"/>
                <a:gd name="T12" fmla="*/ 27 w 80"/>
                <a:gd name="T13" fmla="*/ 0 h 174"/>
                <a:gd name="T14" fmla="*/ 53 w 80"/>
                <a:gd name="T15" fmla="*/ 0 h 174"/>
                <a:gd name="T16" fmla="*/ 53 w 80"/>
                <a:gd name="T17" fmla="*/ 121 h 174"/>
                <a:gd name="T18" fmla="*/ 80 w 80"/>
                <a:gd name="T19" fmla="*/ 12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74">
                  <a:moveTo>
                    <a:pt x="80" y="121"/>
                  </a:moveTo>
                  <a:lnTo>
                    <a:pt x="80" y="121"/>
                  </a:lnTo>
                  <a:lnTo>
                    <a:pt x="80" y="174"/>
                  </a:lnTo>
                  <a:lnTo>
                    <a:pt x="0" y="174"/>
                  </a:lnTo>
                  <a:lnTo>
                    <a:pt x="0" y="121"/>
                  </a:lnTo>
                  <a:lnTo>
                    <a:pt x="27" y="121"/>
                  </a:lnTo>
                  <a:lnTo>
                    <a:pt x="27" y="0"/>
                  </a:lnTo>
                  <a:lnTo>
                    <a:pt x="53" y="0"/>
                  </a:lnTo>
                  <a:lnTo>
                    <a:pt x="53" y="121"/>
                  </a:lnTo>
                  <a:lnTo>
                    <a:pt x="80" y="121"/>
                  </a:lnTo>
                  <a:close/>
                </a:path>
              </a:pathLst>
            </a:custGeom>
            <a:grpFill/>
            <a:ln w="0">
              <a:noFill/>
              <a:prstDash val="solid"/>
              <a:round/>
              <a:headEnd/>
              <a:tailEnd/>
            </a:ln>
          </p:spPr>
          <p:txBody>
            <a:bodyPr vert="horz" wrap="square" lIns="35112" tIns="17557" rIns="35112" bIns="17557" numCol="1" anchor="t" anchorCtr="0" compatLnSpc="1">
              <a:prstTxWarp prst="textNoShape">
                <a:avLst/>
              </a:prstTxWarp>
            </a:bodyPr>
            <a:lstStyle/>
            <a:p>
              <a:pPr marL="0" marR="0" lvl="0" indent="0" algn="l" defTabSz="175530" rtl="0" eaLnBrk="1" fontAlgn="auto" latinLnBrk="0" hangingPunct="1">
                <a:lnSpc>
                  <a:spcPct val="100000"/>
                </a:lnSpc>
                <a:spcBef>
                  <a:spcPts val="0"/>
                </a:spcBef>
                <a:spcAft>
                  <a:spcPts val="0"/>
                </a:spcAft>
                <a:buClrTx/>
                <a:buSzTx/>
                <a:buFontTx/>
                <a:buNone/>
                <a:tabLst/>
                <a:defRPr/>
              </a:pPr>
              <a:endParaRPr kumimoji="0" lang="en-US" sz="691" b="0" i="0" u="none" strike="noStrike" kern="1200" cap="none" spc="0" normalizeH="0" baseline="0" noProof="0">
                <a:ln>
                  <a:noFill/>
                </a:ln>
                <a:solidFill>
                  <a:srgbClr val="353535"/>
                </a:solidFill>
                <a:effectLst/>
                <a:uLnTx/>
                <a:uFillTx/>
                <a:latin typeface="Segoe Pro Light"/>
                <a:ea typeface="+mn-ea"/>
                <a:cs typeface="+mn-cs"/>
              </a:endParaRPr>
            </a:p>
          </p:txBody>
        </p:sp>
      </p:grpSp>
      <p:sp>
        <p:nvSpPr>
          <p:cNvPr id="95" name="04R">
            <a:extLst>
              <a:ext uri="{FF2B5EF4-FFF2-40B4-BE49-F238E27FC236}">
                <a16:creationId xmlns:a16="http://schemas.microsoft.com/office/drawing/2014/main" id="{B50BAC34-A2D4-4853-B6BF-9C8EF6B052DA}"/>
              </a:ext>
            </a:extLst>
          </p:cNvPr>
          <p:cNvSpPr/>
          <p:nvPr/>
        </p:nvSpPr>
        <p:spPr bwMode="auto">
          <a:xfrm>
            <a:off x="9303275" y="3414579"/>
            <a:ext cx="2453745" cy="365760"/>
          </a:xfrm>
          <a:prstGeom prst="rect">
            <a:avLst/>
          </a:prstGeom>
          <a:solidFill>
            <a:schemeClr val="bg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lang="en-US" sz="1200" b="1" kern="0" dirty="0">
                <a:gradFill>
                  <a:gsLst>
                    <a:gs pos="83000">
                      <a:srgbClr val="0078D4"/>
                    </a:gs>
                    <a:gs pos="100000">
                      <a:srgbClr val="0078D4"/>
                    </a:gs>
                  </a:gsLst>
                  <a:lin ang="5400000" scaled="1"/>
                </a:gradFill>
                <a:latin typeface="Segoe UI Semibold"/>
                <a:cs typeface="Segoe UI" panose="020B0502040204020203" pitchFamily="34" charset="0"/>
              </a:rPr>
              <a:t>Sources de </a:t>
            </a:r>
            <a:r>
              <a:rPr lang="en-US" sz="1200" b="1" kern="0" dirty="0" err="1">
                <a:gradFill>
                  <a:gsLst>
                    <a:gs pos="83000">
                      <a:srgbClr val="0078D4"/>
                    </a:gs>
                    <a:gs pos="100000">
                      <a:srgbClr val="0078D4"/>
                    </a:gs>
                  </a:gsLst>
                  <a:lin ang="5400000" scaled="1"/>
                </a:gradFill>
                <a:latin typeface="Segoe UI Semibold"/>
                <a:cs typeface="Segoe UI" panose="020B0502040204020203" pitchFamily="34" charset="0"/>
              </a:rPr>
              <a:t>données</a:t>
            </a:r>
            <a:r>
              <a:rPr lang="en-US" sz="1200" b="1" kern="0" dirty="0">
                <a:gradFill>
                  <a:gsLst>
                    <a:gs pos="83000">
                      <a:srgbClr val="0078D4"/>
                    </a:gs>
                    <a:gs pos="100000">
                      <a:srgbClr val="0078D4"/>
                    </a:gs>
                  </a:gsLst>
                  <a:lin ang="5400000" scaled="1"/>
                </a:gradFill>
                <a:latin typeface="Segoe UI Semibold"/>
                <a:cs typeface="Segoe UI" panose="020B0502040204020203" pitchFamily="34" charset="0"/>
              </a:rPr>
              <a:t> tierces</a:t>
            </a:r>
            <a:endParaRPr kumimoji="0" lang="en-US" sz="1200" b="1" i="0" u="none" strike="noStrike" kern="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anose="020B0502040204020203" pitchFamily="34" charset="0"/>
            </a:endParaRPr>
          </a:p>
        </p:txBody>
      </p:sp>
      <p:sp>
        <p:nvSpPr>
          <p:cNvPr id="114" name="04R">
            <a:extLst>
              <a:ext uri="{FF2B5EF4-FFF2-40B4-BE49-F238E27FC236}">
                <a16:creationId xmlns:a16="http://schemas.microsoft.com/office/drawing/2014/main" id="{3441B36B-6704-4402-8A13-6D4B37332639}"/>
              </a:ext>
            </a:extLst>
          </p:cNvPr>
          <p:cNvSpPr/>
          <p:nvPr/>
        </p:nvSpPr>
        <p:spPr bwMode="auto">
          <a:xfrm>
            <a:off x="434975" y="3925618"/>
            <a:ext cx="5856918" cy="365760"/>
          </a:xfrm>
          <a:prstGeom prst="rect">
            <a:avLst/>
          </a:prstGeom>
          <a:solidFill>
            <a:schemeClr val="bg1"/>
          </a:solidFill>
          <a:ln w="9525" cap="flat" cmpd="sng" algn="ctr">
            <a:noFill/>
            <a:prstDash val="solid"/>
          </a:ln>
          <a:effectLst>
            <a:outerShdw blurRad="241300" dist="114300" dir="2700000" sx="101000" sy="101000" algn="tl" rotWithShape="0">
              <a:srgbClr val="FFFFFF">
                <a:lumMod val="50000"/>
                <a:alpha val="26000"/>
              </a:srgbClr>
            </a:outerShdw>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69581"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anose="020B0502040204020203" pitchFamily="34" charset="0"/>
              </a:rPr>
              <a:t>     Microsoft 365 Defender</a:t>
            </a:r>
          </a:p>
        </p:txBody>
      </p:sp>
      <p:cxnSp>
        <p:nvCxnSpPr>
          <p:cNvPr id="5" name="Straight Connector 4">
            <a:extLst>
              <a:ext uri="{FF2B5EF4-FFF2-40B4-BE49-F238E27FC236}">
                <a16:creationId xmlns:a16="http://schemas.microsoft.com/office/drawing/2014/main" id="{678CD017-473C-46DC-AB23-F6FB81314F9A}"/>
              </a:ext>
            </a:extLst>
          </p:cNvPr>
          <p:cNvCxnSpPr/>
          <p:nvPr/>
        </p:nvCxnSpPr>
        <p:spPr>
          <a:xfrm>
            <a:off x="426423" y="3036318"/>
            <a:ext cx="11333777"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BB7F5DA-AF51-4347-9EF6-E632C60790F5}"/>
              </a:ext>
            </a:extLst>
          </p:cNvPr>
          <p:cNvGrpSpPr/>
          <p:nvPr/>
        </p:nvGrpSpPr>
        <p:grpSpPr>
          <a:xfrm>
            <a:off x="3293271" y="2310696"/>
            <a:ext cx="177658" cy="500593"/>
            <a:chOff x="3806103" y="2355300"/>
            <a:chExt cx="177658" cy="500593"/>
          </a:xfrm>
        </p:grpSpPr>
        <p:sp>
          <p:nvSpPr>
            <p:cNvPr id="11" name="Freeform 6">
              <a:extLst>
                <a:ext uri="{FF2B5EF4-FFF2-40B4-BE49-F238E27FC236}">
                  <a16:creationId xmlns:a16="http://schemas.microsoft.com/office/drawing/2014/main" id="{A74874F1-699F-41AB-A90A-5DF2957E890E}"/>
                </a:ext>
              </a:extLst>
            </p:cNvPr>
            <p:cNvSpPr>
              <a:spLocks/>
            </p:cNvSpPr>
            <p:nvPr/>
          </p:nvSpPr>
          <p:spPr bwMode="auto">
            <a:xfrm>
              <a:off x="3806103" y="2766061"/>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3" name="Freeform 6">
              <a:extLst>
                <a:ext uri="{FF2B5EF4-FFF2-40B4-BE49-F238E27FC236}">
                  <a16:creationId xmlns:a16="http://schemas.microsoft.com/office/drawing/2014/main" id="{09813BC6-2C44-4686-9013-6180681DD0A6}"/>
                </a:ext>
              </a:extLst>
            </p:cNvPr>
            <p:cNvSpPr>
              <a:spLocks/>
            </p:cNvSpPr>
            <p:nvPr/>
          </p:nvSpPr>
          <p:spPr bwMode="auto">
            <a:xfrm rot="10800000">
              <a:off x="3806103" y="2355300"/>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86" name="Group 85">
            <a:extLst>
              <a:ext uri="{FF2B5EF4-FFF2-40B4-BE49-F238E27FC236}">
                <a16:creationId xmlns:a16="http://schemas.microsoft.com/office/drawing/2014/main" id="{5D06D43F-AF7C-4E93-81E5-143C8AE54003}"/>
              </a:ext>
            </a:extLst>
          </p:cNvPr>
          <p:cNvGrpSpPr/>
          <p:nvPr/>
        </p:nvGrpSpPr>
        <p:grpSpPr>
          <a:xfrm>
            <a:off x="7725048" y="2310696"/>
            <a:ext cx="177658" cy="500593"/>
            <a:chOff x="3806103" y="2355300"/>
            <a:chExt cx="177658" cy="500593"/>
          </a:xfrm>
        </p:grpSpPr>
        <p:sp>
          <p:nvSpPr>
            <p:cNvPr id="91" name="Freeform 6">
              <a:extLst>
                <a:ext uri="{FF2B5EF4-FFF2-40B4-BE49-F238E27FC236}">
                  <a16:creationId xmlns:a16="http://schemas.microsoft.com/office/drawing/2014/main" id="{3D46D8DB-18E6-41E0-ABC0-FF4D8CEC10A6}"/>
                </a:ext>
              </a:extLst>
            </p:cNvPr>
            <p:cNvSpPr>
              <a:spLocks/>
            </p:cNvSpPr>
            <p:nvPr/>
          </p:nvSpPr>
          <p:spPr bwMode="auto">
            <a:xfrm>
              <a:off x="3806103" y="2766061"/>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6" name="Freeform 6">
              <a:extLst>
                <a:ext uri="{FF2B5EF4-FFF2-40B4-BE49-F238E27FC236}">
                  <a16:creationId xmlns:a16="http://schemas.microsoft.com/office/drawing/2014/main" id="{73375E06-96E2-490E-86AE-C5008B67E076}"/>
                </a:ext>
              </a:extLst>
            </p:cNvPr>
            <p:cNvSpPr>
              <a:spLocks/>
            </p:cNvSpPr>
            <p:nvPr/>
          </p:nvSpPr>
          <p:spPr bwMode="auto">
            <a:xfrm rot="10800000">
              <a:off x="3806103" y="2355300"/>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00" name="Group 99">
            <a:extLst>
              <a:ext uri="{FF2B5EF4-FFF2-40B4-BE49-F238E27FC236}">
                <a16:creationId xmlns:a16="http://schemas.microsoft.com/office/drawing/2014/main" id="{AA45B10A-CE79-4641-9D77-C0664D51FC9A}"/>
              </a:ext>
            </a:extLst>
          </p:cNvPr>
          <p:cNvGrpSpPr/>
          <p:nvPr/>
        </p:nvGrpSpPr>
        <p:grpSpPr>
          <a:xfrm>
            <a:off x="10441318" y="2310696"/>
            <a:ext cx="177658" cy="500593"/>
            <a:chOff x="3806103" y="2355300"/>
            <a:chExt cx="177658" cy="500593"/>
          </a:xfrm>
        </p:grpSpPr>
        <p:sp>
          <p:nvSpPr>
            <p:cNvPr id="102" name="Freeform 6">
              <a:extLst>
                <a:ext uri="{FF2B5EF4-FFF2-40B4-BE49-F238E27FC236}">
                  <a16:creationId xmlns:a16="http://schemas.microsoft.com/office/drawing/2014/main" id="{17C6EE8F-A1A2-4A5F-BAD6-025B15FD0DEF}"/>
                </a:ext>
              </a:extLst>
            </p:cNvPr>
            <p:cNvSpPr>
              <a:spLocks/>
            </p:cNvSpPr>
            <p:nvPr/>
          </p:nvSpPr>
          <p:spPr bwMode="auto">
            <a:xfrm>
              <a:off x="3806103" y="2766061"/>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18" name="Freeform 6">
              <a:extLst>
                <a:ext uri="{FF2B5EF4-FFF2-40B4-BE49-F238E27FC236}">
                  <a16:creationId xmlns:a16="http://schemas.microsoft.com/office/drawing/2014/main" id="{9D4D73C2-37C9-42DB-988F-425422E10384}"/>
                </a:ext>
              </a:extLst>
            </p:cNvPr>
            <p:cNvSpPr>
              <a:spLocks/>
            </p:cNvSpPr>
            <p:nvPr/>
          </p:nvSpPr>
          <p:spPr bwMode="auto">
            <a:xfrm rot="10800000">
              <a:off x="3806103" y="2355300"/>
              <a:ext cx="177658" cy="89832"/>
            </a:xfrm>
            <a:custGeom>
              <a:avLst/>
              <a:gdLst>
                <a:gd name="T0" fmla="*/ 708 w 708"/>
                <a:gd name="T1" fmla="*/ 0 h 358"/>
                <a:gd name="T2" fmla="*/ 354 w 708"/>
                <a:gd name="T3" fmla="*/ 358 h 358"/>
                <a:gd name="T4" fmla="*/ 0 w 708"/>
                <a:gd name="T5" fmla="*/ 0 h 358"/>
              </a:gdLst>
              <a:ahLst/>
              <a:cxnLst>
                <a:cxn ang="0">
                  <a:pos x="T0" y="T1"/>
                </a:cxn>
                <a:cxn ang="0">
                  <a:pos x="T2" y="T3"/>
                </a:cxn>
                <a:cxn ang="0">
                  <a:pos x="T4" y="T5"/>
                </a:cxn>
              </a:cxnLst>
              <a:rect l="0" t="0" r="r" b="b"/>
              <a:pathLst>
                <a:path w="708" h="358">
                  <a:moveTo>
                    <a:pt x="708" y="0"/>
                  </a:moveTo>
                  <a:lnTo>
                    <a:pt x="354" y="358"/>
                  </a:lnTo>
                  <a:lnTo>
                    <a:pt x="0" y="0"/>
                  </a:ln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98" name="04R">
            <a:extLst>
              <a:ext uri="{FF2B5EF4-FFF2-40B4-BE49-F238E27FC236}">
                <a16:creationId xmlns:a16="http://schemas.microsoft.com/office/drawing/2014/main" id="{FF3D5D36-9AAB-49DA-AF8C-F547FDFAD722}"/>
              </a:ext>
            </a:extLst>
          </p:cNvPr>
          <p:cNvSpPr/>
          <p:nvPr/>
        </p:nvSpPr>
        <p:spPr bwMode="auto">
          <a:xfrm>
            <a:off x="643952" y="4665960"/>
            <a:ext cx="1022336"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Identité</a:t>
            </a:r>
            <a:endPar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endParaRPr>
          </a:p>
        </p:txBody>
      </p:sp>
      <p:sp>
        <p:nvSpPr>
          <p:cNvPr id="104" name="04R">
            <a:extLst>
              <a:ext uri="{FF2B5EF4-FFF2-40B4-BE49-F238E27FC236}">
                <a16:creationId xmlns:a16="http://schemas.microsoft.com/office/drawing/2014/main" id="{CCC9300F-3783-47EF-8760-2E15BF7F896C}"/>
              </a:ext>
            </a:extLst>
          </p:cNvPr>
          <p:cNvSpPr/>
          <p:nvPr/>
        </p:nvSpPr>
        <p:spPr bwMode="auto">
          <a:xfrm>
            <a:off x="5026323" y="4665960"/>
            <a:ext cx="1022336"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83000">
                      <a:srgbClr val="0078D4"/>
                    </a:gs>
                    <a:gs pos="100000">
                      <a:srgbClr val="0078D4"/>
                    </a:gs>
                  </a:gsLst>
                  <a:lin ang="5400000" scaled="1"/>
                </a:gradFill>
                <a:effectLst/>
                <a:uLnTx/>
                <a:uFillTx/>
                <a:latin typeface="Segoe UI Semibold"/>
                <a:ea typeface="+mn-ea"/>
                <a:cs typeface="Segoe UI" pitchFamily="34" charset="0"/>
              </a:rPr>
              <a:t>Applications</a:t>
            </a:r>
          </a:p>
        </p:txBody>
      </p:sp>
      <p:sp>
        <p:nvSpPr>
          <p:cNvPr id="110" name="04R">
            <a:extLst>
              <a:ext uri="{FF2B5EF4-FFF2-40B4-BE49-F238E27FC236}">
                <a16:creationId xmlns:a16="http://schemas.microsoft.com/office/drawing/2014/main" id="{1B1E87FF-51F5-41F3-BE14-DEAE46A2D06C}"/>
              </a:ext>
            </a:extLst>
          </p:cNvPr>
          <p:cNvSpPr/>
          <p:nvPr/>
        </p:nvSpPr>
        <p:spPr bwMode="auto">
          <a:xfrm>
            <a:off x="3525812" y="4665960"/>
            <a:ext cx="1089929"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rPr>
              <a:t> </a:t>
            </a:r>
            <a:r>
              <a:rPr kumimoji="0" lang="en-US" sz="1200" b="0" i="0" u="none" strike="noStrike" kern="1200" cap="none" spc="0" normalizeH="0" baseline="0" noProof="0" dirty="0" err="1">
                <a:ln>
                  <a:noFill/>
                </a:ln>
                <a:gradFill>
                  <a:gsLst>
                    <a:gs pos="83000">
                      <a:srgbClr val="0078D4"/>
                    </a:gs>
                    <a:gs pos="100000">
                      <a:srgbClr val="0078D4"/>
                    </a:gs>
                  </a:gsLst>
                  <a:lin ang="5400000" scaled="1"/>
                </a:gradFill>
                <a:effectLst/>
                <a:uLnTx/>
                <a:uFillTx/>
                <a:latin typeface="Segoe UI Semibold"/>
                <a:ea typeface="+mn-ea"/>
                <a:cs typeface="Segoe UI" pitchFamily="34" charset="0"/>
              </a:rPr>
              <a:t>Outils</a:t>
            </a:r>
            <a:r>
              <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rPr>
              <a:t> de collaboration</a:t>
            </a:r>
          </a:p>
        </p:txBody>
      </p:sp>
      <p:sp>
        <p:nvSpPr>
          <p:cNvPr id="101" name="04R">
            <a:extLst>
              <a:ext uri="{FF2B5EF4-FFF2-40B4-BE49-F238E27FC236}">
                <a16:creationId xmlns:a16="http://schemas.microsoft.com/office/drawing/2014/main" id="{1858DEEB-02DB-43BE-8543-1756428D2906}"/>
              </a:ext>
            </a:extLst>
          </p:cNvPr>
          <p:cNvSpPr/>
          <p:nvPr/>
        </p:nvSpPr>
        <p:spPr bwMode="auto">
          <a:xfrm>
            <a:off x="2106717" y="4665960"/>
            <a:ext cx="1022336" cy="319480"/>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lang="en-US" sz="1200" dirty="0" err="1">
                <a:gradFill>
                  <a:gsLst>
                    <a:gs pos="83000">
                      <a:srgbClr val="0078D4"/>
                    </a:gs>
                    <a:gs pos="100000">
                      <a:srgbClr val="0078D4"/>
                    </a:gs>
                  </a:gsLst>
                  <a:lin ang="5400000" scaled="1"/>
                </a:gradFill>
                <a:latin typeface="Segoe UI Semibold"/>
                <a:cs typeface="Segoe UI" pitchFamily="34" charset="0"/>
              </a:rPr>
              <a:t>Terminaux</a:t>
            </a:r>
            <a:endParaRPr kumimoji="0" lang="en-US" sz="1200"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UI Semibold"/>
              <a:ea typeface="+mn-ea"/>
              <a:cs typeface="Segoe UI" pitchFamily="34" charset="0"/>
            </a:endParaRPr>
          </a:p>
        </p:txBody>
      </p:sp>
      <p:sp>
        <p:nvSpPr>
          <p:cNvPr id="77" name="04R">
            <a:extLst>
              <a:ext uri="{FF2B5EF4-FFF2-40B4-BE49-F238E27FC236}">
                <a16:creationId xmlns:a16="http://schemas.microsoft.com/office/drawing/2014/main" id="{A016726A-1645-4A9D-BE3E-F1A2B01B19B5}"/>
              </a:ext>
            </a:extLst>
          </p:cNvPr>
          <p:cNvSpPr/>
          <p:nvPr/>
        </p:nvSpPr>
        <p:spPr bwMode="auto">
          <a:xfrm>
            <a:off x="3473029" y="5241869"/>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 Defender </a:t>
            </a:r>
          </a:p>
          <a:p>
            <a:pPr marL="0" marR="0" lvl="0" indent="0" algn="ctr" defTabSz="670921" rtl="0" eaLnBrk="1" fontAlgn="base" latinLnBrk="0" hangingPunct="1">
              <a:lnSpc>
                <a:spcPct val="90000"/>
              </a:lnSpc>
              <a:spcBef>
                <a:spcPts val="0"/>
              </a:spcBef>
              <a:spcAft>
                <a:spcPts val="0"/>
              </a:spcAft>
              <a:buClrTx/>
              <a:buSzTx/>
              <a:buFontTx/>
              <a:buNone/>
              <a:tabLst/>
              <a:defRPr/>
            </a:pPr>
            <a:r>
              <a:rPr lang="en-US" sz="882" dirty="0">
                <a:gradFill>
                  <a:gsLst>
                    <a:gs pos="83000">
                      <a:srgbClr val="0078D4"/>
                    </a:gs>
                    <a:gs pos="100000">
                      <a:srgbClr val="0078D4"/>
                    </a:gs>
                  </a:gsLst>
                  <a:lin ang="5400000" scaled="1"/>
                </a:gradFill>
                <a:latin typeface="Segoe Pro Semibold"/>
                <a:cs typeface="Segoe UI" pitchFamily="34" charset="0"/>
              </a:rPr>
              <a:t>For </a:t>
            </a: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Office 365</a:t>
            </a:r>
          </a:p>
        </p:txBody>
      </p:sp>
      <p:sp>
        <p:nvSpPr>
          <p:cNvPr id="78" name="04R">
            <a:extLst>
              <a:ext uri="{FF2B5EF4-FFF2-40B4-BE49-F238E27FC236}">
                <a16:creationId xmlns:a16="http://schemas.microsoft.com/office/drawing/2014/main" id="{D4BD89E3-4439-4DF0-9D59-5A79DB6BCC52}"/>
              </a:ext>
            </a:extLst>
          </p:cNvPr>
          <p:cNvSpPr/>
          <p:nvPr/>
        </p:nvSpPr>
        <p:spPr bwMode="auto">
          <a:xfrm>
            <a:off x="2011131" y="5241869"/>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Defender </a:t>
            </a:r>
            <a:r>
              <a:rPr lang="en-US" sz="882" dirty="0">
                <a:gradFill>
                  <a:gsLst>
                    <a:gs pos="83000">
                      <a:srgbClr val="0078D4"/>
                    </a:gs>
                    <a:gs pos="100000">
                      <a:srgbClr val="0078D4"/>
                    </a:gs>
                  </a:gsLst>
                  <a:lin ang="5400000" scaled="1"/>
                </a:gradFill>
                <a:latin typeface="Segoe Pro Semibold"/>
                <a:cs typeface="Segoe UI" pitchFamily="34" charset="0"/>
              </a:rPr>
              <a:t>for Endpoint</a:t>
            </a:r>
            <a:endPar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endParaRPr>
          </a:p>
        </p:txBody>
      </p:sp>
      <p:grpSp>
        <p:nvGrpSpPr>
          <p:cNvPr id="21" name="Group 20">
            <a:extLst>
              <a:ext uri="{FF2B5EF4-FFF2-40B4-BE49-F238E27FC236}">
                <a16:creationId xmlns:a16="http://schemas.microsoft.com/office/drawing/2014/main" id="{F382BBE9-0285-4ED3-941E-1420E1795BF7}"/>
              </a:ext>
            </a:extLst>
          </p:cNvPr>
          <p:cNvGrpSpPr/>
          <p:nvPr/>
        </p:nvGrpSpPr>
        <p:grpSpPr>
          <a:xfrm>
            <a:off x="563012" y="5241869"/>
            <a:ext cx="1210002" cy="1145938"/>
            <a:chOff x="565613" y="5295900"/>
            <a:chExt cx="1210002" cy="1145938"/>
          </a:xfrm>
          <a:noFill/>
        </p:grpSpPr>
        <p:sp>
          <p:nvSpPr>
            <p:cNvPr id="74" name="04R">
              <a:extLst>
                <a:ext uri="{FF2B5EF4-FFF2-40B4-BE49-F238E27FC236}">
                  <a16:creationId xmlns:a16="http://schemas.microsoft.com/office/drawing/2014/main" id="{7AFD37E3-6012-4154-9876-5586DA212B09}"/>
                </a:ext>
              </a:extLst>
            </p:cNvPr>
            <p:cNvSpPr/>
            <p:nvPr/>
          </p:nvSpPr>
          <p:spPr bwMode="auto">
            <a:xfrm>
              <a:off x="565613" y="6125020"/>
              <a:ext cx="1210002" cy="316818"/>
            </a:xfrm>
            <a:prstGeom prst="rect">
              <a:avLst/>
            </a:prstGeom>
            <a:grp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b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b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Defender for Cloud Apps</a:t>
              </a:r>
            </a:p>
          </p:txBody>
        </p:sp>
        <p:sp>
          <p:nvSpPr>
            <p:cNvPr id="76" name="04R">
              <a:extLst>
                <a:ext uri="{FF2B5EF4-FFF2-40B4-BE49-F238E27FC236}">
                  <a16:creationId xmlns:a16="http://schemas.microsoft.com/office/drawing/2014/main" id="{BE19EF45-B9AA-4188-8597-5C243EF19D80}"/>
                </a:ext>
              </a:extLst>
            </p:cNvPr>
            <p:cNvSpPr/>
            <p:nvPr/>
          </p:nvSpPr>
          <p:spPr bwMode="auto">
            <a:xfrm>
              <a:off x="565613" y="5707757"/>
              <a:ext cx="1210002" cy="316818"/>
            </a:xfrm>
            <a:prstGeom prst="rect">
              <a:avLst/>
            </a:prstGeom>
            <a:grp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lang="en-US" sz="882" dirty="0">
                  <a:gradFill>
                    <a:gsLst>
                      <a:gs pos="83000">
                        <a:srgbClr val="0078D4"/>
                      </a:gs>
                      <a:gs pos="100000">
                        <a:srgbClr val="0078D4"/>
                      </a:gs>
                    </a:gsLst>
                    <a:lin ang="5400000" scaled="1"/>
                  </a:gradFill>
                  <a:latin typeface="Segoe Pro Semibold"/>
                  <a:cs typeface="Segoe UI" pitchFamily="34" charset="0"/>
                </a:rPr>
                <a:t>Microsoft</a:t>
              </a: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 </a:t>
              </a:r>
              <a:r>
                <a:rPr lang="en-US" sz="882" dirty="0">
                  <a:gradFill>
                    <a:gsLst>
                      <a:gs pos="83000">
                        <a:srgbClr val="0078D4"/>
                      </a:gs>
                      <a:gs pos="100000">
                        <a:srgbClr val="0078D4"/>
                      </a:gs>
                    </a:gsLst>
                    <a:lin ang="5400000" scaled="1"/>
                  </a:gradFill>
                  <a:latin typeface="Segoe Pro Semibold"/>
                  <a:cs typeface="Segoe UI" pitchFamily="34" charset="0"/>
                </a:rPr>
                <a:t>Defender for</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Identity</a:t>
              </a:r>
            </a:p>
          </p:txBody>
        </p:sp>
        <p:sp>
          <p:nvSpPr>
            <p:cNvPr id="79" name="04R">
              <a:extLst>
                <a:ext uri="{FF2B5EF4-FFF2-40B4-BE49-F238E27FC236}">
                  <a16:creationId xmlns:a16="http://schemas.microsoft.com/office/drawing/2014/main" id="{26755004-076B-42BD-8830-0090D2B241BB}"/>
                </a:ext>
              </a:extLst>
            </p:cNvPr>
            <p:cNvSpPr/>
            <p:nvPr/>
          </p:nvSpPr>
          <p:spPr bwMode="auto">
            <a:xfrm>
              <a:off x="565613" y="5295900"/>
              <a:ext cx="1210002" cy="316818"/>
            </a:xfrm>
            <a:prstGeom prst="rect">
              <a:avLst/>
            </a:prstGeom>
            <a:grp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Azure Active </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Directory</a:t>
              </a:r>
            </a:p>
          </p:txBody>
        </p:sp>
      </p:grpSp>
      <p:sp>
        <p:nvSpPr>
          <p:cNvPr id="80" name="04R">
            <a:extLst>
              <a:ext uri="{FF2B5EF4-FFF2-40B4-BE49-F238E27FC236}">
                <a16:creationId xmlns:a16="http://schemas.microsoft.com/office/drawing/2014/main" id="{840C6580-E6F7-4C55-802D-A1A99869C04F}"/>
              </a:ext>
            </a:extLst>
          </p:cNvPr>
          <p:cNvSpPr/>
          <p:nvPr/>
        </p:nvSpPr>
        <p:spPr bwMode="auto">
          <a:xfrm>
            <a:off x="4932490" y="5241869"/>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b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br>
            <a:r>
              <a:rPr kumimoji="0" lang="en-US" sz="882" b="0" i="0" u="none" strike="noStrike" kern="1200" cap="none" spc="0" normalizeH="0" baseline="0" noProof="0" dirty="0">
                <a:ln>
                  <a:noFill/>
                </a:ln>
                <a:gradFill>
                  <a:gsLst>
                    <a:gs pos="83000">
                      <a:srgbClr val="0078D4"/>
                    </a:gs>
                    <a:gs pos="100000">
                      <a:srgbClr val="0078D4"/>
                    </a:gs>
                  </a:gsLst>
                  <a:lin ang="5400000" scaled="1"/>
                </a:gradFill>
                <a:effectLst/>
                <a:uLnTx/>
                <a:uFillTx/>
                <a:latin typeface="Segoe Pro Semibold"/>
                <a:ea typeface="+mn-ea"/>
                <a:cs typeface="Segoe UI" pitchFamily="34" charset="0"/>
              </a:rPr>
              <a:t>Defender for Cloud Apps</a:t>
            </a:r>
          </a:p>
        </p:txBody>
      </p:sp>
      <p:cxnSp>
        <p:nvCxnSpPr>
          <p:cNvPr id="139" name="Straight Connector 138">
            <a:extLst>
              <a:ext uri="{FF2B5EF4-FFF2-40B4-BE49-F238E27FC236}">
                <a16:creationId xmlns:a16="http://schemas.microsoft.com/office/drawing/2014/main" id="{A37CAC69-48C9-4AC5-AB8A-B49469BEA750}"/>
              </a:ext>
            </a:extLst>
          </p:cNvPr>
          <p:cNvCxnSpPr>
            <a:cxnSpLocks/>
          </p:cNvCxnSpPr>
          <p:nvPr/>
        </p:nvCxnSpPr>
        <p:spPr>
          <a:xfrm>
            <a:off x="3374282" y="3802887"/>
            <a:ext cx="0" cy="109194"/>
          </a:xfrm>
          <a:prstGeom prst="line">
            <a:avLst/>
          </a:prstGeom>
          <a:noFill/>
          <a:ln w="222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40" name="Straight Connector 139">
            <a:extLst>
              <a:ext uri="{FF2B5EF4-FFF2-40B4-BE49-F238E27FC236}">
                <a16:creationId xmlns:a16="http://schemas.microsoft.com/office/drawing/2014/main" id="{06167F50-22F4-438A-B0FD-70DE49FA7350}"/>
              </a:ext>
            </a:extLst>
          </p:cNvPr>
          <p:cNvCxnSpPr>
            <a:cxnSpLocks/>
          </p:cNvCxnSpPr>
          <p:nvPr/>
        </p:nvCxnSpPr>
        <p:spPr>
          <a:xfrm>
            <a:off x="3374282" y="4346421"/>
            <a:ext cx="0" cy="164306"/>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22D4883-BC60-4414-8EF2-6346C93108A4}"/>
              </a:ext>
            </a:extLst>
          </p:cNvPr>
          <p:cNvCxnSpPr>
            <a:cxnSpLocks/>
          </p:cNvCxnSpPr>
          <p:nvPr/>
        </p:nvCxnSpPr>
        <p:spPr>
          <a:xfrm>
            <a:off x="434975" y="5004294"/>
            <a:ext cx="5852703"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45048A2-916C-4D84-9C0B-825333415F4F}"/>
              </a:ext>
            </a:extLst>
          </p:cNvPr>
          <p:cNvCxnSpPr>
            <a:cxnSpLocks/>
          </p:cNvCxnSpPr>
          <p:nvPr/>
        </p:nvCxnSpPr>
        <p:spPr>
          <a:xfrm>
            <a:off x="3374282" y="3122802"/>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99" name="Straight Connector 98">
            <a:extLst>
              <a:ext uri="{FF2B5EF4-FFF2-40B4-BE49-F238E27FC236}">
                <a16:creationId xmlns:a16="http://schemas.microsoft.com/office/drawing/2014/main" id="{70730193-C268-43BB-9C7C-EBBC1A673D2B}"/>
              </a:ext>
            </a:extLst>
          </p:cNvPr>
          <p:cNvCxnSpPr>
            <a:cxnSpLocks/>
          </p:cNvCxnSpPr>
          <p:nvPr/>
        </p:nvCxnSpPr>
        <p:spPr>
          <a:xfrm>
            <a:off x="10530147" y="3122802"/>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44" name="Straight Connector 143">
            <a:extLst>
              <a:ext uri="{FF2B5EF4-FFF2-40B4-BE49-F238E27FC236}">
                <a16:creationId xmlns:a16="http://schemas.microsoft.com/office/drawing/2014/main" id="{56334956-C604-476F-9395-C999CAF2C175}"/>
              </a:ext>
            </a:extLst>
          </p:cNvPr>
          <p:cNvCxnSpPr>
            <a:cxnSpLocks/>
          </p:cNvCxnSpPr>
          <p:nvPr/>
        </p:nvCxnSpPr>
        <p:spPr>
          <a:xfrm>
            <a:off x="7815522" y="3122802"/>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50" name="Straight Connector 149">
            <a:extLst>
              <a:ext uri="{FF2B5EF4-FFF2-40B4-BE49-F238E27FC236}">
                <a16:creationId xmlns:a16="http://schemas.microsoft.com/office/drawing/2014/main" id="{13E6FBE1-2490-4541-9CEC-2A67A139794B}"/>
              </a:ext>
            </a:extLst>
          </p:cNvPr>
          <p:cNvCxnSpPr>
            <a:cxnSpLocks/>
          </p:cNvCxnSpPr>
          <p:nvPr/>
        </p:nvCxnSpPr>
        <p:spPr>
          <a:xfrm>
            <a:off x="4078030"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12CC43DC-92EC-46AB-ABD3-E21A480951EE}"/>
              </a:ext>
            </a:extLst>
          </p:cNvPr>
          <p:cNvCxnSpPr>
            <a:cxnSpLocks/>
          </p:cNvCxnSpPr>
          <p:nvPr/>
        </p:nvCxnSpPr>
        <p:spPr>
          <a:xfrm>
            <a:off x="5538045"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8F036F22-6161-4FE8-A287-F8D9A3F66428}"/>
              </a:ext>
            </a:extLst>
          </p:cNvPr>
          <p:cNvCxnSpPr>
            <a:cxnSpLocks/>
          </p:cNvCxnSpPr>
          <p:nvPr/>
        </p:nvCxnSpPr>
        <p:spPr>
          <a:xfrm>
            <a:off x="2609107"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DA475559-1E88-40CF-9110-3B5FB81E8EB2}"/>
              </a:ext>
            </a:extLst>
          </p:cNvPr>
          <p:cNvCxnSpPr>
            <a:cxnSpLocks/>
          </p:cNvCxnSpPr>
          <p:nvPr/>
        </p:nvCxnSpPr>
        <p:spPr>
          <a:xfrm>
            <a:off x="1151782" y="4511515"/>
            <a:ext cx="0" cy="13335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576DE4F7-80AC-4BF0-8088-835A26A664E4}"/>
              </a:ext>
            </a:extLst>
          </p:cNvPr>
          <p:cNvCxnSpPr>
            <a:cxnSpLocks/>
          </p:cNvCxnSpPr>
          <p:nvPr/>
        </p:nvCxnSpPr>
        <p:spPr>
          <a:xfrm>
            <a:off x="1151782" y="4510385"/>
            <a:ext cx="4384624"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1CDCA7ED-9E58-4761-965C-61A9EF141A54}"/>
              </a:ext>
            </a:extLst>
          </p:cNvPr>
          <p:cNvCxnSpPr>
            <a:cxnSpLocks/>
          </p:cNvCxnSpPr>
          <p:nvPr/>
        </p:nvCxnSpPr>
        <p:spPr>
          <a:xfrm>
            <a:off x="1150194"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3" name="Straight Connector 172">
            <a:extLst>
              <a:ext uri="{FF2B5EF4-FFF2-40B4-BE49-F238E27FC236}">
                <a16:creationId xmlns:a16="http://schemas.microsoft.com/office/drawing/2014/main" id="{2803B065-8492-49FA-8CAC-373750DE1D12}"/>
              </a:ext>
            </a:extLst>
          </p:cNvPr>
          <p:cNvCxnSpPr>
            <a:cxnSpLocks/>
          </p:cNvCxnSpPr>
          <p:nvPr/>
        </p:nvCxnSpPr>
        <p:spPr>
          <a:xfrm>
            <a:off x="1150194" y="5551676"/>
            <a:ext cx="0" cy="147295"/>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5" name="Straight Connector 174">
            <a:extLst>
              <a:ext uri="{FF2B5EF4-FFF2-40B4-BE49-F238E27FC236}">
                <a16:creationId xmlns:a16="http://schemas.microsoft.com/office/drawing/2014/main" id="{88CB04DC-CD9C-4C62-BB0F-FBE49CA2B781}"/>
              </a:ext>
            </a:extLst>
          </p:cNvPr>
          <p:cNvCxnSpPr>
            <a:cxnSpLocks/>
          </p:cNvCxnSpPr>
          <p:nvPr/>
        </p:nvCxnSpPr>
        <p:spPr>
          <a:xfrm>
            <a:off x="1150194" y="5954670"/>
            <a:ext cx="0" cy="147295"/>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6" name="Straight Connector 175">
            <a:extLst>
              <a:ext uri="{FF2B5EF4-FFF2-40B4-BE49-F238E27FC236}">
                <a16:creationId xmlns:a16="http://schemas.microsoft.com/office/drawing/2014/main" id="{BCB8670A-E9C4-45CA-9E7F-5AD94EE45FD5}"/>
              </a:ext>
            </a:extLst>
          </p:cNvPr>
          <p:cNvCxnSpPr>
            <a:cxnSpLocks/>
          </p:cNvCxnSpPr>
          <p:nvPr/>
        </p:nvCxnSpPr>
        <p:spPr>
          <a:xfrm>
            <a:off x="2597994"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77" name="Straight Connector 176">
            <a:extLst>
              <a:ext uri="{FF2B5EF4-FFF2-40B4-BE49-F238E27FC236}">
                <a16:creationId xmlns:a16="http://schemas.microsoft.com/office/drawing/2014/main" id="{46C703DF-E8C9-460D-82AF-D7F9345E2CA6}"/>
              </a:ext>
            </a:extLst>
          </p:cNvPr>
          <p:cNvCxnSpPr>
            <a:cxnSpLocks/>
          </p:cNvCxnSpPr>
          <p:nvPr/>
        </p:nvCxnSpPr>
        <p:spPr>
          <a:xfrm>
            <a:off x="4088656"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81" name="Straight Connector 180">
            <a:extLst>
              <a:ext uri="{FF2B5EF4-FFF2-40B4-BE49-F238E27FC236}">
                <a16:creationId xmlns:a16="http://schemas.microsoft.com/office/drawing/2014/main" id="{5C443FA9-1F3C-4221-A0F1-E4944CD88914}"/>
              </a:ext>
            </a:extLst>
          </p:cNvPr>
          <p:cNvCxnSpPr>
            <a:cxnSpLocks/>
          </p:cNvCxnSpPr>
          <p:nvPr/>
        </p:nvCxnSpPr>
        <p:spPr>
          <a:xfrm>
            <a:off x="5536406" y="5061139"/>
            <a:ext cx="0" cy="194919"/>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7" name="Group 6">
            <a:extLst>
              <a:ext uri="{FF2B5EF4-FFF2-40B4-BE49-F238E27FC236}">
                <a16:creationId xmlns:a16="http://schemas.microsoft.com/office/drawing/2014/main" id="{1622F3AA-5BD4-477F-A9C7-110295012672}"/>
              </a:ext>
            </a:extLst>
          </p:cNvPr>
          <p:cNvGrpSpPr/>
          <p:nvPr/>
        </p:nvGrpSpPr>
        <p:grpSpPr>
          <a:xfrm>
            <a:off x="4453092" y="2088005"/>
            <a:ext cx="573231" cy="314450"/>
            <a:chOff x="5480291" y="3097648"/>
            <a:chExt cx="1259440" cy="690875"/>
          </a:xfrm>
        </p:grpSpPr>
        <p:sp>
          <p:nvSpPr>
            <p:cNvPr id="68" name="Freeform 13" title="Icon of a cloud">
              <a:extLst>
                <a:ext uri="{FF2B5EF4-FFF2-40B4-BE49-F238E27FC236}">
                  <a16:creationId xmlns:a16="http://schemas.microsoft.com/office/drawing/2014/main" id="{EED5DB9A-0F1B-4F7E-A8BC-6400FB6B1768}"/>
                </a:ext>
              </a:extLst>
            </p:cNvPr>
            <p:cNvSpPr>
              <a:spLocks noChangeAspect="1"/>
            </p:cNvSpPr>
            <p:nvPr/>
          </p:nvSpPr>
          <p:spPr bwMode="auto">
            <a:xfrm>
              <a:off x="5480291" y="3097648"/>
              <a:ext cx="1259440" cy="690875"/>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chemeClr val="bg1"/>
            </a:solidFill>
            <a:ln w="19050">
              <a:no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vert="horz" wrap="square" lIns="89630" tIns="44814" rIns="89630" bIns="44814"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69" name="Freeform 22">
              <a:extLst>
                <a:ext uri="{FF2B5EF4-FFF2-40B4-BE49-F238E27FC236}">
                  <a16:creationId xmlns:a16="http://schemas.microsoft.com/office/drawing/2014/main" id="{49E7F3FC-334D-4878-8DDF-D6E79BA91E61}"/>
                </a:ext>
              </a:extLst>
            </p:cNvPr>
            <p:cNvSpPr>
              <a:spLocks/>
            </p:cNvSpPr>
            <p:nvPr/>
          </p:nvSpPr>
          <p:spPr bwMode="auto">
            <a:xfrm>
              <a:off x="5927437" y="3289665"/>
              <a:ext cx="381135" cy="377963"/>
            </a:xfrm>
            <a:custGeom>
              <a:avLst/>
              <a:gdLst>
                <a:gd name="T0" fmla="*/ 279 w 279"/>
                <a:gd name="T1" fmla="*/ 108 h 294"/>
                <a:gd name="T2" fmla="*/ 140 w 279"/>
                <a:gd name="T3" fmla="*/ 294 h 294"/>
                <a:gd name="T4" fmla="*/ 0 w 279"/>
                <a:gd name="T5" fmla="*/ 108 h 294"/>
                <a:gd name="T6" fmla="*/ 0 w 279"/>
                <a:gd name="T7" fmla="*/ 39 h 294"/>
                <a:gd name="T8" fmla="*/ 90 w 279"/>
                <a:gd name="T9" fmla="*/ 15 h 294"/>
                <a:gd name="T10" fmla="*/ 140 w 279"/>
                <a:gd name="T11" fmla="*/ 0 h 294"/>
                <a:gd name="T12" fmla="*/ 189 w 279"/>
                <a:gd name="T13" fmla="*/ 15 h 294"/>
                <a:gd name="T14" fmla="*/ 279 w 279"/>
                <a:gd name="T15" fmla="*/ 39 h 294"/>
                <a:gd name="T16" fmla="*/ 279 w 279"/>
                <a:gd name="T17" fmla="*/ 108 h 294"/>
                <a:gd name="T18" fmla="*/ 279 w 279"/>
                <a:gd name="T19" fmla="*/ 10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94">
                  <a:moveTo>
                    <a:pt x="279" y="108"/>
                  </a:moveTo>
                  <a:cubicBezTo>
                    <a:pt x="279" y="182"/>
                    <a:pt x="226" y="246"/>
                    <a:pt x="140" y="294"/>
                  </a:cubicBezTo>
                  <a:cubicBezTo>
                    <a:pt x="53" y="246"/>
                    <a:pt x="0" y="182"/>
                    <a:pt x="0" y="108"/>
                  </a:cubicBezTo>
                  <a:cubicBezTo>
                    <a:pt x="0" y="39"/>
                    <a:pt x="0" y="39"/>
                    <a:pt x="0" y="39"/>
                  </a:cubicBezTo>
                  <a:cubicBezTo>
                    <a:pt x="35" y="39"/>
                    <a:pt x="67" y="30"/>
                    <a:pt x="90" y="15"/>
                  </a:cubicBezTo>
                  <a:cubicBezTo>
                    <a:pt x="103" y="5"/>
                    <a:pt x="120" y="0"/>
                    <a:pt x="140" y="0"/>
                  </a:cubicBezTo>
                  <a:cubicBezTo>
                    <a:pt x="159" y="0"/>
                    <a:pt x="177" y="5"/>
                    <a:pt x="189" y="15"/>
                  </a:cubicBezTo>
                  <a:cubicBezTo>
                    <a:pt x="212" y="30"/>
                    <a:pt x="244" y="39"/>
                    <a:pt x="279" y="39"/>
                  </a:cubicBezTo>
                  <a:cubicBezTo>
                    <a:pt x="279" y="108"/>
                    <a:pt x="279" y="108"/>
                    <a:pt x="279" y="108"/>
                  </a:cubicBezTo>
                  <a:cubicBezTo>
                    <a:pt x="279" y="108"/>
                    <a:pt x="279" y="108"/>
                    <a:pt x="279" y="108"/>
                  </a:cubicBezTo>
                  <a:close/>
                </a:path>
              </a:pathLst>
            </a:custGeom>
            <a:solidFill>
              <a:schemeClr val="accent1"/>
            </a:solidFill>
            <a:ln w="19050" cap="sq">
              <a:no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282828"/>
                </a:solidFill>
                <a:effectLst/>
                <a:uLnTx/>
                <a:uFillTx/>
                <a:latin typeface="Segoe UI"/>
                <a:ea typeface="+mn-ea"/>
                <a:cs typeface="+mn-cs"/>
              </a:endParaRPr>
            </a:p>
          </p:txBody>
        </p:sp>
      </p:grpSp>
      <p:sp>
        <p:nvSpPr>
          <p:cNvPr id="63" name="04R">
            <a:extLst>
              <a:ext uri="{FF2B5EF4-FFF2-40B4-BE49-F238E27FC236}">
                <a16:creationId xmlns:a16="http://schemas.microsoft.com/office/drawing/2014/main" id="{C5F6E3B6-43D4-4E5E-BD96-D45E9545BECB}"/>
              </a:ext>
            </a:extLst>
          </p:cNvPr>
          <p:cNvSpPr/>
          <p:nvPr/>
        </p:nvSpPr>
        <p:spPr bwMode="auto">
          <a:xfrm>
            <a:off x="2011131" y="5637852"/>
            <a:ext cx="1210002" cy="316818"/>
          </a:xfrm>
          <a:prstGeom prst="rect">
            <a:avLst/>
          </a:prstGeom>
          <a:noFill/>
          <a:ln w="9525" cap="rnd" cmpd="sng" algn="ctr">
            <a:noFill/>
            <a:prstDash val="sysDot"/>
            <a:headEnd type="none" w="med" len="med"/>
            <a:tailEnd type="none" w="med" len="med"/>
          </a:ln>
          <a:effectLst/>
        </p:spPr>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Microsoft</a:t>
            </a:r>
          </a:p>
          <a:p>
            <a:pPr marL="0" marR="0" lvl="0" indent="0" algn="ctr" defTabSz="670921" rtl="0" eaLnBrk="1" fontAlgn="base" latinLnBrk="0" hangingPunct="1">
              <a:lnSpc>
                <a:spcPct val="90000"/>
              </a:lnSpc>
              <a:spcBef>
                <a:spcPts val="0"/>
              </a:spcBef>
              <a:spcAft>
                <a:spcPts val="0"/>
              </a:spcAft>
              <a:buClrTx/>
              <a:buSzTx/>
              <a:buFontTx/>
              <a:buNone/>
              <a:tabLst/>
              <a:defRPr/>
            </a:pPr>
            <a:r>
              <a:rPr kumimoji="0" lang="en-US" sz="882" b="0" i="0" u="none" strike="noStrike" kern="1200" cap="none" spc="0" normalizeH="0" baseline="0" noProof="0">
                <a:ln>
                  <a:noFill/>
                </a:ln>
                <a:gradFill>
                  <a:gsLst>
                    <a:gs pos="83000">
                      <a:srgbClr val="0078D4"/>
                    </a:gs>
                    <a:gs pos="100000">
                      <a:srgbClr val="0078D4"/>
                    </a:gs>
                  </a:gsLst>
                  <a:lin ang="5400000" scaled="1"/>
                </a:gradFill>
                <a:effectLst/>
                <a:uLnTx/>
                <a:uFillTx/>
                <a:latin typeface="Segoe Pro Semibold"/>
                <a:ea typeface="+mn-ea"/>
                <a:cs typeface="Segoe UI" pitchFamily="34" charset="0"/>
              </a:rPr>
              <a:t>Endpoint Manager</a:t>
            </a:r>
          </a:p>
        </p:txBody>
      </p:sp>
      <p:cxnSp>
        <p:nvCxnSpPr>
          <p:cNvPr id="64" name="Straight Connector 63">
            <a:extLst>
              <a:ext uri="{FF2B5EF4-FFF2-40B4-BE49-F238E27FC236}">
                <a16:creationId xmlns:a16="http://schemas.microsoft.com/office/drawing/2014/main" id="{87F45B09-E233-4AE4-BF2B-4555091B5DA5}"/>
              </a:ext>
            </a:extLst>
          </p:cNvPr>
          <p:cNvCxnSpPr>
            <a:cxnSpLocks/>
          </p:cNvCxnSpPr>
          <p:nvPr/>
        </p:nvCxnSpPr>
        <p:spPr>
          <a:xfrm>
            <a:off x="2597994" y="5551676"/>
            <a:ext cx="2702" cy="126214"/>
          </a:xfrm>
          <a:prstGeom prst="line">
            <a:avLst/>
          </a:prstGeom>
          <a:noFill/>
          <a:ln w="2857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88052335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a:extLst>
              <a:ext uri="{FF2B5EF4-FFF2-40B4-BE49-F238E27FC236}">
                <a16:creationId xmlns:a16="http://schemas.microsoft.com/office/drawing/2014/main" id="{86B24586-7CD4-4612-9C40-47A465DDD63C}"/>
              </a:ext>
            </a:extLst>
          </p:cNvPr>
          <p:cNvGrpSpPr/>
          <p:nvPr/>
        </p:nvGrpSpPr>
        <p:grpSpPr>
          <a:xfrm>
            <a:off x="2631756" y="1099466"/>
            <a:ext cx="3170607" cy="1968684"/>
            <a:chOff x="2607323" y="1179310"/>
            <a:chExt cx="3170607" cy="1968684"/>
          </a:xfrm>
        </p:grpSpPr>
        <p:grpSp>
          <p:nvGrpSpPr>
            <p:cNvPr id="142" name="Group 141">
              <a:extLst>
                <a:ext uri="{FF2B5EF4-FFF2-40B4-BE49-F238E27FC236}">
                  <a16:creationId xmlns:a16="http://schemas.microsoft.com/office/drawing/2014/main" id="{AE839F5B-68D5-4153-8090-E5E1083FDA7A}"/>
                </a:ext>
              </a:extLst>
            </p:cNvPr>
            <p:cNvGrpSpPr/>
            <p:nvPr/>
          </p:nvGrpSpPr>
          <p:grpSpPr>
            <a:xfrm>
              <a:off x="2607323" y="1179310"/>
              <a:ext cx="3153101" cy="1968684"/>
              <a:chOff x="2607323" y="1179310"/>
              <a:chExt cx="3153101" cy="1968684"/>
            </a:xfrm>
          </p:grpSpPr>
          <p:sp>
            <p:nvSpPr>
              <p:cNvPr id="3" name="Rectangle: Rounded Corners 2">
                <a:extLst>
                  <a:ext uri="{FF2B5EF4-FFF2-40B4-BE49-F238E27FC236}">
                    <a16:creationId xmlns:a16="http://schemas.microsoft.com/office/drawing/2014/main" id="{485D34C3-2105-4C78-82BB-459B598F5717}"/>
                  </a:ext>
                </a:extLst>
              </p:cNvPr>
              <p:cNvSpPr/>
              <p:nvPr/>
            </p:nvSpPr>
            <p:spPr bwMode="auto">
              <a:xfrm>
                <a:off x="2607323" y="1872289"/>
                <a:ext cx="3153101" cy="1275705"/>
              </a:xfrm>
              <a:prstGeom prst="round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30" name="TextBox 129">
                <a:extLst>
                  <a:ext uri="{FF2B5EF4-FFF2-40B4-BE49-F238E27FC236}">
                    <a16:creationId xmlns:a16="http://schemas.microsoft.com/office/drawing/2014/main" id="{33061C9A-9B68-435C-994F-5DC7D70F1276}"/>
                  </a:ext>
                </a:extLst>
              </p:cNvPr>
              <p:cNvSpPr txBox="1"/>
              <p:nvPr/>
            </p:nvSpPr>
            <p:spPr>
              <a:xfrm>
                <a:off x="2753709" y="1179310"/>
                <a:ext cx="3006715" cy="333617"/>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Azure AD Identity Protection</a:t>
                </a:r>
              </a:p>
            </p:txBody>
          </p:sp>
          <p:cxnSp>
            <p:nvCxnSpPr>
              <p:cNvPr id="132" name="Straight Connector 131">
                <a:extLst>
                  <a:ext uri="{FF2B5EF4-FFF2-40B4-BE49-F238E27FC236}">
                    <a16:creationId xmlns:a16="http://schemas.microsoft.com/office/drawing/2014/main" id="{19275651-3E1A-4568-A536-921F03DF6E5B}"/>
                  </a:ext>
                </a:extLst>
              </p:cNvPr>
              <p:cNvCxnSpPr>
                <a:cxnSpLocks/>
              </p:cNvCxnSpPr>
              <p:nvPr/>
            </p:nvCxnSpPr>
            <p:spPr>
              <a:xfrm flipH="1">
                <a:off x="2881091" y="1873063"/>
                <a:ext cx="2673511"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25" name="TextBox 124">
              <a:extLst>
                <a:ext uri="{FF2B5EF4-FFF2-40B4-BE49-F238E27FC236}">
                  <a16:creationId xmlns:a16="http://schemas.microsoft.com/office/drawing/2014/main" id="{F37208E6-465B-497D-8C9A-3AB4A283ED63}"/>
                </a:ext>
              </a:extLst>
            </p:cNvPr>
            <p:cNvSpPr txBox="1"/>
            <p:nvPr/>
          </p:nvSpPr>
          <p:spPr>
            <a:xfrm>
              <a:off x="2788044" y="1430787"/>
              <a:ext cx="2989886" cy="454227"/>
            </a:xfrm>
            <a:prstGeom prst="rect">
              <a:avLst/>
            </a:prstGeom>
            <a:noFill/>
          </p:spPr>
          <p:txBody>
            <a:bodyPr wrap="square" rtlCol="0">
              <a:spAutoFit/>
            </a:body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176"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Identity protection &amp;</a:t>
              </a:r>
            </a:p>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176"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conditional access for SSO Applications</a:t>
              </a:r>
            </a:p>
          </p:txBody>
        </p:sp>
      </p:grpSp>
      <p:grpSp>
        <p:nvGrpSpPr>
          <p:cNvPr id="119" name="Group 118">
            <a:extLst>
              <a:ext uri="{FF2B5EF4-FFF2-40B4-BE49-F238E27FC236}">
                <a16:creationId xmlns:a16="http://schemas.microsoft.com/office/drawing/2014/main" id="{434E64F1-21F7-4495-9F99-89B9834049FF}"/>
              </a:ext>
            </a:extLst>
          </p:cNvPr>
          <p:cNvGrpSpPr/>
          <p:nvPr/>
        </p:nvGrpSpPr>
        <p:grpSpPr>
          <a:xfrm>
            <a:off x="5091891" y="2522200"/>
            <a:ext cx="6590987" cy="4161098"/>
            <a:chOff x="5091318" y="2501484"/>
            <a:chExt cx="6590987" cy="4161098"/>
          </a:xfrm>
        </p:grpSpPr>
        <p:sp>
          <p:nvSpPr>
            <p:cNvPr id="4" name="Rectangle: Rounded Corners 3">
              <a:extLst>
                <a:ext uri="{FF2B5EF4-FFF2-40B4-BE49-F238E27FC236}">
                  <a16:creationId xmlns:a16="http://schemas.microsoft.com/office/drawing/2014/main" id="{7562E2B6-651B-41B9-9331-72E3EAF03E95}"/>
                </a:ext>
              </a:extLst>
            </p:cNvPr>
            <p:cNvSpPr/>
            <p:nvPr/>
          </p:nvSpPr>
          <p:spPr bwMode="auto">
            <a:xfrm>
              <a:off x="5091318" y="2501484"/>
              <a:ext cx="6230523" cy="3217804"/>
            </a:xfrm>
            <a:prstGeom prst="roundRect">
              <a:avLst>
                <a:gd name="adj" fmla="val 7626"/>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28" name="TextBox 127">
              <a:extLst>
                <a:ext uri="{FF2B5EF4-FFF2-40B4-BE49-F238E27FC236}">
                  <a16:creationId xmlns:a16="http://schemas.microsoft.com/office/drawing/2014/main" id="{92C825CA-AC01-42B4-A62F-282D63ECA45C}"/>
                </a:ext>
              </a:extLst>
            </p:cNvPr>
            <p:cNvSpPr txBox="1"/>
            <p:nvPr/>
          </p:nvSpPr>
          <p:spPr>
            <a:xfrm>
              <a:off x="9751071" y="5543071"/>
              <a:ext cx="1931234" cy="574644"/>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lang="en-US" sz="1567" b="1" kern="0" spc="-50" dirty="0">
                  <a:solidFill>
                    <a:srgbClr val="0078D4"/>
                  </a:solidFill>
                  <a:latin typeface="Segoe UI" charset="0"/>
                  <a:cs typeface="Segoe UI" charset="0"/>
                </a:rPr>
                <a:t>Microsoft</a:t>
              </a: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 </a:t>
              </a:r>
              <a:r>
                <a:rPr lang="en-US" sz="1567" b="1" kern="0" spc="-50" dirty="0">
                  <a:solidFill>
                    <a:srgbClr val="0078D4"/>
                  </a:solidFill>
                  <a:latin typeface="Segoe UI" charset="0"/>
                  <a:cs typeface="Segoe UI" charset="0"/>
                </a:rPr>
                <a:t>Defender for Identity</a:t>
              </a:r>
              <a:endPar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endParaRPr>
            </a:p>
          </p:txBody>
        </p:sp>
        <p:cxnSp>
          <p:nvCxnSpPr>
            <p:cNvPr id="129" name="Straight Connector 128">
              <a:extLst>
                <a:ext uri="{FF2B5EF4-FFF2-40B4-BE49-F238E27FC236}">
                  <a16:creationId xmlns:a16="http://schemas.microsoft.com/office/drawing/2014/main" id="{A402BAA2-ABA7-4A40-836E-C3A10681E9D2}"/>
                </a:ext>
              </a:extLst>
            </p:cNvPr>
            <p:cNvCxnSpPr>
              <a:cxnSpLocks/>
            </p:cNvCxnSpPr>
            <p:nvPr/>
          </p:nvCxnSpPr>
          <p:spPr>
            <a:xfrm flipH="1">
              <a:off x="5246959" y="5815842"/>
              <a:ext cx="4426915"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53DF2115-62C8-4414-AE81-A24BB2EF8E7E}"/>
                </a:ext>
              </a:extLst>
            </p:cNvPr>
            <p:cNvSpPr txBox="1"/>
            <p:nvPr/>
          </p:nvSpPr>
          <p:spPr>
            <a:xfrm>
              <a:off x="8870734" y="6016251"/>
              <a:ext cx="2795452" cy="646331"/>
            </a:xfrm>
            <a:prstGeom prst="rect">
              <a:avLst/>
            </a:prstGeom>
            <a:noFill/>
          </p:spPr>
          <p:txBody>
            <a:bodyPr wrap="square" rtlCol="0">
              <a:spAutoFit/>
            </a:bodyPr>
            <a:lstStyle/>
            <a:p>
              <a:pPr marL="0" marR="0" lvl="0" indent="0" algn="ctr" defTabSz="91369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On Premises</a:t>
              </a:r>
              <a:b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b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Identity protection</a:t>
              </a:r>
              <a:b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br>
              <a:r>
                <a:rPr kumimoji="0" lang="en-US" sz="1200" b="1" i="1"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“Intrusion Detection for Active Directory”</a:t>
              </a:r>
            </a:p>
          </p:txBody>
        </p:sp>
      </p:grpSp>
      <p:sp>
        <p:nvSpPr>
          <p:cNvPr id="146" name="Rectangle: Top Corners Rounded 145">
            <a:extLst>
              <a:ext uri="{FF2B5EF4-FFF2-40B4-BE49-F238E27FC236}">
                <a16:creationId xmlns:a16="http://schemas.microsoft.com/office/drawing/2014/main" id="{659B9D1A-B296-4C64-9590-DDFF9F0A98B0}"/>
              </a:ext>
            </a:extLst>
          </p:cNvPr>
          <p:cNvSpPr/>
          <p:nvPr/>
        </p:nvSpPr>
        <p:spPr bwMode="auto">
          <a:xfrm flipV="1">
            <a:off x="2642959" y="3057681"/>
            <a:ext cx="2447352" cy="2661603"/>
          </a:xfrm>
          <a:prstGeom prst="round2SameRect">
            <a:avLst>
              <a:gd name="adj1" fmla="val 6116"/>
              <a:gd name="adj2" fmla="val 0"/>
            </a:avLst>
          </a:prstGeom>
          <a:solidFill>
            <a:schemeClr val="accent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object 60">
            <a:extLst>
              <a:ext uri="{FF2B5EF4-FFF2-40B4-BE49-F238E27FC236}">
                <a16:creationId xmlns:a16="http://schemas.microsoft.com/office/drawing/2014/main" id="{3537147B-44BE-4D88-8862-468FF051EA66}"/>
              </a:ext>
            </a:extLst>
          </p:cNvPr>
          <p:cNvSpPr/>
          <p:nvPr/>
        </p:nvSpPr>
        <p:spPr>
          <a:xfrm>
            <a:off x="4026823" y="4151861"/>
            <a:ext cx="677986" cy="67943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0">
            <a:extLst>
              <a:ext uri="{FF2B5EF4-FFF2-40B4-BE49-F238E27FC236}">
                <a16:creationId xmlns:a16="http://schemas.microsoft.com/office/drawing/2014/main" id="{8A128B5B-A5AF-45A9-BB4C-4D8B25E8D0D8}"/>
              </a:ext>
            </a:extLst>
          </p:cNvPr>
          <p:cNvSpPr/>
          <p:nvPr/>
        </p:nvSpPr>
        <p:spPr>
          <a:xfrm>
            <a:off x="3986340" y="4117885"/>
            <a:ext cx="758952" cy="75509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7" name="Arc 6">
            <a:extLst>
              <a:ext uri="{FF2B5EF4-FFF2-40B4-BE49-F238E27FC236}">
                <a16:creationId xmlns:a16="http://schemas.microsoft.com/office/drawing/2014/main" id="{67A28CFB-3BFE-4DD5-9236-C37EBF95BDE5}"/>
              </a:ext>
            </a:extLst>
          </p:cNvPr>
          <p:cNvSpPr/>
          <p:nvPr/>
        </p:nvSpPr>
        <p:spPr>
          <a:xfrm rot="5137650" flipV="1">
            <a:off x="740383" y="2531592"/>
            <a:ext cx="1185131" cy="1351312"/>
          </a:xfrm>
          <a:prstGeom prst="arc">
            <a:avLst>
              <a:gd name="adj1" fmla="val 16206148"/>
              <a:gd name="adj2" fmla="val 575191"/>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8" name="TextBox 7">
            <a:extLst>
              <a:ext uri="{FF2B5EF4-FFF2-40B4-BE49-F238E27FC236}">
                <a16:creationId xmlns:a16="http://schemas.microsoft.com/office/drawing/2014/main" id="{ADC51D67-9956-414F-94AB-0C86D9ED9238}"/>
              </a:ext>
            </a:extLst>
          </p:cNvPr>
          <p:cNvSpPr txBox="1"/>
          <p:nvPr/>
        </p:nvSpPr>
        <p:spPr>
          <a:xfrm>
            <a:off x="467568" y="4656623"/>
            <a:ext cx="1160116" cy="369332"/>
          </a:xfrm>
          <a:prstGeom prst="rect">
            <a:avLst/>
          </a:prstGeom>
          <a:noFill/>
        </p:spPr>
        <p:txBody>
          <a:bodyPr wrap="square" rtlCol="0">
            <a:spAutoFit/>
          </a:bodyPr>
          <a:lstStyle/>
          <a:p>
            <a:pPr marL="0" marR="0" lvl="0" indent="0" algn="ctr" defTabSz="913400" rtl="0" eaLnBrk="1" fontAlgn="base" latinLnBrk="0" hangingPunct="1">
              <a:lnSpc>
                <a:spcPct val="100000"/>
              </a:lnSpc>
              <a:spcBef>
                <a:spcPct val="0"/>
              </a:spcBef>
              <a:spcAft>
                <a:spcPct val="0"/>
              </a:spcAft>
              <a:buClrTx/>
              <a:buSzTx/>
              <a:buFontTx/>
              <a:buNone/>
              <a:tabLst/>
              <a:defRPr/>
            </a:pPr>
            <a:r>
              <a:rPr kumimoji="0" lang="en-US" sz="900" b="0" i="0" u="none" strike="noStrike" kern="0" cap="none" spc="0" normalizeH="0" baseline="0" noProof="0">
                <a:ln>
                  <a:noFill/>
                </a:ln>
                <a:solidFill>
                  <a:srgbClr val="002050"/>
                </a:solidFill>
                <a:effectLst/>
                <a:uLnTx/>
                <a:uFillTx/>
                <a:latin typeface="Segoe UI" charset="0"/>
                <a:ea typeface="Segoe UI" charset="0"/>
                <a:cs typeface="Segoe UI" charset="0"/>
              </a:rPr>
              <a:t>User browses to a website</a:t>
            </a:r>
          </a:p>
        </p:txBody>
      </p:sp>
      <p:sp>
        <p:nvSpPr>
          <p:cNvPr id="9" name="TextBox 8">
            <a:extLst>
              <a:ext uri="{FF2B5EF4-FFF2-40B4-BE49-F238E27FC236}">
                <a16:creationId xmlns:a16="http://schemas.microsoft.com/office/drawing/2014/main" id="{DC873C6E-D28D-4DCE-955B-724C1C456A85}"/>
              </a:ext>
            </a:extLst>
          </p:cNvPr>
          <p:cNvSpPr txBox="1"/>
          <p:nvPr/>
        </p:nvSpPr>
        <p:spPr>
          <a:xfrm>
            <a:off x="-10022" y="2723608"/>
            <a:ext cx="1297177" cy="492443"/>
          </a:xfrm>
          <a:prstGeom prst="rect">
            <a:avLst/>
          </a:prstGeom>
          <a:noFill/>
        </p:spPr>
        <p:txBody>
          <a:bodyPr wrap="square" rtlCol="0">
            <a:spAutoFit/>
          </a:bodyPr>
          <a:lstStyle/>
          <a:p>
            <a:pPr marL="0" marR="0" lvl="0" indent="0" algn="l" defTabSz="913698"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Phishing</a:t>
            </a:r>
            <a:b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 mail</a:t>
            </a:r>
          </a:p>
        </p:txBody>
      </p:sp>
      <p:sp>
        <p:nvSpPr>
          <p:cNvPr id="10" name="TextBox 9">
            <a:extLst>
              <a:ext uri="{FF2B5EF4-FFF2-40B4-BE49-F238E27FC236}">
                <a16:creationId xmlns:a16="http://schemas.microsoft.com/office/drawing/2014/main" id="{34063FC2-4F93-424B-8F4A-6EEFD376C00B}"/>
              </a:ext>
            </a:extLst>
          </p:cNvPr>
          <p:cNvSpPr txBox="1"/>
          <p:nvPr/>
        </p:nvSpPr>
        <p:spPr>
          <a:xfrm>
            <a:off x="1325807" y="2460261"/>
            <a:ext cx="1268327"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Opens attachment</a:t>
            </a:r>
          </a:p>
        </p:txBody>
      </p:sp>
      <p:sp>
        <p:nvSpPr>
          <p:cNvPr id="11" name="TextBox 10">
            <a:extLst>
              <a:ext uri="{FF2B5EF4-FFF2-40B4-BE49-F238E27FC236}">
                <a16:creationId xmlns:a16="http://schemas.microsoft.com/office/drawing/2014/main" id="{CCCA48B7-8371-4AE3-8FDB-FD29BE6AF01B}"/>
              </a:ext>
            </a:extLst>
          </p:cNvPr>
          <p:cNvSpPr txBox="1"/>
          <p:nvPr/>
        </p:nvSpPr>
        <p:spPr>
          <a:xfrm>
            <a:off x="875312" y="3421084"/>
            <a:ext cx="1816369" cy="292388"/>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E6E6E6">
                    <a:lumMod val="10000"/>
                  </a:srgbClr>
                </a:solidFill>
                <a:effectLst/>
                <a:uLnTx/>
                <a:uFillTx/>
                <a:latin typeface="Segoe UI Semibold"/>
                <a:ea typeface="Segoe UI" charset="0"/>
                <a:cs typeface="Segoe UI" charset="0"/>
              </a:rPr>
              <a:t>Clicks on a URL </a:t>
            </a:r>
          </a:p>
        </p:txBody>
      </p:sp>
      <p:sp>
        <p:nvSpPr>
          <p:cNvPr id="12" name="Arc 11">
            <a:extLst>
              <a:ext uri="{FF2B5EF4-FFF2-40B4-BE49-F238E27FC236}">
                <a16:creationId xmlns:a16="http://schemas.microsoft.com/office/drawing/2014/main" id="{6C97C1DB-DB5D-40F1-A069-5C2629F54721}"/>
              </a:ext>
            </a:extLst>
          </p:cNvPr>
          <p:cNvSpPr/>
          <p:nvPr/>
        </p:nvSpPr>
        <p:spPr>
          <a:xfrm rot="16026416" flipV="1">
            <a:off x="1031796" y="2796541"/>
            <a:ext cx="1512211" cy="2291156"/>
          </a:xfrm>
          <a:prstGeom prst="arc">
            <a:avLst>
              <a:gd name="adj1" fmla="val 17029495"/>
              <a:gd name="adj2" fmla="val 20997504"/>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cxnSp>
        <p:nvCxnSpPr>
          <p:cNvPr id="13" name="Straight Arrow Connector 12">
            <a:extLst>
              <a:ext uri="{FF2B5EF4-FFF2-40B4-BE49-F238E27FC236}">
                <a16:creationId xmlns:a16="http://schemas.microsoft.com/office/drawing/2014/main" id="{712453BF-AAF9-45AE-8748-802A6158F0B1}"/>
              </a:ext>
            </a:extLst>
          </p:cNvPr>
          <p:cNvCxnSpPr>
            <a:cxnSpLocks/>
          </p:cNvCxnSpPr>
          <p:nvPr/>
        </p:nvCxnSpPr>
        <p:spPr>
          <a:xfrm>
            <a:off x="1483778" y="4486357"/>
            <a:ext cx="1174711"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623A7B3-D6F6-416A-AB4B-B06E74C3402A}"/>
              </a:ext>
            </a:extLst>
          </p:cNvPr>
          <p:cNvCxnSpPr>
            <a:cxnSpLocks noChangeAspect="1"/>
          </p:cNvCxnSpPr>
          <p:nvPr/>
        </p:nvCxnSpPr>
        <p:spPr>
          <a:xfrm>
            <a:off x="1149665" y="3158004"/>
            <a:ext cx="247659"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940A8003-827D-43FA-B220-63E9EAA92BA1}"/>
              </a:ext>
            </a:extLst>
          </p:cNvPr>
          <p:cNvGrpSpPr>
            <a:grpSpLocks noChangeAspect="1"/>
          </p:cNvGrpSpPr>
          <p:nvPr/>
        </p:nvGrpSpPr>
        <p:grpSpPr>
          <a:xfrm>
            <a:off x="526146" y="3025630"/>
            <a:ext cx="346483" cy="209024"/>
            <a:chOff x="688727" y="2427288"/>
            <a:chExt cx="658813" cy="397442"/>
          </a:xfrm>
        </p:grpSpPr>
        <p:sp>
          <p:nvSpPr>
            <p:cNvPr id="16" name="Rectangle 15">
              <a:extLst>
                <a:ext uri="{FF2B5EF4-FFF2-40B4-BE49-F238E27FC236}">
                  <a16:creationId xmlns:a16="http://schemas.microsoft.com/office/drawing/2014/main" id="{CFAE9626-6921-40FF-910E-CB41AA37B44D}"/>
                </a:ext>
              </a:extLst>
            </p:cNvPr>
            <p:cNvSpPr/>
            <p:nvPr/>
          </p:nvSpPr>
          <p:spPr bwMode="auto">
            <a:xfrm>
              <a:off x="688727" y="2428845"/>
              <a:ext cx="658813" cy="395885"/>
            </a:xfrm>
            <a:prstGeom prst="rect">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7" name="Freeform: Shape 16">
              <a:extLst>
                <a:ext uri="{FF2B5EF4-FFF2-40B4-BE49-F238E27FC236}">
                  <a16:creationId xmlns:a16="http://schemas.microsoft.com/office/drawing/2014/main" id="{6575C799-FE5C-441B-B1F2-93C3A1C07279}"/>
                </a:ext>
              </a:extLst>
            </p:cNvPr>
            <p:cNvSpPr/>
            <p:nvPr/>
          </p:nvSpPr>
          <p:spPr bwMode="auto">
            <a:xfrm>
              <a:off x="693738" y="2427288"/>
              <a:ext cx="650875" cy="196850"/>
            </a:xfrm>
            <a:custGeom>
              <a:avLst/>
              <a:gdLst>
                <a:gd name="connsiteX0" fmla="*/ 0 w 650875"/>
                <a:gd name="connsiteY0" fmla="*/ 0 h 196850"/>
                <a:gd name="connsiteX1" fmla="*/ 320675 w 650875"/>
                <a:gd name="connsiteY1" fmla="*/ 196850 h 196850"/>
                <a:gd name="connsiteX2" fmla="*/ 650875 w 650875"/>
                <a:gd name="connsiteY2" fmla="*/ 6350 h 196850"/>
              </a:gdLst>
              <a:ahLst/>
              <a:cxnLst>
                <a:cxn ang="0">
                  <a:pos x="connsiteX0" y="connsiteY0"/>
                </a:cxn>
                <a:cxn ang="0">
                  <a:pos x="connsiteX1" y="connsiteY1"/>
                </a:cxn>
                <a:cxn ang="0">
                  <a:pos x="connsiteX2" y="connsiteY2"/>
                </a:cxn>
              </a:cxnLst>
              <a:rect l="l" t="t" r="r" b="b"/>
              <a:pathLst>
                <a:path w="650875" h="196850">
                  <a:moveTo>
                    <a:pt x="0" y="0"/>
                  </a:moveTo>
                  <a:lnTo>
                    <a:pt x="320675" y="196850"/>
                  </a:lnTo>
                  <a:lnTo>
                    <a:pt x="650875" y="6350"/>
                  </a:lnTo>
                </a:path>
              </a:pathLst>
            </a:cu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grpSp>
      <p:sp>
        <p:nvSpPr>
          <p:cNvPr id="18" name="Oval 17">
            <a:extLst>
              <a:ext uri="{FF2B5EF4-FFF2-40B4-BE49-F238E27FC236}">
                <a16:creationId xmlns:a16="http://schemas.microsoft.com/office/drawing/2014/main" id="{A8D41EC4-CC3C-4DFB-A4F8-621CFC1AAAE7}"/>
              </a:ext>
            </a:extLst>
          </p:cNvPr>
          <p:cNvSpPr>
            <a:spLocks noChangeAspect="1"/>
          </p:cNvSpPr>
          <p:nvPr/>
        </p:nvSpPr>
        <p:spPr bwMode="auto">
          <a:xfrm>
            <a:off x="1506575" y="2961973"/>
            <a:ext cx="300838" cy="300838"/>
          </a:xfrm>
          <a:prstGeom prst="ellipse">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9" name="TextBox 18">
            <a:extLst>
              <a:ext uri="{FF2B5EF4-FFF2-40B4-BE49-F238E27FC236}">
                <a16:creationId xmlns:a16="http://schemas.microsoft.com/office/drawing/2014/main" id="{65065DA3-E0B9-4F87-833A-768F4910B9E3}"/>
              </a:ext>
            </a:extLst>
          </p:cNvPr>
          <p:cNvSpPr txBox="1">
            <a:spLocks noChangeAspect="1"/>
          </p:cNvSpPr>
          <p:nvPr/>
        </p:nvSpPr>
        <p:spPr>
          <a:xfrm>
            <a:off x="1397379" y="2739307"/>
            <a:ext cx="250031" cy="738664"/>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078D7"/>
                </a:solidFill>
                <a:effectLst/>
                <a:uLnTx/>
                <a:uFillTx/>
                <a:latin typeface="Segoe UI Semilight"/>
                <a:ea typeface="+mn-ea"/>
                <a:cs typeface="+mn-cs"/>
              </a:rPr>
              <a:t>+</a:t>
            </a:r>
          </a:p>
        </p:txBody>
      </p:sp>
      <p:sp>
        <p:nvSpPr>
          <p:cNvPr id="20" name="Freeform: Shape 19">
            <a:extLst>
              <a:ext uri="{FF2B5EF4-FFF2-40B4-BE49-F238E27FC236}">
                <a16:creationId xmlns:a16="http://schemas.microsoft.com/office/drawing/2014/main" id="{EE53D86B-280B-48A2-AA58-ECA35285B74E}"/>
              </a:ext>
            </a:extLst>
          </p:cNvPr>
          <p:cNvSpPr>
            <a:spLocks noChangeAspect="1"/>
          </p:cNvSpPr>
          <p:nvPr/>
        </p:nvSpPr>
        <p:spPr bwMode="auto">
          <a:xfrm>
            <a:off x="1574800" y="3726966"/>
            <a:ext cx="145219" cy="216819"/>
          </a:xfrm>
          <a:custGeom>
            <a:avLst/>
            <a:gdLst>
              <a:gd name="connsiteX0" fmla="*/ 0 w 171450"/>
              <a:gd name="connsiteY0" fmla="*/ 0 h 255985"/>
              <a:gd name="connsiteX1" fmla="*/ 1191 w 171450"/>
              <a:gd name="connsiteY1" fmla="*/ 247650 h 255985"/>
              <a:gd name="connsiteX2" fmla="*/ 47625 w 171450"/>
              <a:gd name="connsiteY2" fmla="*/ 194072 h 255985"/>
              <a:gd name="connsiteX3" fmla="*/ 84534 w 171450"/>
              <a:gd name="connsiteY3" fmla="*/ 255985 h 255985"/>
              <a:gd name="connsiteX4" fmla="*/ 132159 w 171450"/>
              <a:gd name="connsiteY4" fmla="*/ 222647 h 255985"/>
              <a:gd name="connsiteX5" fmla="*/ 104775 w 171450"/>
              <a:gd name="connsiteY5" fmla="*/ 160735 h 255985"/>
              <a:gd name="connsiteX6" fmla="*/ 171450 w 171450"/>
              <a:gd name="connsiteY6" fmla="*/ 163116 h 255985"/>
              <a:gd name="connsiteX7" fmla="*/ 0 w 171450"/>
              <a:gd name="connsiteY7" fmla="*/ 0 h 255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255985">
                <a:moveTo>
                  <a:pt x="0" y="0"/>
                </a:moveTo>
                <a:lnTo>
                  <a:pt x="1191" y="247650"/>
                </a:lnTo>
                <a:lnTo>
                  <a:pt x="47625" y="194072"/>
                </a:lnTo>
                <a:lnTo>
                  <a:pt x="84534" y="255985"/>
                </a:lnTo>
                <a:lnTo>
                  <a:pt x="132159" y="222647"/>
                </a:lnTo>
                <a:lnTo>
                  <a:pt x="104775" y="160735"/>
                </a:lnTo>
                <a:lnTo>
                  <a:pt x="171450" y="163116"/>
                </a:lnTo>
                <a:lnTo>
                  <a:pt x="0" y="0"/>
                </a:lnTo>
                <a:close/>
              </a:path>
            </a:pathLst>
          </a:cu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22" name="Group 21">
            <a:extLst>
              <a:ext uri="{FF2B5EF4-FFF2-40B4-BE49-F238E27FC236}">
                <a16:creationId xmlns:a16="http://schemas.microsoft.com/office/drawing/2014/main" id="{7F42853A-89D6-42BB-9EAC-E1E67B060522}"/>
              </a:ext>
            </a:extLst>
          </p:cNvPr>
          <p:cNvGrpSpPr/>
          <p:nvPr/>
        </p:nvGrpSpPr>
        <p:grpSpPr>
          <a:xfrm>
            <a:off x="4204655" y="4287042"/>
            <a:ext cx="322322" cy="409077"/>
            <a:chOff x="6267931" y="3616427"/>
            <a:chExt cx="281911" cy="357789"/>
          </a:xfrm>
        </p:grpSpPr>
        <p:sp>
          <p:nvSpPr>
            <p:cNvPr id="23" name="Oval 22">
              <a:extLst>
                <a:ext uri="{FF2B5EF4-FFF2-40B4-BE49-F238E27FC236}">
                  <a16:creationId xmlns:a16="http://schemas.microsoft.com/office/drawing/2014/main" id="{F68AA084-309A-4C30-AB8C-7658DBA18745}"/>
                </a:ext>
              </a:extLst>
            </p:cNvPr>
            <p:cNvSpPr/>
            <p:nvPr/>
          </p:nvSpPr>
          <p:spPr bwMode="auto">
            <a:xfrm>
              <a:off x="6365005" y="3672749"/>
              <a:ext cx="84146" cy="84146"/>
            </a:xfrm>
            <a:prstGeom prst="ellipse">
              <a:avLst/>
            </a:prstGeom>
            <a:noFill/>
            <a:ln w="222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24" name="Straight Connector 23">
              <a:extLst>
                <a:ext uri="{FF2B5EF4-FFF2-40B4-BE49-F238E27FC236}">
                  <a16:creationId xmlns:a16="http://schemas.microsoft.com/office/drawing/2014/main" id="{AA917ED6-DDBF-4E69-8023-1BE1C6C4A25A}"/>
                </a:ext>
              </a:extLst>
            </p:cNvPr>
            <p:cNvCxnSpPr/>
            <p:nvPr/>
          </p:nvCxnSpPr>
          <p:spPr>
            <a:xfrm flipV="1">
              <a:off x="6307931" y="3747716"/>
              <a:ext cx="79015" cy="22650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B807F7B-5C6B-4E67-BB00-9B5798EE8E4A}"/>
                </a:ext>
              </a:extLst>
            </p:cNvPr>
            <p:cNvCxnSpPr>
              <a:cxnSpLocks/>
            </p:cNvCxnSpPr>
            <p:nvPr/>
          </p:nvCxnSpPr>
          <p:spPr>
            <a:xfrm flipH="1" flipV="1">
              <a:off x="6429031" y="3747716"/>
              <a:ext cx="79015" cy="22650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554D757-254D-4B43-9CF3-11ED10D2CC65}"/>
                </a:ext>
              </a:extLst>
            </p:cNvPr>
            <p:cNvCxnSpPr/>
            <p:nvPr/>
          </p:nvCxnSpPr>
          <p:spPr>
            <a:xfrm>
              <a:off x="6347992" y="3848460"/>
              <a:ext cx="117557" cy="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2114D06-6B1C-4E0E-8F4F-4C64664B0BF7}"/>
                </a:ext>
              </a:extLst>
            </p:cNvPr>
            <p:cNvCxnSpPr/>
            <p:nvPr/>
          </p:nvCxnSpPr>
          <p:spPr>
            <a:xfrm>
              <a:off x="6320713" y="3934184"/>
              <a:ext cx="172115" cy="0"/>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Arc 27">
              <a:extLst>
                <a:ext uri="{FF2B5EF4-FFF2-40B4-BE49-F238E27FC236}">
                  <a16:creationId xmlns:a16="http://schemas.microsoft.com/office/drawing/2014/main" id="{C2FBEDDD-104B-41C4-808C-FE12407C1BA1}"/>
                </a:ext>
              </a:extLst>
            </p:cNvPr>
            <p:cNvSpPr/>
            <p:nvPr/>
          </p:nvSpPr>
          <p:spPr>
            <a:xfrm rot="2700000">
              <a:off x="6389207" y="3659676"/>
              <a:ext cx="111073" cy="111073"/>
            </a:xfrm>
            <a:prstGeom prst="arc">
              <a:avLst/>
            </a:prstGeom>
            <a:no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29" name="Arc 28">
              <a:extLst>
                <a:ext uri="{FF2B5EF4-FFF2-40B4-BE49-F238E27FC236}">
                  <a16:creationId xmlns:a16="http://schemas.microsoft.com/office/drawing/2014/main" id="{AA70ED56-3676-4795-93C5-EB1805990212}"/>
                </a:ext>
              </a:extLst>
            </p:cNvPr>
            <p:cNvSpPr/>
            <p:nvPr/>
          </p:nvSpPr>
          <p:spPr>
            <a:xfrm rot="2700000">
              <a:off x="6353070" y="3616427"/>
              <a:ext cx="196772" cy="196772"/>
            </a:xfrm>
            <a:prstGeom prst="arc">
              <a:avLst/>
            </a:prstGeom>
            <a:no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30" name="Group 29">
              <a:extLst>
                <a:ext uri="{FF2B5EF4-FFF2-40B4-BE49-F238E27FC236}">
                  <a16:creationId xmlns:a16="http://schemas.microsoft.com/office/drawing/2014/main" id="{68677032-6C30-4155-8F0E-DB7FF4201BE8}"/>
                </a:ext>
              </a:extLst>
            </p:cNvPr>
            <p:cNvGrpSpPr/>
            <p:nvPr/>
          </p:nvGrpSpPr>
          <p:grpSpPr>
            <a:xfrm rot="10800000">
              <a:off x="6267931" y="3616897"/>
              <a:ext cx="196772" cy="196772"/>
              <a:chOff x="6505470" y="3768827"/>
              <a:chExt cx="196772" cy="196772"/>
            </a:xfrm>
            <a:noFill/>
          </p:grpSpPr>
          <p:sp>
            <p:nvSpPr>
              <p:cNvPr id="31" name="Arc 30">
                <a:extLst>
                  <a:ext uri="{FF2B5EF4-FFF2-40B4-BE49-F238E27FC236}">
                    <a16:creationId xmlns:a16="http://schemas.microsoft.com/office/drawing/2014/main" id="{1FF60226-BCAF-44F5-9C4B-E04CD8E4939B}"/>
                  </a:ext>
                </a:extLst>
              </p:cNvPr>
              <p:cNvSpPr/>
              <p:nvPr/>
            </p:nvSpPr>
            <p:spPr>
              <a:xfrm rot="2700000">
                <a:off x="6541607" y="3812076"/>
                <a:ext cx="111073" cy="111073"/>
              </a:xfrm>
              <a:prstGeom prst="arc">
                <a:avLst/>
              </a:prstGeom>
              <a:grp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2" name="Arc 31">
                <a:extLst>
                  <a:ext uri="{FF2B5EF4-FFF2-40B4-BE49-F238E27FC236}">
                    <a16:creationId xmlns:a16="http://schemas.microsoft.com/office/drawing/2014/main" id="{8375F310-BFF9-44E3-A6E0-D669478757DB}"/>
                  </a:ext>
                </a:extLst>
              </p:cNvPr>
              <p:cNvSpPr/>
              <p:nvPr/>
            </p:nvSpPr>
            <p:spPr>
              <a:xfrm rot="2700000">
                <a:off x="6505470" y="3768827"/>
                <a:ext cx="196772" cy="196772"/>
              </a:xfrm>
              <a:prstGeom prst="arc">
                <a:avLst/>
              </a:prstGeom>
              <a:grpFill/>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grpSp>
      </p:grpSp>
      <p:sp>
        <p:nvSpPr>
          <p:cNvPr id="33" name="TextBox 32">
            <a:extLst>
              <a:ext uri="{FF2B5EF4-FFF2-40B4-BE49-F238E27FC236}">
                <a16:creationId xmlns:a16="http://schemas.microsoft.com/office/drawing/2014/main" id="{C57C6BD1-CA6C-4ADB-AFE6-A55A288C5B3A}"/>
              </a:ext>
            </a:extLst>
          </p:cNvPr>
          <p:cNvSpPr txBox="1"/>
          <p:nvPr/>
        </p:nvSpPr>
        <p:spPr>
          <a:xfrm>
            <a:off x="2612420" y="3603861"/>
            <a:ext cx="1251240"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Exploitation</a:t>
            </a:r>
            <a:b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&amp; Installation</a:t>
            </a:r>
          </a:p>
        </p:txBody>
      </p:sp>
      <p:sp>
        <p:nvSpPr>
          <p:cNvPr id="34" name="TextBox 33">
            <a:extLst>
              <a:ext uri="{FF2B5EF4-FFF2-40B4-BE49-F238E27FC236}">
                <a16:creationId xmlns:a16="http://schemas.microsoft.com/office/drawing/2014/main" id="{10C046DD-DC59-4088-9CFA-58313431B593}"/>
              </a:ext>
            </a:extLst>
          </p:cNvPr>
          <p:cNvSpPr txBox="1"/>
          <p:nvPr/>
        </p:nvSpPr>
        <p:spPr>
          <a:xfrm>
            <a:off x="3897717" y="3614226"/>
            <a:ext cx="1029883" cy="492443"/>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Command</a:t>
            </a:r>
            <a:b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br>
            <a:r>
              <a:rPr kumimoji="0" lang="en-US" sz="1300" b="0" i="0" u="none" strike="noStrike" kern="0" cap="none" spc="0" normalizeH="0" baseline="0" noProof="0">
                <a:ln>
                  <a:noFill/>
                </a:ln>
                <a:solidFill>
                  <a:srgbClr val="353535"/>
                </a:solidFill>
                <a:effectLst/>
                <a:uLnTx/>
                <a:uFillTx/>
                <a:latin typeface="Segoe UI Semibold"/>
                <a:ea typeface="Segoe UI" charset="0"/>
                <a:cs typeface="Segoe UI" charset="0"/>
              </a:rPr>
              <a:t>&amp; Control </a:t>
            </a:r>
          </a:p>
        </p:txBody>
      </p:sp>
      <p:sp>
        <p:nvSpPr>
          <p:cNvPr id="35" name="TextBox 34">
            <a:extLst>
              <a:ext uri="{FF2B5EF4-FFF2-40B4-BE49-F238E27FC236}">
                <a16:creationId xmlns:a16="http://schemas.microsoft.com/office/drawing/2014/main" id="{6848F44F-2998-4D6E-A67D-3EC31558283A}"/>
              </a:ext>
            </a:extLst>
          </p:cNvPr>
          <p:cNvSpPr txBox="1"/>
          <p:nvPr/>
        </p:nvSpPr>
        <p:spPr>
          <a:xfrm>
            <a:off x="3268458" y="2027736"/>
            <a:ext cx="2636220" cy="492443"/>
          </a:xfrm>
          <a:prstGeom prst="rect">
            <a:avLst/>
          </a:prstGeom>
          <a:noFill/>
        </p:spPr>
        <p:txBody>
          <a:bodyPr wrap="square" rtlCol="0">
            <a:spAutoFit/>
          </a:bodyPr>
          <a:lstStyle>
            <a:defPPr>
              <a:defRPr lang="en-US"/>
            </a:defPPr>
            <a:lvl1pPr marR="0" lvl="0" indent="0" algn="ctr" defTabSz="931756" fontAlgn="base">
              <a:lnSpc>
                <a:spcPct val="100000"/>
              </a:lnSpc>
              <a:spcBef>
                <a:spcPct val="0"/>
              </a:spcBef>
              <a:spcAft>
                <a:spcPct val="0"/>
              </a:spcAft>
              <a:buClrTx/>
              <a:buSzTx/>
              <a:buFontTx/>
              <a:buNone/>
              <a:tabLst/>
              <a:defRPr kumimoji="0" sz="1224" b="1" i="0" u="none" strike="noStrike" kern="0" cap="none" spc="0" normalizeH="0" baseline="0">
                <a:ln>
                  <a:noFill/>
                </a:ln>
                <a:solidFill>
                  <a:srgbClr val="FFFFFF"/>
                </a:solidFill>
                <a:effectLst/>
                <a:uLnTx/>
                <a:uFillTx/>
                <a:latin typeface="Segoe UI" charset="0"/>
                <a:ea typeface="Segoe UI" charset="0"/>
                <a:cs typeface="Segoe UI" charset="0"/>
              </a:defRPr>
            </a:lvl1p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000000"/>
                </a:solidFill>
                <a:effectLst/>
                <a:uLnTx/>
                <a:uFillTx/>
                <a:latin typeface="Segoe UI Semibold"/>
                <a:cs typeface="Segoe UI" charset="0"/>
              </a:rPr>
              <a:t>Account Compromise in </a:t>
            </a:r>
            <a:br>
              <a:rPr kumimoji="0" lang="en-US" sz="1300" b="0" i="0" u="none" strike="noStrike" kern="0" cap="none" spc="0" normalizeH="0" baseline="0" noProof="0">
                <a:ln>
                  <a:noFill/>
                </a:ln>
                <a:solidFill>
                  <a:srgbClr val="000000"/>
                </a:solidFill>
                <a:effectLst/>
                <a:uLnTx/>
                <a:uFillTx/>
                <a:latin typeface="Segoe UI Semibold"/>
                <a:cs typeface="Segoe UI" charset="0"/>
              </a:rPr>
            </a:br>
            <a:r>
              <a:rPr kumimoji="0" lang="en-US" sz="1300" b="0" i="0" u="none" strike="noStrike" kern="0" cap="none" spc="0" normalizeH="0" baseline="0" noProof="0">
                <a:ln>
                  <a:noFill/>
                </a:ln>
                <a:solidFill>
                  <a:srgbClr val="000000"/>
                </a:solidFill>
                <a:effectLst/>
                <a:uLnTx/>
                <a:uFillTx/>
                <a:latin typeface="Segoe UI Semibold"/>
                <a:cs typeface="Segoe UI" charset="0"/>
              </a:rPr>
              <a:t>cloud application </a:t>
            </a:r>
            <a:r>
              <a:rPr kumimoji="0" lang="en-US" sz="1300" b="0" i="0" u="none" strike="noStrike" kern="0" cap="none" spc="0" normalizeH="0" baseline="0" noProof="0" dirty="0">
                <a:ln>
                  <a:noFill/>
                </a:ln>
                <a:solidFill>
                  <a:srgbClr val="000000"/>
                </a:solidFill>
                <a:effectLst/>
                <a:uLnTx/>
                <a:uFillTx/>
                <a:latin typeface="Segoe UI Semibold"/>
                <a:cs typeface="Segoe UI" charset="0"/>
              </a:rPr>
              <a:t>or VPN</a:t>
            </a:r>
          </a:p>
        </p:txBody>
      </p:sp>
      <p:sp>
        <p:nvSpPr>
          <p:cNvPr id="36" name="Oval 35">
            <a:extLst>
              <a:ext uri="{FF2B5EF4-FFF2-40B4-BE49-F238E27FC236}">
                <a16:creationId xmlns:a16="http://schemas.microsoft.com/office/drawing/2014/main" id="{9ABBD611-AFED-4E1B-9835-F2D74D65FFF8}"/>
              </a:ext>
            </a:extLst>
          </p:cNvPr>
          <p:cNvSpPr/>
          <p:nvPr/>
        </p:nvSpPr>
        <p:spPr bwMode="auto">
          <a:xfrm>
            <a:off x="2824381" y="2112068"/>
            <a:ext cx="347085" cy="347085"/>
          </a:xfrm>
          <a:prstGeom prst="ellipse">
            <a:avLst/>
          </a:prstGeom>
          <a:noFill/>
          <a:ln w="95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37" name="Oval 36">
            <a:extLst>
              <a:ext uri="{FF2B5EF4-FFF2-40B4-BE49-F238E27FC236}">
                <a16:creationId xmlns:a16="http://schemas.microsoft.com/office/drawing/2014/main" id="{73F40434-DBB7-476C-A373-2A11DF4C7A10}"/>
              </a:ext>
            </a:extLst>
          </p:cNvPr>
          <p:cNvSpPr/>
          <p:nvPr/>
        </p:nvSpPr>
        <p:spPr bwMode="auto">
          <a:xfrm>
            <a:off x="2762379" y="2049748"/>
            <a:ext cx="472452" cy="472452"/>
          </a:xfrm>
          <a:prstGeom prst="ellipse">
            <a:avLst/>
          </a:prstGeom>
          <a:noFill/>
          <a:ln w="952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38" name="object 60">
            <a:extLst>
              <a:ext uri="{FF2B5EF4-FFF2-40B4-BE49-F238E27FC236}">
                <a16:creationId xmlns:a16="http://schemas.microsoft.com/office/drawing/2014/main" id="{5FC68682-E5D8-442B-9020-0DBD853066C4}"/>
              </a:ext>
            </a:extLst>
          </p:cNvPr>
          <p:cNvSpPr/>
          <p:nvPr/>
        </p:nvSpPr>
        <p:spPr>
          <a:xfrm>
            <a:off x="2799705" y="4126599"/>
            <a:ext cx="677986" cy="67943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60">
            <a:extLst>
              <a:ext uri="{FF2B5EF4-FFF2-40B4-BE49-F238E27FC236}">
                <a16:creationId xmlns:a16="http://schemas.microsoft.com/office/drawing/2014/main" id="{61F19A02-737F-49D4-ACC5-495A99A012F0}"/>
              </a:ext>
            </a:extLst>
          </p:cNvPr>
          <p:cNvSpPr/>
          <p:nvPr/>
        </p:nvSpPr>
        <p:spPr>
          <a:xfrm>
            <a:off x="2759222" y="4088769"/>
            <a:ext cx="758952" cy="75509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grpSp>
        <p:nvGrpSpPr>
          <p:cNvPr id="40" name="Group 39">
            <a:extLst>
              <a:ext uri="{FF2B5EF4-FFF2-40B4-BE49-F238E27FC236}">
                <a16:creationId xmlns:a16="http://schemas.microsoft.com/office/drawing/2014/main" id="{25B2F4D7-3D96-41F5-89AA-CEB299321EB9}"/>
              </a:ext>
            </a:extLst>
          </p:cNvPr>
          <p:cNvGrpSpPr/>
          <p:nvPr/>
        </p:nvGrpSpPr>
        <p:grpSpPr>
          <a:xfrm>
            <a:off x="2993442" y="4291765"/>
            <a:ext cx="290513" cy="349107"/>
            <a:chOff x="2509946" y="3659642"/>
            <a:chExt cx="290513" cy="349107"/>
          </a:xfrm>
        </p:grpSpPr>
        <p:sp>
          <p:nvSpPr>
            <p:cNvPr id="41" name="Freeform: Shape 40">
              <a:extLst>
                <a:ext uri="{FF2B5EF4-FFF2-40B4-BE49-F238E27FC236}">
                  <a16:creationId xmlns:a16="http://schemas.microsoft.com/office/drawing/2014/main" id="{3D887A7C-813B-448F-8787-BF76B99F09A2}"/>
                </a:ext>
              </a:extLst>
            </p:cNvPr>
            <p:cNvSpPr/>
            <p:nvPr/>
          </p:nvSpPr>
          <p:spPr bwMode="auto">
            <a:xfrm>
              <a:off x="2575431" y="3827267"/>
              <a:ext cx="176213" cy="88106"/>
            </a:xfrm>
            <a:custGeom>
              <a:avLst/>
              <a:gdLst>
                <a:gd name="connsiteX0" fmla="*/ 0 w 178594"/>
                <a:gd name="connsiteY0" fmla="*/ 0 h 91678"/>
                <a:gd name="connsiteX1" fmla="*/ 91678 w 178594"/>
                <a:gd name="connsiteY1" fmla="*/ 91678 h 91678"/>
                <a:gd name="connsiteX2" fmla="*/ 178594 w 178594"/>
                <a:gd name="connsiteY2" fmla="*/ 4762 h 91678"/>
                <a:gd name="connsiteX0" fmla="*/ 0 w 178594"/>
                <a:gd name="connsiteY0" fmla="*/ 0 h 89297"/>
                <a:gd name="connsiteX1" fmla="*/ 91678 w 178594"/>
                <a:gd name="connsiteY1" fmla="*/ 89297 h 89297"/>
                <a:gd name="connsiteX2" fmla="*/ 178594 w 178594"/>
                <a:gd name="connsiteY2" fmla="*/ 2381 h 89297"/>
                <a:gd name="connsiteX0" fmla="*/ 0 w 176213"/>
                <a:gd name="connsiteY0" fmla="*/ 0 h 88106"/>
                <a:gd name="connsiteX1" fmla="*/ 89297 w 176213"/>
                <a:gd name="connsiteY1" fmla="*/ 88106 h 88106"/>
                <a:gd name="connsiteX2" fmla="*/ 176213 w 176213"/>
                <a:gd name="connsiteY2" fmla="*/ 1190 h 88106"/>
              </a:gdLst>
              <a:ahLst/>
              <a:cxnLst>
                <a:cxn ang="0">
                  <a:pos x="connsiteX0" y="connsiteY0"/>
                </a:cxn>
                <a:cxn ang="0">
                  <a:pos x="connsiteX1" y="connsiteY1"/>
                </a:cxn>
                <a:cxn ang="0">
                  <a:pos x="connsiteX2" y="connsiteY2"/>
                </a:cxn>
              </a:cxnLst>
              <a:rect l="l" t="t" r="r" b="b"/>
              <a:pathLst>
                <a:path w="176213" h="88106">
                  <a:moveTo>
                    <a:pt x="0" y="0"/>
                  </a:moveTo>
                  <a:lnTo>
                    <a:pt x="89297" y="88106"/>
                  </a:lnTo>
                  <a:lnTo>
                    <a:pt x="176213" y="1190"/>
                  </a:lnTo>
                </a:path>
              </a:pathLst>
            </a:custGeom>
            <a:noFill/>
            <a:ln w="28575" cap="rnd">
              <a:solidFill>
                <a:srgbClr val="0078D7"/>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cxnSp>
          <p:nvCxnSpPr>
            <p:cNvPr id="42" name="Straight Connector 41">
              <a:extLst>
                <a:ext uri="{FF2B5EF4-FFF2-40B4-BE49-F238E27FC236}">
                  <a16:creationId xmlns:a16="http://schemas.microsoft.com/office/drawing/2014/main" id="{E999969E-E7F6-40EF-9DD0-EC780707615B}"/>
                </a:ext>
              </a:extLst>
            </p:cNvPr>
            <p:cNvCxnSpPr/>
            <p:nvPr/>
          </p:nvCxnSpPr>
          <p:spPr>
            <a:xfrm>
              <a:off x="2659636" y="3659642"/>
              <a:ext cx="0" cy="222147"/>
            </a:xfrm>
            <a:prstGeom prst="line">
              <a:avLst/>
            </a:prstGeom>
            <a:ln w="28575" cap="rnd">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C831FCA2-AEE9-4EA4-9167-61327D118CD0}"/>
                </a:ext>
              </a:extLst>
            </p:cNvPr>
            <p:cNvSpPr/>
            <p:nvPr/>
          </p:nvSpPr>
          <p:spPr bwMode="auto">
            <a:xfrm>
              <a:off x="2509946" y="3933740"/>
              <a:ext cx="290513" cy="75009"/>
            </a:xfrm>
            <a:custGeom>
              <a:avLst/>
              <a:gdLst>
                <a:gd name="connsiteX0" fmla="*/ 0 w 290513"/>
                <a:gd name="connsiteY0" fmla="*/ 1190 h 75009"/>
                <a:gd name="connsiteX1" fmla="*/ 0 w 290513"/>
                <a:gd name="connsiteY1" fmla="*/ 75009 h 75009"/>
                <a:gd name="connsiteX2" fmla="*/ 290513 w 290513"/>
                <a:gd name="connsiteY2" fmla="*/ 75009 h 75009"/>
                <a:gd name="connsiteX3" fmla="*/ 290513 w 290513"/>
                <a:gd name="connsiteY3" fmla="*/ 0 h 75009"/>
              </a:gdLst>
              <a:ahLst/>
              <a:cxnLst>
                <a:cxn ang="0">
                  <a:pos x="connsiteX0" y="connsiteY0"/>
                </a:cxn>
                <a:cxn ang="0">
                  <a:pos x="connsiteX1" y="connsiteY1"/>
                </a:cxn>
                <a:cxn ang="0">
                  <a:pos x="connsiteX2" y="connsiteY2"/>
                </a:cxn>
                <a:cxn ang="0">
                  <a:pos x="connsiteX3" y="connsiteY3"/>
                </a:cxn>
              </a:cxnLst>
              <a:rect l="l" t="t" r="r" b="b"/>
              <a:pathLst>
                <a:path w="290513" h="75009">
                  <a:moveTo>
                    <a:pt x="0" y="1190"/>
                  </a:moveTo>
                  <a:lnTo>
                    <a:pt x="0" y="75009"/>
                  </a:lnTo>
                  <a:lnTo>
                    <a:pt x="290513" y="75009"/>
                  </a:lnTo>
                  <a:lnTo>
                    <a:pt x="290513" y="0"/>
                  </a:lnTo>
                </a:path>
              </a:pathLst>
            </a:custGeom>
            <a:noFill/>
            <a:ln w="28575">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grpSp>
      <p:pic>
        <p:nvPicPr>
          <p:cNvPr id="44" name="Graphic 43">
            <a:extLst>
              <a:ext uri="{FF2B5EF4-FFF2-40B4-BE49-F238E27FC236}">
                <a16:creationId xmlns:a16="http://schemas.microsoft.com/office/drawing/2014/main" id="{2911F5E7-D241-4F51-829B-1321DBF21E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6702" y="4269483"/>
            <a:ext cx="433388" cy="340043"/>
          </a:xfrm>
          <a:prstGeom prst="rect">
            <a:avLst/>
          </a:prstGeom>
        </p:spPr>
      </p:pic>
      <p:sp>
        <p:nvSpPr>
          <p:cNvPr id="45" name="object 60">
            <a:extLst>
              <a:ext uri="{FF2B5EF4-FFF2-40B4-BE49-F238E27FC236}">
                <a16:creationId xmlns:a16="http://schemas.microsoft.com/office/drawing/2014/main" id="{B52BC12D-6C8B-43A6-B0DA-88D0F1375BC4}"/>
              </a:ext>
            </a:extLst>
          </p:cNvPr>
          <p:cNvSpPr>
            <a:spLocks noChangeAspect="1"/>
          </p:cNvSpPr>
          <p:nvPr/>
        </p:nvSpPr>
        <p:spPr>
          <a:xfrm>
            <a:off x="5477608" y="4154454"/>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5A6D950D-F71B-42B0-BDFB-474B6C75C04C}"/>
              </a:ext>
            </a:extLst>
          </p:cNvPr>
          <p:cNvSpPr txBox="1"/>
          <p:nvPr/>
        </p:nvSpPr>
        <p:spPr>
          <a:xfrm>
            <a:off x="5246959" y="4826760"/>
            <a:ext cx="1416500"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User account </a:t>
            </a:r>
            <a:b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b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compromise &amp; persistence</a:t>
            </a:r>
          </a:p>
        </p:txBody>
      </p:sp>
      <p:grpSp>
        <p:nvGrpSpPr>
          <p:cNvPr id="47" name="Group 46">
            <a:extLst>
              <a:ext uri="{FF2B5EF4-FFF2-40B4-BE49-F238E27FC236}">
                <a16:creationId xmlns:a16="http://schemas.microsoft.com/office/drawing/2014/main" id="{CEE07DEB-0FC0-4681-8CB8-F4720E46AD34}"/>
              </a:ext>
            </a:extLst>
          </p:cNvPr>
          <p:cNvGrpSpPr>
            <a:grpSpLocks noChangeAspect="1"/>
          </p:cNvGrpSpPr>
          <p:nvPr/>
        </p:nvGrpSpPr>
        <p:grpSpPr>
          <a:xfrm>
            <a:off x="2930610" y="2196560"/>
            <a:ext cx="193533" cy="202197"/>
            <a:chOff x="1101114" y="2623625"/>
            <a:chExt cx="1879599" cy="1977967"/>
          </a:xfrm>
        </p:grpSpPr>
        <p:sp>
          <p:nvSpPr>
            <p:cNvPr id="48" name="Freeform 30">
              <a:extLst>
                <a:ext uri="{FF2B5EF4-FFF2-40B4-BE49-F238E27FC236}">
                  <a16:creationId xmlns:a16="http://schemas.microsoft.com/office/drawing/2014/main" id="{FBE5840B-BF99-4B87-95DE-35D5B0E40ACF}"/>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Freeform 31">
              <a:extLst>
                <a:ext uri="{FF2B5EF4-FFF2-40B4-BE49-F238E27FC236}">
                  <a16:creationId xmlns:a16="http://schemas.microsoft.com/office/drawing/2014/main" id="{CE8F007A-1885-4548-8979-1069BAB1525F}"/>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Oval 49">
              <a:extLst>
                <a:ext uri="{FF2B5EF4-FFF2-40B4-BE49-F238E27FC236}">
                  <a16:creationId xmlns:a16="http://schemas.microsoft.com/office/drawing/2014/main" id="{CDE14109-0AB6-4F11-B2DE-A797BB15A5C5}"/>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Freeform 33">
              <a:extLst>
                <a:ext uri="{FF2B5EF4-FFF2-40B4-BE49-F238E27FC236}">
                  <a16:creationId xmlns:a16="http://schemas.microsoft.com/office/drawing/2014/main" id="{61771759-6F10-457A-BE84-8BDE28E81674}"/>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sp>
          <p:nvSpPr>
            <p:cNvPr id="52" name="Freeform 34">
              <a:extLst>
                <a:ext uri="{FF2B5EF4-FFF2-40B4-BE49-F238E27FC236}">
                  <a16:creationId xmlns:a16="http://schemas.microsoft.com/office/drawing/2014/main" id="{04BB838C-1AE7-44D0-9E62-1BF645F8386A}"/>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grpSp>
      <p:sp>
        <p:nvSpPr>
          <p:cNvPr id="53" name="TextBox 52">
            <a:extLst>
              <a:ext uri="{FF2B5EF4-FFF2-40B4-BE49-F238E27FC236}">
                <a16:creationId xmlns:a16="http://schemas.microsoft.com/office/drawing/2014/main" id="{6EFE27BD-0BF0-4FFF-8635-0B6095B8759A}"/>
              </a:ext>
            </a:extLst>
          </p:cNvPr>
          <p:cNvSpPr txBox="1"/>
          <p:nvPr/>
        </p:nvSpPr>
        <p:spPr>
          <a:xfrm>
            <a:off x="6711397" y="4860367"/>
            <a:ext cx="1395854"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Attacker attempts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lateral movement </a:t>
            </a:r>
          </a:p>
        </p:txBody>
      </p:sp>
      <p:sp>
        <p:nvSpPr>
          <p:cNvPr id="54" name="TextBox 53">
            <a:extLst>
              <a:ext uri="{FF2B5EF4-FFF2-40B4-BE49-F238E27FC236}">
                <a16:creationId xmlns:a16="http://schemas.microsoft.com/office/drawing/2014/main" id="{FD01D491-3BBB-40A4-8DD0-DF4600A5C67E}"/>
              </a:ext>
            </a:extLst>
          </p:cNvPr>
          <p:cNvSpPr txBox="1"/>
          <p:nvPr/>
        </p:nvSpPr>
        <p:spPr>
          <a:xfrm>
            <a:off x="8338043" y="4860367"/>
            <a:ext cx="1513950" cy="692497"/>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Privileged account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compromised</a:t>
            </a:r>
          </a:p>
        </p:txBody>
      </p:sp>
      <p:sp>
        <p:nvSpPr>
          <p:cNvPr id="55" name="object 60">
            <a:extLst>
              <a:ext uri="{FF2B5EF4-FFF2-40B4-BE49-F238E27FC236}">
                <a16:creationId xmlns:a16="http://schemas.microsoft.com/office/drawing/2014/main" id="{0A46B81E-4C5B-4CBE-A870-CE20BDE6112E}"/>
              </a:ext>
            </a:extLst>
          </p:cNvPr>
          <p:cNvSpPr>
            <a:spLocks noChangeAspect="1"/>
          </p:cNvSpPr>
          <p:nvPr/>
        </p:nvSpPr>
        <p:spPr>
          <a:xfrm>
            <a:off x="6910298" y="4154454"/>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60">
            <a:extLst>
              <a:ext uri="{FF2B5EF4-FFF2-40B4-BE49-F238E27FC236}">
                <a16:creationId xmlns:a16="http://schemas.microsoft.com/office/drawing/2014/main" id="{8CF818D1-9A0D-4E7F-9889-674426BCE29D}"/>
              </a:ext>
            </a:extLst>
          </p:cNvPr>
          <p:cNvSpPr>
            <a:spLocks noChangeAspect="1"/>
          </p:cNvSpPr>
          <p:nvPr/>
        </p:nvSpPr>
        <p:spPr>
          <a:xfrm>
            <a:off x="8385844" y="4155179"/>
            <a:ext cx="675209" cy="67665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60">
            <a:extLst>
              <a:ext uri="{FF2B5EF4-FFF2-40B4-BE49-F238E27FC236}">
                <a16:creationId xmlns:a16="http://schemas.microsoft.com/office/drawing/2014/main" id="{87F0F231-73D9-4B88-8C9D-4ED2819AFC5F}"/>
              </a:ext>
            </a:extLst>
          </p:cNvPr>
          <p:cNvSpPr>
            <a:spLocks noChangeAspect="1"/>
          </p:cNvSpPr>
          <p:nvPr/>
        </p:nvSpPr>
        <p:spPr>
          <a:xfrm>
            <a:off x="5437271"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67" name="object 60">
            <a:extLst>
              <a:ext uri="{FF2B5EF4-FFF2-40B4-BE49-F238E27FC236}">
                <a16:creationId xmlns:a16="http://schemas.microsoft.com/office/drawing/2014/main" id="{4F9022D7-E773-4E2F-B7C4-6D933BE3398F}"/>
              </a:ext>
            </a:extLst>
          </p:cNvPr>
          <p:cNvSpPr>
            <a:spLocks noChangeAspect="1"/>
          </p:cNvSpPr>
          <p:nvPr/>
        </p:nvSpPr>
        <p:spPr>
          <a:xfrm>
            <a:off x="6869961"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68" name="object 60">
            <a:extLst>
              <a:ext uri="{FF2B5EF4-FFF2-40B4-BE49-F238E27FC236}">
                <a16:creationId xmlns:a16="http://schemas.microsoft.com/office/drawing/2014/main" id="{664AD1EC-662C-43A5-A2BB-84573DB85DAE}"/>
              </a:ext>
            </a:extLst>
          </p:cNvPr>
          <p:cNvSpPr>
            <a:spLocks noChangeAspect="1"/>
          </p:cNvSpPr>
          <p:nvPr/>
        </p:nvSpPr>
        <p:spPr>
          <a:xfrm>
            <a:off x="8344783" y="4114031"/>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cxnSp>
        <p:nvCxnSpPr>
          <p:cNvPr id="69" name="Straight Arrow Connector 68">
            <a:extLst>
              <a:ext uri="{FF2B5EF4-FFF2-40B4-BE49-F238E27FC236}">
                <a16:creationId xmlns:a16="http://schemas.microsoft.com/office/drawing/2014/main" id="{EFA11702-9423-49BD-9CC5-BE8A30FE99A2}"/>
              </a:ext>
            </a:extLst>
          </p:cNvPr>
          <p:cNvCxnSpPr>
            <a:cxnSpLocks noChangeAspect="1"/>
          </p:cNvCxnSpPr>
          <p:nvPr/>
        </p:nvCxnSpPr>
        <p:spPr>
          <a:xfrm>
            <a:off x="6307876" y="4470765"/>
            <a:ext cx="476645"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8A3F54B2-2D91-4FFB-BF21-ACE21559C4BC}"/>
              </a:ext>
            </a:extLst>
          </p:cNvPr>
          <p:cNvCxnSpPr>
            <a:cxnSpLocks noChangeAspect="1"/>
          </p:cNvCxnSpPr>
          <p:nvPr/>
        </p:nvCxnSpPr>
        <p:spPr>
          <a:xfrm>
            <a:off x="7699914" y="4470765"/>
            <a:ext cx="535100"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71" name="Group 70">
            <a:extLst>
              <a:ext uri="{FF2B5EF4-FFF2-40B4-BE49-F238E27FC236}">
                <a16:creationId xmlns:a16="http://schemas.microsoft.com/office/drawing/2014/main" id="{7F93278B-53DD-472A-A11D-162A95D9D62D}"/>
              </a:ext>
            </a:extLst>
          </p:cNvPr>
          <p:cNvGrpSpPr>
            <a:grpSpLocks noChangeAspect="1"/>
          </p:cNvGrpSpPr>
          <p:nvPr/>
        </p:nvGrpSpPr>
        <p:grpSpPr>
          <a:xfrm>
            <a:off x="7064819" y="4344808"/>
            <a:ext cx="367614" cy="297399"/>
            <a:chOff x="9980834" y="3555818"/>
            <a:chExt cx="482780" cy="390567"/>
          </a:xfrm>
        </p:grpSpPr>
        <p:sp>
          <p:nvSpPr>
            <p:cNvPr id="72" name="Rectangle 71">
              <a:extLst>
                <a:ext uri="{FF2B5EF4-FFF2-40B4-BE49-F238E27FC236}">
                  <a16:creationId xmlns:a16="http://schemas.microsoft.com/office/drawing/2014/main" id="{366F9903-BA4D-4F81-9F19-614748B0E00D}"/>
                </a:ext>
              </a:extLst>
            </p:cNvPr>
            <p:cNvSpPr/>
            <p:nvPr/>
          </p:nvSpPr>
          <p:spPr bwMode="auto">
            <a:xfrm>
              <a:off x="9980834" y="3680371"/>
              <a:ext cx="128421" cy="128421"/>
            </a:xfrm>
            <a:prstGeom prst="rect">
              <a:avLst/>
            </a:prstGeom>
            <a:noFill/>
            <a:ln w="25400">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3" name="Rectangle 72">
              <a:extLst>
                <a:ext uri="{FF2B5EF4-FFF2-40B4-BE49-F238E27FC236}">
                  <a16:creationId xmlns:a16="http://schemas.microsoft.com/office/drawing/2014/main" id="{7D01C4C0-1AE9-44FA-9C1A-30F31DBA4C51}"/>
                </a:ext>
              </a:extLst>
            </p:cNvPr>
            <p:cNvSpPr/>
            <p:nvPr/>
          </p:nvSpPr>
          <p:spPr bwMode="auto">
            <a:xfrm>
              <a:off x="10285474" y="355581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4" name="Rectangle 73">
              <a:extLst>
                <a:ext uri="{FF2B5EF4-FFF2-40B4-BE49-F238E27FC236}">
                  <a16:creationId xmlns:a16="http://schemas.microsoft.com/office/drawing/2014/main" id="{7E7715D8-94A3-4BAE-9544-D4B063329A5B}"/>
                </a:ext>
              </a:extLst>
            </p:cNvPr>
            <p:cNvSpPr/>
            <p:nvPr/>
          </p:nvSpPr>
          <p:spPr bwMode="auto">
            <a:xfrm>
              <a:off x="10349962" y="355581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5" name="Rectangle 74">
              <a:extLst>
                <a:ext uri="{FF2B5EF4-FFF2-40B4-BE49-F238E27FC236}">
                  <a16:creationId xmlns:a16="http://schemas.microsoft.com/office/drawing/2014/main" id="{2D91D2D2-FA06-466E-B838-1E04ABF76C45}"/>
                </a:ext>
              </a:extLst>
            </p:cNvPr>
            <p:cNvSpPr/>
            <p:nvPr/>
          </p:nvSpPr>
          <p:spPr bwMode="auto">
            <a:xfrm>
              <a:off x="10414101" y="3559197"/>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6" name="Rectangle 75">
              <a:extLst>
                <a:ext uri="{FF2B5EF4-FFF2-40B4-BE49-F238E27FC236}">
                  <a16:creationId xmlns:a16="http://schemas.microsoft.com/office/drawing/2014/main" id="{3871CB29-8971-41A3-B774-78DA813014CA}"/>
                </a:ext>
              </a:extLst>
            </p:cNvPr>
            <p:cNvSpPr/>
            <p:nvPr/>
          </p:nvSpPr>
          <p:spPr bwMode="auto">
            <a:xfrm>
              <a:off x="10414101" y="3618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7" name="Rectangle 76">
              <a:extLst>
                <a:ext uri="{FF2B5EF4-FFF2-40B4-BE49-F238E27FC236}">
                  <a16:creationId xmlns:a16="http://schemas.microsoft.com/office/drawing/2014/main" id="{53452ADA-4377-41CA-A3E6-A6E1109F9118}"/>
                </a:ext>
              </a:extLst>
            </p:cNvPr>
            <p:cNvSpPr/>
            <p:nvPr/>
          </p:nvSpPr>
          <p:spPr bwMode="auto">
            <a:xfrm>
              <a:off x="10285474" y="3618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8" name="Rectangle 77">
              <a:extLst>
                <a:ext uri="{FF2B5EF4-FFF2-40B4-BE49-F238E27FC236}">
                  <a16:creationId xmlns:a16="http://schemas.microsoft.com/office/drawing/2014/main" id="{D808F9C1-079A-4268-8D92-199D46FCC63B}"/>
                </a:ext>
              </a:extLst>
            </p:cNvPr>
            <p:cNvSpPr/>
            <p:nvPr/>
          </p:nvSpPr>
          <p:spPr bwMode="auto">
            <a:xfrm>
              <a:off x="10285474" y="3673829"/>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9" name="Rectangle 78">
              <a:extLst>
                <a:ext uri="{FF2B5EF4-FFF2-40B4-BE49-F238E27FC236}">
                  <a16:creationId xmlns:a16="http://schemas.microsoft.com/office/drawing/2014/main" id="{635644B2-CDAF-47D0-B953-8D473DAB7631}"/>
                </a:ext>
              </a:extLst>
            </p:cNvPr>
            <p:cNvSpPr/>
            <p:nvPr/>
          </p:nvSpPr>
          <p:spPr bwMode="auto">
            <a:xfrm>
              <a:off x="10349962" y="3673829"/>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0" name="Rectangle 79">
              <a:extLst>
                <a:ext uri="{FF2B5EF4-FFF2-40B4-BE49-F238E27FC236}">
                  <a16:creationId xmlns:a16="http://schemas.microsoft.com/office/drawing/2014/main" id="{7EB4FA0B-4262-4467-B39F-7B8F0C06EFF6}"/>
                </a:ext>
              </a:extLst>
            </p:cNvPr>
            <p:cNvSpPr/>
            <p:nvPr/>
          </p:nvSpPr>
          <p:spPr bwMode="auto">
            <a:xfrm>
              <a:off x="10414101" y="3677208"/>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1" name="Rectangle 80">
              <a:extLst>
                <a:ext uri="{FF2B5EF4-FFF2-40B4-BE49-F238E27FC236}">
                  <a16:creationId xmlns:a16="http://schemas.microsoft.com/office/drawing/2014/main" id="{FC453B70-9B9B-4D14-A863-D4B0CB25B426}"/>
                </a:ext>
              </a:extLst>
            </p:cNvPr>
            <p:cNvSpPr/>
            <p:nvPr/>
          </p:nvSpPr>
          <p:spPr bwMode="auto">
            <a:xfrm>
              <a:off x="10285474" y="3775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2" name="Rectangle 81">
              <a:extLst>
                <a:ext uri="{FF2B5EF4-FFF2-40B4-BE49-F238E27FC236}">
                  <a16:creationId xmlns:a16="http://schemas.microsoft.com/office/drawing/2014/main" id="{F819F1E1-0739-4AA4-BDC9-AC960A98661E}"/>
                </a:ext>
              </a:extLst>
            </p:cNvPr>
            <p:cNvSpPr/>
            <p:nvPr/>
          </p:nvSpPr>
          <p:spPr bwMode="auto">
            <a:xfrm>
              <a:off x="10349962" y="377548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3" name="Rectangle 82">
              <a:extLst>
                <a:ext uri="{FF2B5EF4-FFF2-40B4-BE49-F238E27FC236}">
                  <a16:creationId xmlns:a16="http://schemas.microsoft.com/office/drawing/2014/main" id="{65BE644B-34A6-4379-89D2-99E2F9EA975C}"/>
                </a:ext>
              </a:extLst>
            </p:cNvPr>
            <p:cNvSpPr/>
            <p:nvPr/>
          </p:nvSpPr>
          <p:spPr bwMode="auto">
            <a:xfrm>
              <a:off x="10414101" y="3778861"/>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4" name="Rectangle 83">
              <a:extLst>
                <a:ext uri="{FF2B5EF4-FFF2-40B4-BE49-F238E27FC236}">
                  <a16:creationId xmlns:a16="http://schemas.microsoft.com/office/drawing/2014/main" id="{134C685F-4B47-426D-8716-A5BE907B49C9}"/>
                </a:ext>
              </a:extLst>
            </p:cNvPr>
            <p:cNvSpPr/>
            <p:nvPr/>
          </p:nvSpPr>
          <p:spPr bwMode="auto">
            <a:xfrm>
              <a:off x="10414101" y="3838146"/>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5" name="Rectangle 84">
              <a:extLst>
                <a:ext uri="{FF2B5EF4-FFF2-40B4-BE49-F238E27FC236}">
                  <a16:creationId xmlns:a16="http://schemas.microsoft.com/office/drawing/2014/main" id="{2D0BED25-67E9-4AB2-BCCA-EB61B087E101}"/>
                </a:ext>
              </a:extLst>
            </p:cNvPr>
            <p:cNvSpPr/>
            <p:nvPr/>
          </p:nvSpPr>
          <p:spPr bwMode="auto">
            <a:xfrm>
              <a:off x="10285474" y="3838146"/>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6" name="Rectangle 85">
              <a:extLst>
                <a:ext uri="{FF2B5EF4-FFF2-40B4-BE49-F238E27FC236}">
                  <a16:creationId xmlns:a16="http://schemas.microsoft.com/office/drawing/2014/main" id="{69501C2E-DDCB-49F0-9948-B364A66BEF52}"/>
                </a:ext>
              </a:extLst>
            </p:cNvPr>
            <p:cNvSpPr/>
            <p:nvPr/>
          </p:nvSpPr>
          <p:spPr bwMode="auto">
            <a:xfrm>
              <a:off x="10285474" y="3893493"/>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7" name="Rectangle 86">
              <a:extLst>
                <a:ext uri="{FF2B5EF4-FFF2-40B4-BE49-F238E27FC236}">
                  <a16:creationId xmlns:a16="http://schemas.microsoft.com/office/drawing/2014/main" id="{84A09231-67F8-4E2C-A230-14C5D753A3B0}"/>
                </a:ext>
              </a:extLst>
            </p:cNvPr>
            <p:cNvSpPr/>
            <p:nvPr/>
          </p:nvSpPr>
          <p:spPr bwMode="auto">
            <a:xfrm>
              <a:off x="10349962" y="3893493"/>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88" name="Rectangle 87">
              <a:extLst>
                <a:ext uri="{FF2B5EF4-FFF2-40B4-BE49-F238E27FC236}">
                  <a16:creationId xmlns:a16="http://schemas.microsoft.com/office/drawing/2014/main" id="{F69D6888-6E0B-47BA-8686-4FAB88FAC09F}"/>
                </a:ext>
              </a:extLst>
            </p:cNvPr>
            <p:cNvSpPr/>
            <p:nvPr/>
          </p:nvSpPr>
          <p:spPr bwMode="auto">
            <a:xfrm>
              <a:off x="10414101" y="3896872"/>
              <a:ext cx="49513" cy="49513"/>
            </a:xfrm>
            <a:prstGeom prst="rect">
              <a:avLst/>
            </a:prstGeom>
            <a:solidFill>
              <a:srgbClr val="0078D7"/>
            </a:solidFill>
            <a:ln w="254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89" name="Straight Connector 88">
              <a:extLst>
                <a:ext uri="{FF2B5EF4-FFF2-40B4-BE49-F238E27FC236}">
                  <a16:creationId xmlns:a16="http://schemas.microsoft.com/office/drawing/2014/main" id="{005B1726-0ADE-4606-9AFC-114C4658CB88}"/>
                </a:ext>
              </a:extLst>
            </p:cNvPr>
            <p:cNvCxnSpPr/>
            <p:nvPr/>
          </p:nvCxnSpPr>
          <p:spPr>
            <a:xfrm flipH="1">
              <a:off x="10150373" y="3633644"/>
              <a:ext cx="111460" cy="55959"/>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00D7786-A5B9-403F-87E9-76EADF7C3333}"/>
                </a:ext>
              </a:extLst>
            </p:cNvPr>
            <p:cNvCxnSpPr>
              <a:cxnSpLocks/>
            </p:cNvCxnSpPr>
            <p:nvPr/>
          </p:nvCxnSpPr>
          <p:spPr>
            <a:xfrm flipH="1" flipV="1">
              <a:off x="10144416" y="3784853"/>
              <a:ext cx="111460" cy="55959"/>
            </a:xfrm>
            <a:prstGeom prst="line">
              <a:avLst/>
            </a:prstGeom>
            <a:ln w="2222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6" name="Straight Arrow Connector 105">
            <a:extLst>
              <a:ext uri="{FF2B5EF4-FFF2-40B4-BE49-F238E27FC236}">
                <a16:creationId xmlns:a16="http://schemas.microsoft.com/office/drawing/2014/main" id="{C8E77EB8-DD4A-4A2C-AB15-F6FECBFC6CB5}"/>
              </a:ext>
            </a:extLst>
          </p:cNvPr>
          <p:cNvCxnSpPr>
            <a:cxnSpLocks/>
          </p:cNvCxnSpPr>
          <p:nvPr/>
        </p:nvCxnSpPr>
        <p:spPr>
          <a:xfrm>
            <a:off x="3624823" y="4496355"/>
            <a:ext cx="302198" cy="2345"/>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EC515B48-B6A2-4EE8-8E23-838F1886D205}"/>
              </a:ext>
            </a:extLst>
          </p:cNvPr>
          <p:cNvCxnSpPr>
            <a:cxnSpLocks/>
          </p:cNvCxnSpPr>
          <p:nvPr/>
        </p:nvCxnSpPr>
        <p:spPr>
          <a:xfrm>
            <a:off x="4841421" y="4470765"/>
            <a:ext cx="497882" cy="0"/>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20" name="Arc 119">
            <a:extLst>
              <a:ext uri="{FF2B5EF4-FFF2-40B4-BE49-F238E27FC236}">
                <a16:creationId xmlns:a16="http://schemas.microsoft.com/office/drawing/2014/main" id="{A8B21481-7D58-473E-A9B5-1B74F4467F0A}"/>
              </a:ext>
            </a:extLst>
          </p:cNvPr>
          <p:cNvSpPr/>
          <p:nvPr/>
        </p:nvSpPr>
        <p:spPr>
          <a:xfrm rot="16026416" flipV="1">
            <a:off x="880713" y="3391194"/>
            <a:ext cx="1512211" cy="2291156"/>
          </a:xfrm>
          <a:prstGeom prst="arc">
            <a:avLst>
              <a:gd name="adj1" fmla="val 17029495"/>
              <a:gd name="adj2" fmla="val 20997504"/>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21" name="Arc 120">
            <a:extLst>
              <a:ext uri="{FF2B5EF4-FFF2-40B4-BE49-F238E27FC236}">
                <a16:creationId xmlns:a16="http://schemas.microsoft.com/office/drawing/2014/main" id="{CA9E6BE7-E4A7-4031-A658-9A63D037954B}"/>
              </a:ext>
            </a:extLst>
          </p:cNvPr>
          <p:cNvSpPr/>
          <p:nvPr/>
        </p:nvSpPr>
        <p:spPr>
          <a:xfrm rot="18203830" flipV="1">
            <a:off x="3819814" y="2384021"/>
            <a:ext cx="1874113" cy="2413413"/>
          </a:xfrm>
          <a:prstGeom prst="arc">
            <a:avLst>
              <a:gd name="adj1" fmla="val 17029495"/>
              <a:gd name="adj2" fmla="val 2396649"/>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pic>
        <p:nvPicPr>
          <p:cNvPr id="122" name="Graphic 121">
            <a:extLst>
              <a:ext uri="{FF2B5EF4-FFF2-40B4-BE49-F238E27FC236}">
                <a16:creationId xmlns:a16="http://schemas.microsoft.com/office/drawing/2014/main" id="{638537A0-2991-4BF7-8D75-39C5D65606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61576" y="4293993"/>
            <a:ext cx="315337" cy="330353"/>
          </a:xfrm>
          <a:prstGeom prst="rect">
            <a:avLst/>
          </a:prstGeom>
        </p:spPr>
      </p:pic>
      <p:sp>
        <p:nvSpPr>
          <p:cNvPr id="134" name="object 60">
            <a:extLst>
              <a:ext uri="{FF2B5EF4-FFF2-40B4-BE49-F238E27FC236}">
                <a16:creationId xmlns:a16="http://schemas.microsoft.com/office/drawing/2014/main" id="{F5969941-5202-405C-807E-6A9A5E596EE6}"/>
              </a:ext>
            </a:extLst>
          </p:cNvPr>
          <p:cNvSpPr>
            <a:spLocks noChangeAspect="1"/>
          </p:cNvSpPr>
          <p:nvPr/>
        </p:nvSpPr>
        <p:spPr>
          <a:xfrm>
            <a:off x="6877370" y="2533912"/>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ctr"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35" name="TextBox 134">
            <a:extLst>
              <a:ext uri="{FF2B5EF4-FFF2-40B4-BE49-F238E27FC236}">
                <a16:creationId xmlns:a16="http://schemas.microsoft.com/office/drawing/2014/main" id="{CC878468-1D16-4715-AD33-12C14FAF073C}"/>
              </a:ext>
            </a:extLst>
          </p:cNvPr>
          <p:cNvSpPr txBox="1"/>
          <p:nvPr/>
        </p:nvSpPr>
        <p:spPr>
          <a:xfrm>
            <a:off x="6262030" y="3198107"/>
            <a:ext cx="1868834" cy="692497"/>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505050"/>
                </a:solidFill>
                <a:effectLst/>
                <a:uLnTx/>
                <a:uFillTx/>
                <a:latin typeface="Segoe UI"/>
                <a:ea typeface="Segoe UI" charset="0"/>
                <a:cs typeface="Segoe UI" charset="0"/>
              </a:rPr>
              <a:t>Attacker</a:t>
            </a:r>
            <a:r>
              <a:rPr kumimoji="0" lang="en-US" sz="1300" b="0" i="0" u="none" strike="noStrike" kern="0" cap="none" spc="0" normalizeH="0" baseline="0" noProof="0" dirty="0">
                <a:ln>
                  <a:noFill/>
                </a:ln>
                <a:solidFill>
                  <a:srgbClr val="505050"/>
                </a:solidFill>
                <a:effectLst/>
                <a:uLnTx/>
                <a:uFillTx/>
                <a:latin typeface="Segoe UI"/>
                <a:ea typeface="+mn-ea"/>
                <a:cs typeface="Segoe UI" charset="0"/>
              </a:rPr>
              <a:t> collects </a:t>
            </a:r>
            <a:r>
              <a:rPr kumimoji="0" lang="en-US" sz="1300" b="0" i="0" u="none" strike="noStrike" kern="0" cap="none" spc="0" normalizeH="0" baseline="0" noProof="0" dirty="0">
                <a:ln>
                  <a:noFill/>
                </a:ln>
                <a:solidFill>
                  <a:srgbClr val="0078D7"/>
                </a:solidFill>
                <a:effectLst/>
                <a:uLnTx/>
                <a:uFillTx/>
                <a:latin typeface="Segoe UI Semibold" panose="020B0702040204020203" pitchFamily="34" charset="0"/>
                <a:ea typeface="+mn-ea"/>
                <a:cs typeface="Segoe UI Semibold" panose="020B0702040204020203" pitchFamily="34" charset="0"/>
              </a:rPr>
              <a:t>reconnaissance and configuration data</a:t>
            </a:r>
          </a:p>
        </p:txBody>
      </p:sp>
      <p:pic>
        <p:nvPicPr>
          <p:cNvPr id="136" name="Graphic 135">
            <a:extLst>
              <a:ext uri="{FF2B5EF4-FFF2-40B4-BE49-F238E27FC236}">
                <a16:creationId xmlns:a16="http://schemas.microsoft.com/office/drawing/2014/main" id="{ED3FE67E-0BC6-408D-B127-47AF6618032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71840" y="2699802"/>
            <a:ext cx="287716" cy="346325"/>
          </a:xfrm>
          <a:prstGeom prst="rect">
            <a:avLst/>
          </a:prstGeom>
        </p:spPr>
      </p:pic>
      <p:sp>
        <p:nvSpPr>
          <p:cNvPr id="137" name="object 60">
            <a:extLst>
              <a:ext uri="{FF2B5EF4-FFF2-40B4-BE49-F238E27FC236}">
                <a16:creationId xmlns:a16="http://schemas.microsoft.com/office/drawing/2014/main" id="{18E37AFC-7027-4C04-A7B0-B3782BFC4CFE}"/>
              </a:ext>
            </a:extLst>
          </p:cNvPr>
          <p:cNvSpPr>
            <a:spLocks noChangeAspect="1"/>
          </p:cNvSpPr>
          <p:nvPr/>
        </p:nvSpPr>
        <p:spPr>
          <a:xfrm>
            <a:off x="6836222" y="2492675"/>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ctr"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sp>
        <p:nvSpPr>
          <p:cNvPr id="138" name="Arc 137">
            <a:extLst>
              <a:ext uri="{FF2B5EF4-FFF2-40B4-BE49-F238E27FC236}">
                <a16:creationId xmlns:a16="http://schemas.microsoft.com/office/drawing/2014/main" id="{65DFA0EE-3C63-470C-BC4B-33A7F9D8DC0C}"/>
              </a:ext>
            </a:extLst>
          </p:cNvPr>
          <p:cNvSpPr/>
          <p:nvPr/>
        </p:nvSpPr>
        <p:spPr>
          <a:xfrm rot="10800000" flipV="1">
            <a:off x="5937048" y="2856111"/>
            <a:ext cx="1512211" cy="1888088"/>
          </a:xfrm>
          <a:prstGeom prst="arc">
            <a:avLst>
              <a:gd name="adj1" fmla="val 15811492"/>
              <a:gd name="adj2" fmla="val 645469"/>
            </a:avLst>
          </a:prstGeom>
          <a:ln>
            <a:solidFill>
              <a:srgbClr val="0078D7"/>
            </a:solidFill>
            <a:prstDash val="sysDash"/>
            <a:headEnd type="stealth"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39" name="Arc 138">
            <a:extLst>
              <a:ext uri="{FF2B5EF4-FFF2-40B4-BE49-F238E27FC236}">
                <a16:creationId xmlns:a16="http://schemas.microsoft.com/office/drawing/2014/main" id="{9A7DF1F1-DE49-46FF-9243-35451629AC75}"/>
              </a:ext>
            </a:extLst>
          </p:cNvPr>
          <p:cNvSpPr/>
          <p:nvPr/>
        </p:nvSpPr>
        <p:spPr>
          <a:xfrm rot="16200000" flipV="1">
            <a:off x="6774668" y="2671901"/>
            <a:ext cx="1930751" cy="2228630"/>
          </a:xfrm>
          <a:prstGeom prst="arc">
            <a:avLst>
              <a:gd name="adj1" fmla="val 15593623"/>
              <a:gd name="adj2" fmla="val 287426"/>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40" name="Arc 139">
            <a:extLst>
              <a:ext uri="{FF2B5EF4-FFF2-40B4-BE49-F238E27FC236}">
                <a16:creationId xmlns:a16="http://schemas.microsoft.com/office/drawing/2014/main" id="{6D82F6CF-8808-47ED-9D19-DF03C4C5FAE3}"/>
              </a:ext>
            </a:extLst>
          </p:cNvPr>
          <p:cNvSpPr/>
          <p:nvPr/>
        </p:nvSpPr>
        <p:spPr>
          <a:xfrm rot="5400000" flipH="1" flipV="1">
            <a:off x="1910034" y="1138135"/>
            <a:ext cx="1423692" cy="3679819"/>
          </a:xfrm>
          <a:prstGeom prst="arc">
            <a:avLst>
              <a:gd name="adj1" fmla="val 16185210"/>
              <a:gd name="adj2" fmla="val 647893"/>
            </a:avLst>
          </a:prstGeom>
          <a:ln>
            <a:solidFill>
              <a:srgbClr val="0078D7"/>
            </a:solidFill>
            <a:prstDash val="sysDash"/>
            <a:headEnd type="none" w="med" len="med"/>
            <a:tailEnd type="stealth"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3698"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45" name="Title 144">
            <a:extLst>
              <a:ext uri="{FF2B5EF4-FFF2-40B4-BE49-F238E27FC236}">
                <a16:creationId xmlns:a16="http://schemas.microsoft.com/office/drawing/2014/main" id="{58D74D7C-00C8-2B46-9CD8-021126D5DE6C}"/>
              </a:ext>
            </a:extLst>
          </p:cNvPr>
          <p:cNvSpPr>
            <a:spLocks noGrp="1"/>
          </p:cNvSpPr>
          <p:nvPr>
            <p:ph type="title"/>
          </p:nvPr>
        </p:nvSpPr>
        <p:spPr>
          <a:xfrm>
            <a:off x="100834" y="-21472"/>
            <a:ext cx="6610563" cy="739343"/>
          </a:xfrm>
        </p:spPr>
        <p:txBody>
          <a:bodyPr/>
          <a:lstStyle/>
          <a:p>
            <a:r>
              <a:rPr lang="en-US" dirty="0">
                <a:solidFill>
                  <a:schemeClr val="accent1"/>
                </a:solidFill>
              </a:rPr>
              <a:t>Protection Across the Kill Chain</a:t>
            </a:r>
            <a:endParaRPr lang="en-US" dirty="0"/>
          </a:p>
        </p:txBody>
      </p:sp>
      <p:sp>
        <p:nvSpPr>
          <p:cNvPr id="143" name="Rectangle: Top Corners Rounded 142">
            <a:extLst>
              <a:ext uri="{FF2B5EF4-FFF2-40B4-BE49-F238E27FC236}">
                <a16:creationId xmlns:a16="http://schemas.microsoft.com/office/drawing/2014/main" id="{C767216C-E141-4388-ACFB-B68A8DDD63BD}"/>
              </a:ext>
            </a:extLst>
          </p:cNvPr>
          <p:cNvSpPr/>
          <p:nvPr/>
        </p:nvSpPr>
        <p:spPr bwMode="auto">
          <a:xfrm flipV="1">
            <a:off x="14642" y="2213344"/>
            <a:ext cx="2645513" cy="3505939"/>
          </a:xfrm>
          <a:prstGeom prst="round2SameRect">
            <a:avLst>
              <a:gd name="adj1" fmla="val 6116"/>
              <a:gd name="adj2" fmla="val 0"/>
            </a:avLst>
          </a:prstGeom>
          <a:solidFill>
            <a:schemeClr val="accent1">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47" name="Group 146">
            <a:extLst>
              <a:ext uri="{FF2B5EF4-FFF2-40B4-BE49-F238E27FC236}">
                <a16:creationId xmlns:a16="http://schemas.microsoft.com/office/drawing/2014/main" id="{EC6C75BC-D7AD-4A2B-A844-5C5CA38F307C}"/>
              </a:ext>
            </a:extLst>
          </p:cNvPr>
          <p:cNvGrpSpPr/>
          <p:nvPr/>
        </p:nvGrpSpPr>
        <p:grpSpPr>
          <a:xfrm>
            <a:off x="119550" y="1170963"/>
            <a:ext cx="2041217" cy="996587"/>
            <a:chOff x="3291842" y="1267860"/>
            <a:chExt cx="2041507" cy="996729"/>
          </a:xfrm>
        </p:grpSpPr>
        <p:sp>
          <p:nvSpPr>
            <p:cNvPr id="148" name="TextBox 147">
              <a:extLst>
                <a:ext uri="{FF2B5EF4-FFF2-40B4-BE49-F238E27FC236}">
                  <a16:creationId xmlns:a16="http://schemas.microsoft.com/office/drawing/2014/main" id="{08108C55-451E-4AE2-BE2E-18C594521E5C}"/>
                </a:ext>
              </a:extLst>
            </p:cNvPr>
            <p:cNvSpPr txBox="1"/>
            <p:nvPr/>
          </p:nvSpPr>
          <p:spPr>
            <a:xfrm>
              <a:off x="3369648" y="1267860"/>
              <a:ext cx="1926566" cy="574725"/>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for Office 365</a:t>
              </a:r>
            </a:p>
          </p:txBody>
        </p:sp>
        <p:sp>
          <p:nvSpPr>
            <p:cNvPr id="149" name="TextBox 148">
              <a:extLst>
                <a:ext uri="{FF2B5EF4-FFF2-40B4-BE49-F238E27FC236}">
                  <a16:creationId xmlns:a16="http://schemas.microsoft.com/office/drawing/2014/main" id="{866570CA-4B7B-4A9E-9D8E-F5A0C76D4DB1}"/>
                </a:ext>
              </a:extLst>
            </p:cNvPr>
            <p:cNvSpPr txBox="1"/>
            <p:nvPr/>
          </p:nvSpPr>
          <p:spPr>
            <a:xfrm>
              <a:off x="3369648" y="1756078"/>
              <a:ext cx="1759482" cy="452402"/>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Malware detection, safe links, and safe attachments</a:t>
              </a:r>
            </a:p>
          </p:txBody>
        </p:sp>
        <p:cxnSp>
          <p:nvCxnSpPr>
            <p:cNvPr id="150" name="Straight Connector 149">
              <a:extLst>
                <a:ext uri="{FF2B5EF4-FFF2-40B4-BE49-F238E27FC236}">
                  <a16:creationId xmlns:a16="http://schemas.microsoft.com/office/drawing/2014/main" id="{37CD1456-F556-43DA-9B96-22DBDE7DC763}"/>
                </a:ext>
              </a:extLst>
            </p:cNvPr>
            <p:cNvCxnSpPr>
              <a:cxnSpLocks/>
            </p:cNvCxnSpPr>
            <p:nvPr/>
          </p:nvCxnSpPr>
          <p:spPr>
            <a:xfrm flipH="1">
              <a:off x="3291842" y="2254406"/>
              <a:ext cx="2041507" cy="10183"/>
            </a:xfrm>
            <a:prstGeom prst="line">
              <a:avLst/>
            </a:prstGeom>
            <a:ln w="28575">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51" name="Group 150">
            <a:extLst>
              <a:ext uri="{FF2B5EF4-FFF2-40B4-BE49-F238E27FC236}">
                <a16:creationId xmlns:a16="http://schemas.microsoft.com/office/drawing/2014/main" id="{6A3BFB48-033B-458B-A58A-3C31BB9EB3C1}"/>
              </a:ext>
            </a:extLst>
          </p:cNvPr>
          <p:cNvGrpSpPr/>
          <p:nvPr/>
        </p:nvGrpSpPr>
        <p:grpSpPr>
          <a:xfrm>
            <a:off x="2710618" y="5840349"/>
            <a:ext cx="2312141" cy="959162"/>
            <a:chOff x="2638272" y="5903287"/>
            <a:chExt cx="2452845" cy="978395"/>
          </a:xfrm>
        </p:grpSpPr>
        <p:cxnSp>
          <p:nvCxnSpPr>
            <p:cNvPr id="152" name="Straight Connector 151">
              <a:extLst>
                <a:ext uri="{FF2B5EF4-FFF2-40B4-BE49-F238E27FC236}">
                  <a16:creationId xmlns:a16="http://schemas.microsoft.com/office/drawing/2014/main" id="{3E399C89-280D-4F68-967F-8EE32B15C808}"/>
                </a:ext>
              </a:extLst>
            </p:cNvPr>
            <p:cNvCxnSpPr>
              <a:cxnSpLocks/>
            </p:cNvCxnSpPr>
            <p:nvPr/>
          </p:nvCxnSpPr>
          <p:spPr>
            <a:xfrm flipH="1">
              <a:off x="2638272" y="5916669"/>
              <a:ext cx="2377440" cy="0"/>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TextBox 152">
              <a:extLst>
                <a:ext uri="{FF2B5EF4-FFF2-40B4-BE49-F238E27FC236}">
                  <a16:creationId xmlns:a16="http://schemas.microsoft.com/office/drawing/2014/main" id="{904CBC25-E5D1-4629-A275-69F9C6E2E944}"/>
                </a:ext>
              </a:extLst>
            </p:cNvPr>
            <p:cNvSpPr txBox="1"/>
            <p:nvPr/>
          </p:nvSpPr>
          <p:spPr>
            <a:xfrm>
              <a:off x="2713678" y="5903287"/>
              <a:ext cx="2377439" cy="586167"/>
            </a:xfrm>
            <a:prstGeom prst="rect">
              <a:avLst/>
            </a:prstGeom>
            <a:noFill/>
          </p:spPr>
          <p:txBody>
            <a:bodyPr wrap="square" lIns="0" rtlCol="0" anchor="ctr" anchorCtr="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a:t>
              </a:r>
              <a:r>
                <a:rPr lang="en-US" sz="1567" b="1" kern="0" spc="-50" dirty="0">
                  <a:solidFill>
                    <a:srgbClr val="0078D4"/>
                  </a:solidFill>
                  <a:latin typeface="Segoe UI" charset="0"/>
                  <a:cs typeface="Segoe UI" charset="0"/>
                </a:rPr>
                <a:t>for Endpoint</a:t>
              </a:r>
              <a:endPar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endParaRPr>
            </a:p>
          </p:txBody>
        </p:sp>
        <p:sp>
          <p:nvSpPr>
            <p:cNvPr id="154" name="TextBox 153">
              <a:extLst>
                <a:ext uri="{FF2B5EF4-FFF2-40B4-BE49-F238E27FC236}">
                  <a16:creationId xmlns:a16="http://schemas.microsoft.com/office/drawing/2014/main" id="{A2CC07D3-4B2E-4150-A02D-BAB8AB146287}"/>
                </a:ext>
              </a:extLst>
            </p:cNvPr>
            <p:cNvSpPr txBox="1"/>
            <p:nvPr/>
          </p:nvSpPr>
          <p:spPr>
            <a:xfrm>
              <a:off x="2707588" y="6420274"/>
              <a:ext cx="2262740" cy="461408"/>
            </a:xfrm>
            <a:prstGeom prst="rect">
              <a:avLst/>
            </a:prstGeom>
            <a:noFill/>
          </p:spPr>
          <p:txBody>
            <a:bodyPr wrap="square" lIns="0" rIns="0"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175" b="0" i="0" u="none" strike="noStrike" kern="0" cap="none" spc="-50" normalizeH="0" baseline="0" noProof="0" dirty="0">
                  <a:ln>
                    <a:noFill/>
                  </a:ln>
                  <a:solidFill>
                    <a:srgbClr val="1A1A1A"/>
                  </a:solidFill>
                  <a:effectLst/>
                  <a:uLnTx/>
                  <a:uFillTx/>
                  <a:latin typeface="Segoe UI Semilight" panose="020B0402040204020203" pitchFamily="34" charset="0"/>
                  <a:ea typeface="Segoe UI Light" charset="0"/>
                  <a:cs typeface="Segoe UI Semilight" panose="020B0402040204020203" pitchFamily="34" charset="0"/>
                </a:rPr>
                <a:t>Endpoint Detection and Response (EDR) &amp; End-point Protection (EPP)</a:t>
              </a:r>
            </a:p>
          </p:txBody>
        </p:sp>
      </p:grpSp>
      <p:grpSp>
        <p:nvGrpSpPr>
          <p:cNvPr id="144" name="Group 143">
            <a:extLst>
              <a:ext uri="{FF2B5EF4-FFF2-40B4-BE49-F238E27FC236}">
                <a16:creationId xmlns:a16="http://schemas.microsoft.com/office/drawing/2014/main" id="{2B02733A-51CD-4F7C-A55E-186742CF4906}"/>
              </a:ext>
            </a:extLst>
          </p:cNvPr>
          <p:cNvGrpSpPr/>
          <p:nvPr/>
        </p:nvGrpSpPr>
        <p:grpSpPr>
          <a:xfrm>
            <a:off x="8816038" y="521100"/>
            <a:ext cx="3309476" cy="2109251"/>
            <a:chOff x="8586588" y="1078232"/>
            <a:chExt cx="3309476" cy="2109251"/>
          </a:xfrm>
        </p:grpSpPr>
        <p:sp>
          <p:nvSpPr>
            <p:cNvPr id="141" name="Rectangle: Rounded Corners 140">
              <a:extLst>
                <a:ext uri="{FF2B5EF4-FFF2-40B4-BE49-F238E27FC236}">
                  <a16:creationId xmlns:a16="http://schemas.microsoft.com/office/drawing/2014/main" id="{F3942192-E77F-4619-B161-38C078372385}"/>
                </a:ext>
              </a:extLst>
            </p:cNvPr>
            <p:cNvSpPr/>
            <p:nvPr/>
          </p:nvSpPr>
          <p:spPr bwMode="auto">
            <a:xfrm>
              <a:off x="8750152" y="1873063"/>
              <a:ext cx="3145912" cy="1314420"/>
            </a:xfrm>
            <a:prstGeom prst="round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cxnSp>
          <p:nvCxnSpPr>
            <p:cNvPr id="123" name="Straight Connector 122">
              <a:extLst>
                <a:ext uri="{FF2B5EF4-FFF2-40B4-BE49-F238E27FC236}">
                  <a16:creationId xmlns:a16="http://schemas.microsoft.com/office/drawing/2014/main" id="{D5744A8F-E382-415C-90F6-B6EE39CF6D8D}"/>
                </a:ext>
              </a:extLst>
            </p:cNvPr>
            <p:cNvCxnSpPr>
              <a:cxnSpLocks/>
            </p:cNvCxnSpPr>
            <p:nvPr/>
          </p:nvCxnSpPr>
          <p:spPr>
            <a:xfrm flipH="1" flipV="1">
              <a:off x="8933964" y="1813575"/>
              <a:ext cx="1656959" cy="3933"/>
            </a:xfrm>
            <a:prstGeom prst="line">
              <a:avLst/>
            </a:prstGeom>
            <a:ln w="28575">
              <a:solidFill>
                <a:srgbClr val="0078D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2CC93B2-D95C-4BB2-B865-5B24A5F0A7C1}"/>
                </a:ext>
              </a:extLst>
            </p:cNvPr>
            <p:cNvSpPr txBox="1"/>
            <p:nvPr/>
          </p:nvSpPr>
          <p:spPr>
            <a:xfrm>
              <a:off x="8586588" y="1078232"/>
              <a:ext cx="3309475" cy="333489"/>
            </a:xfrm>
            <a:prstGeom prst="rect">
              <a:avLst/>
            </a:prstGeom>
            <a:noFill/>
          </p:spPr>
          <p:txBody>
            <a:bodyPr wrap="square" rtlCol="0">
              <a:spAutoFit/>
            </a:bodyPr>
            <a:lstStyle/>
            <a:p>
              <a:pPr marL="0" marR="0" lvl="0" indent="0" algn="l"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 Defender for Cloud Apps</a:t>
              </a:r>
            </a:p>
          </p:txBody>
        </p:sp>
        <p:sp>
          <p:nvSpPr>
            <p:cNvPr id="127" name="TextBox 126">
              <a:extLst>
                <a:ext uri="{FF2B5EF4-FFF2-40B4-BE49-F238E27FC236}">
                  <a16:creationId xmlns:a16="http://schemas.microsoft.com/office/drawing/2014/main" id="{A5A6A5B6-3071-4272-8133-FE960842F636}"/>
                </a:ext>
              </a:extLst>
            </p:cNvPr>
            <p:cNvSpPr txBox="1"/>
            <p:nvPr/>
          </p:nvSpPr>
          <p:spPr>
            <a:xfrm>
              <a:off x="8790661" y="1323378"/>
              <a:ext cx="2526302" cy="461665"/>
            </a:xfrm>
            <a:prstGeom prst="rect">
              <a:avLst/>
            </a:prstGeom>
            <a:noFill/>
          </p:spPr>
          <p:txBody>
            <a:bodyPr wrap="square" rtlCol="0">
              <a:spAutoFit/>
            </a:bodyPr>
            <a:lstStyle/>
            <a:p>
              <a:pPr marL="0" marR="0" lvl="0" indent="0" algn="l" defTabSz="895698"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Segoe UI Light" charset="0"/>
                  <a:ea typeface="Segoe UI Light" charset="0"/>
                  <a:cs typeface="Segoe UI Light" charset="0"/>
                </a:rPr>
                <a:t>Extends protection &amp; conditional access to other cloud apps</a:t>
              </a:r>
            </a:p>
          </p:txBody>
        </p:sp>
      </p:grpSp>
      <p:grpSp>
        <p:nvGrpSpPr>
          <p:cNvPr id="159" name="Group 158">
            <a:extLst>
              <a:ext uri="{FF2B5EF4-FFF2-40B4-BE49-F238E27FC236}">
                <a16:creationId xmlns:a16="http://schemas.microsoft.com/office/drawing/2014/main" id="{9F097BE6-43D6-460C-89A3-B9242C3A482C}"/>
              </a:ext>
            </a:extLst>
          </p:cNvPr>
          <p:cNvGrpSpPr/>
          <p:nvPr/>
        </p:nvGrpSpPr>
        <p:grpSpPr>
          <a:xfrm>
            <a:off x="8618381" y="1835995"/>
            <a:ext cx="3755581" cy="2026824"/>
            <a:chOff x="8778962" y="1761586"/>
            <a:chExt cx="3755581" cy="2026824"/>
          </a:xfrm>
        </p:grpSpPr>
        <p:sp>
          <p:nvSpPr>
            <p:cNvPr id="158" name="Oval 157">
              <a:extLst>
                <a:ext uri="{FF2B5EF4-FFF2-40B4-BE49-F238E27FC236}">
                  <a16:creationId xmlns:a16="http://schemas.microsoft.com/office/drawing/2014/main" id="{4F2F0823-6EC7-4775-A1AA-1A6CA46697DC}"/>
                </a:ext>
              </a:extLst>
            </p:cNvPr>
            <p:cNvSpPr/>
            <p:nvPr/>
          </p:nvSpPr>
          <p:spPr bwMode="auto">
            <a:xfrm rot="19208919">
              <a:off x="8778962" y="1761586"/>
              <a:ext cx="3755581" cy="2026824"/>
            </a:xfrm>
            <a:prstGeom prst="ellipse">
              <a:avLst/>
            </a:prstGeom>
            <a:solidFill>
              <a:srgbClr val="FFC000">
                <a:alpha val="4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TextBox 156">
              <a:extLst>
                <a:ext uri="{FF2B5EF4-FFF2-40B4-BE49-F238E27FC236}">
                  <a16:creationId xmlns:a16="http://schemas.microsoft.com/office/drawing/2014/main" id="{3C743130-49B1-4D84-9C30-2BFF54AC7B92}"/>
                </a:ext>
              </a:extLst>
            </p:cNvPr>
            <p:cNvSpPr txBox="1"/>
            <p:nvPr/>
          </p:nvSpPr>
          <p:spPr>
            <a:xfrm>
              <a:off x="10389795" y="2471961"/>
              <a:ext cx="1500426" cy="816185"/>
            </a:xfrm>
            <a:prstGeom prst="rect">
              <a:avLst/>
            </a:prstGeom>
            <a:noFill/>
          </p:spPr>
          <p:txBody>
            <a:bodyPr wrap="square" rtlCol="0">
              <a:spAutoFit/>
            </a:bodyPr>
            <a:lstStyle/>
            <a:p>
              <a:pPr marL="0" marR="0" lvl="0" indent="0" algn="ctr" defTabSz="895526"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Microsoft</a:t>
              </a:r>
              <a:b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b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Information</a:t>
              </a:r>
              <a:b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b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Protection</a:t>
              </a:r>
            </a:p>
          </p:txBody>
        </p:sp>
      </p:grpSp>
      <p:cxnSp>
        <p:nvCxnSpPr>
          <p:cNvPr id="21" name="Straight Arrow Connector 20">
            <a:extLst>
              <a:ext uri="{FF2B5EF4-FFF2-40B4-BE49-F238E27FC236}">
                <a16:creationId xmlns:a16="http://schemas.microsoft.com/office/drawing/2014/main" id="{C971E391-8BD8-4A69-B054-5FF5526F276F}"/>
              </a:ext>
            </a:extLst>
          </p:cNvPr>
          <p:cNvCxnSpPr>
            <a:cxnSpLocks/>
          </p:cNvCxnSpPr>
          <p:nvPr/>
        </p:nvCxnSpPr>
        <p:spPr>
          <a:xfrm flipV="1">
            <a:off x="9174494" y="4481319"/>
            <a:ext cx="748678" cy="1"/>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E5B78168-56FF-4F4F-A0EC-BD6996A83159}"/>
              </a:ext>
            </a:extLst>
          </p:cNvPr>
          <p:cNvGrpSpPr/>
          <p:nvPr/>
        </p:nvGrpSpPr>
        <p:grpSpPr>
          <a:xfrm>
            <a:off x="8518944" y="4285757"/>
            <a:ext cx="409008" cy="415501"/>
            <a:chOff x="8972556" y="3780212"/>
            <a:chExt cx="409008" cy="415501"/>
          </a:xfrm>
        </p:grpSpPr>
        <p:grpSp>
          <p:nvGrpSpPr>
            <p:cNvPr id="58" name="Group 57">
              <a:extLst>
                <a:ext uri="{FF2B5EF4-FFF2-40B4-BE49-F238E27FC236}">
                  <a16:creationId xmlns:a16="http://schemas.microsoft.com/office/drawing/2014/main" id="{4FCFAFBF-4A69-4DC4-B1EB-84DCC7188E4F}"/>
                </a:ext>
              </a:extLst>
            </p:cNvPr>
            <p:cNvGrpSpPr>
              <a:grpSpLocks noChangeAspect="1"/>
            </p:cNvGrpSpPr>
            <p:nvPr/>
          </p:nvGrpSpPr>
          <p:grpSpPr>
            <a:xfrm>
              <a:off x="9069877" y="3780212"/>
              <a:ext cx="311687" cy="325641"/>
              <a:chOff x="1101114" y="2623625"/>
              <a:chExt cx="1879599" cy="1977967"/>
            </a:xfrm>
          </p:grpSpPr>
          <p:sp>
            <p:nvSpPr>
              <p:cNvPr id="61" name="Freeform 30">
                <a:extLst>
                  <a:ext uri="{FF2B5EF4-FFF2-40B4-BE49-F238E27FC236}">
                    <a16:creationId xmlns:a16="http://schemas.microsoft.com/office/drawing/2014/main" id="{53ACFE0B-E6D6-426B-A1CC-E5A7691A9317}"/>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Freeform 31">
                <a:extLst>
                  <a:ext uri="{FF2B5EF4-FFF2-40B4-BE49-F238E27FC236}">
                    <a16:creationId xmlns:a16="http://schemas.microsoft.com/office/drawing/2014/main" id="{B4D449EC-3761-4E0B-A9D9-CE44345147A2}"/>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 name="Oval 62">
                <a:extLst>
                  <a:ext uri="{FF2B5EF4-FFF2-40B4-BE49-F238E27FC236}">
                    <a16:creationId xmlns:a16="http://schemas.microsoft.com/office/drawing/2014/main" id="{B060A1DD-4E7D-488C-BBD3-D4149434C7A5}"/>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4" name="Freeform 33">
                <a:extLst>
                  <a:ext uri="{FF2B5EF4-FFF2-40B4-BE49-F238E27FC236}">
                    <a16:creationId xmlns:a16="http://schemas.microsoft.com/office/drawing/2014/main" id="{C4F43F80-4552-437D-994C-A369F674658E}"/>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sp>
            <p:nvSpPr>
              <p:cNvPr id="65" name="Freeform 34">
                <a:extLst>
                  <a:ext uri="{FF2B5EF4-FFF2-40B4-BE49-F238E27FC236}">
                    <a16:creationId xmlns:a16="http://schemas.microsoft.com/office/drawing/2014/main" id="{855BD4C0-7B6B-4E0D-8CAF-8CAD70CB85AA}"/>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Segoe UI"/>
                  <a:ea typeface="+mn-ea"/>
                  <a:cs typeface="+mn-cs"/>
                </a:endParaRPr>
              </a:p>
            </p:txBody>
          </p:sp>
        </p:grpSp>
        <p:sp>
          <p:nvSpPr>
            <p:cNvPr id="59" name="Oval 58">
              <a:extLst>
                <a:ext uri="{FF2B5EF4-FFF2-40B4-BE49-F238E27FC236}">
                  <a16:creationId xmlns:a16="http://schemas.microsoft.com/office/drawing/2014/main" id="{B576CF0B-9A5E-4BE4-93A0-706901B7D748}"/>
                </a:ext>
              </a:extLst>
            </p:cNvPr>
            <p:cNvSpPr>
              <a:spLocks noChangeAspect="1"/>
            </p:cNvSpPr>
            <p:nvPr/>
          </p:nvSpPr>
          <p:spPr bwMode="auto">
            <a:xfrm>
              <a:off x="8972556" y="4015601"/>
              <a:ext cx="180112" cy="180112"/>
            </a:xfrm>
            <a:prstGeom prst="ellipse">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60" name="Straight Arrow Connector 59">
              <a:extLst>
                <a:ext uri="{FF2B5EF4-FFF2-40B4-BE49-F238E27FC236}">
                  <a16:creationId xmlns:a16="http://schemas.microsoft.com/office/drawing/2014/main" id="{6E3FD132-4DD5-4F3F-97C7-A82EC506BE56}"/>
                </a:ext>
              </a:extLst>
            </p:cNvPr>
            <p:cNvCxnSpPr>
              <a:cxnSpLocks noChangeAspect="1"/>
              <a:stCxn id="59" idx="4"/>
              <a:endCxn id="59" idx="0"/>
            </p:cNvCxnSpPr>
            <p:nvPr/>
          </p:nvCxnSpPr>
          <p:spPr>
            <a:xfrm flipV="1">
              <a:off x="9062612" y="4015601"/>
              <a:ext cx="0" cy="18011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grpSp>
      <p:sp>
        <p:nvSpPr>
          <p:cNvPr id="91" name="TextBox 90">
            <a:extLst>
              <a:ext uri="{FF2B5EF4-FFF2-40B4-BE49-F238E27FC236}">
                <a16:creationId xmlns:a16="http://schemas.microsoft.com/office/drawing/2014/main" id="{381F28A0-5370-4AE0-AA8C-9D236AE3D203}"/>
              </a:ext>
            </a:extLst>
          </p:cNvPr>
          <p:cNvSpPr txBox="1"/>
          <p:nvPr/>
        </p:nvSpPr>
        <p:spPr>
          <a:xfrm>
            <a:off x="9966580" y="4860367"/>
            <a:ext cx="1496037" cy="692497"/>
          </a:xfrm>
          <a:prstGeom prst="rect">
            <a:avLst/>
          </a:prstGeom>
          <a:noFill/>
        </p:spPr>
        <p:txBody>
          <a:bodyPr wrap="square" rtlCol="0">
            <a:spAutoFit/>
          </a:bodyPr>
          <a:lstStyle/>
          <a:p>
            <a:pPr marL="0" marR="0" lvl="0" indent="0" algn="l" defTabSz="913400"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mn-ea"/>
                <a:cs typeface="Segoe UI" charset="0"/>
              </a:rPr>
              <a:t>Domain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rPr>
              <a:t>compromise &amp;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persistence</a:t>
            </a:r>
            <a:endPar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endParaRPr>
          </a:p>
        </p:txBody>
      </p:sp>
      <p:sp>
        <p:nvSpPr>
          <p:cNvPr id="92" name="object 60">
            <a:extLst>
              <a:ext uri="{FF2B5EF4-FFF2-40B4-BE49-F238E27FC236}">
                <a16:creationId xmlns:a16="http://schemas.microsoft.com/office/drawing/2014/main" id="{58E0D870-18C9-4E03-8CBC-14D00ACDFE02}"/>
              </a:ext>
            </a:extLst>
          </p:cNvPr>
          <p:cNvSpPr>
            <a:spLocks noChangeAspect="1"/>
          </p:cNvSpPr>
          <p:nvPr/>
        </p:nvSpPr>
        <p:spPr>
          <a:xfrm>
            <a:off x="9557174" y="2936770"/>
            <a:ext cx="676656" cy="67810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93" name="TextBox 92">
            <a:extLst>
              <a:ext uri="{FF2B5EF4-FFF2-40B4-BE49-F238E27FC236}">
                <a16:creationId xmlns:a16="http://schemas.microsoft.com/office/drawing/2014/main" id="{6817EAE4-7E04-40E0-B5F7-D690236D97E2}"/>
              </a:ext>
            </a:extLst>
          </p:cNvPr>
          <p:cNvSpPr txBox="1"/>
          <p:nvPr/>
        </p:nvSpPr>
        <p:spPr>
          <a:xfrm>
            <a:off x="9316936" y="3619716"/>
            <a:ext cx="1466640" cy="492443"/>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a:ln>
                  <a:noFill/>
                </a:ln>
                <a:solidFill>
                  <a:srgbClr val="505050"/>
                </a:solidFill>
                <a:effectLst/>
                <a:uLnTx/>
                <a:uFillTx/>
                <a:latin typeface="Segoe UI"/>
                <a:ea typeface="Segoe UI" charset="0"/>
                <a:cs typeface="Segoe UI" charset="0"/>
              </a:rPr>
              <a:t>Attacker </a:t>
            </a:r>
            <a:r>
              <a:rPr kumimoji="0" lang="en-US" sz="1300" b="0" i="0" u="none" strike="noStrike" kern="0" cap="none" spc="0" normalizeH="0" baseline="0" noProof="0">
                <a:ln>
                  <a:noFill/>
                </a:ln>
                <a:solidFill>
                  <a:srgbClr val="0078D7"/>
                </a:solidFill>
                <a:effectLst/>
                <a:uLnTx/>
                <a:uFillTx/>
                <a:latin typeface="Segoe UI Semibold" panose="020B0702040204020203" pitchFamily="34" charset="0"/>
                <a:ea typeface="+mn-ea"/>
                <a:cs typeface="Segoe UI Semibold" panose="020B0702040204020203" pitchFamily="34" charset="0"/>
              </a:rPr>
              <a:t>accesses </a:t>
            </a:r>
            <a:r>
              <a:rPr kumimoji="0" lang="en-US" sz="1300" b="0" i="0" u="none" strike="noStrike" kern="0" cap="none" spc="0" normalizeH="0" baseline="0" noProof="0">
                <a:ln>
                  <a:noFill/>
                </a:ln>
                <a:solidFill>
                  <a:srgbClr val="505050"/>
                </a:solidFill>
                <a:effectLst/>
                <a:uLnTx/>
                <a:uFillTx/>
                <a:latin typeface="Segoe UI"/>
                <a:ea typeface="+mn-ea"/>
                <a:cs typeface="Segoe UI" charset="0"/>
              </a:rPr>
              <a:t>sensitive data</a:t>
            </a:r>
          </a:p>
        </p:txBody>
      </p:sp>
      <p:pic>
        <p:nvPicPr>
          <p:cNvPr id="94" name="Graphic 93">
            <a:extLst>
              <a:ext uri="{FF2B5EF4-FFF2-40B4-BE49-F238E27FC236}">
                <a16:creationId xmlns:a16="http://schemas.microsoft.com/office/drawing/2014/main" id="{C6ECE938-F577-46E4-B892-0D696CDF77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51644" y="3102660"/>
            <a:ext cx="287716" cy="346325"/>
          </a:xfrm>
          <a:prstGeom prst="rect">
            <a:avLst/>
          </a:prstGeom>
        </p:spPr>
      </p:pic>
      <p:sp>
        <p:nvSpPr>
          <p:cNvPr id="95" name="object 60">
            <a:extLst>
              <a:ext uri="{FF2B5EF4-FFF2-40B4-BE49-F238E27FC236}">
                <a16:creationId xmlns:a16="http://schemas.microsoft.com/office/drawing/2014/main" id="{7759A6CF-4A9D-4890-878B-BCC1581A1877}"/>
              </a:ext>
            </a:extLst>
          </p:cNvPr>
          <p:cNvSpPr>
            <a:spLocks noChangeAspect="1"/>
          </p:cNvSpPr>
          <p:nvPr/>
        </p:nvSpPr>
        <p:spPr>
          <a:xfrm>
            <a:off x="9516026" y="2895533"/>
            <a:ext cx="758952" cy="7605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pic>
        <p:nvPicPr>
          <p:cNvPr id="96" name="Graphic 95">
            <a:extLst>
              <a:ext uri="{FF2B5EF4-FFF2-40B4-BE49-F238E27FC236}">
                <a16:creationId xmlns:a16="http://schemas.microsoft.com/office/drawing/2014/main" id="{25EBFD53-243D-4D92-88A6-D59F2E098B8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51946" y="1445049"/>
            <a:ext cx="866775" cy="542925"/>
          </a:xfrm>
          <a:prstGeom prst="rect">
            <a:avLst/>
          </a:prstGeom>
        </p:spPr>
      </p:pic>
      <p:sp>
        <p:nvSpPr>
          <p:cNvPr id="97" name="TextBox 96">
            <a:extLst>
              <a:ext uri="{FF2B5EF4-FFF2-40B4-BE49-F238E27FC236}">
                <a16:creationId xmlns:a16="http://schemas.microsoft.com/office/drawing/2014/main" id="{84583E4D-B6B3-41B4-9548-57EC397CC915}"/>
              </a:ext>
            </a:extLst>
          </p:cNvPr>
          <p:cNvSpPr txBox="1"/>
          <p:nvPr/>
        </p:nvSpPr>
        <p:spPr>
          <a:xfrm>
            <a:off x="10754925" y="1991740"/>
            <a:ext cx="1260816" cy="292388"/>
          </a:xfrm>
          <a:prstGeom prst="rect">
            <a:avLst/>
          </a:prstGeom>
          <a:noFill/>
        </p:spPr>
        <p:txBody>
          <a:bodyPr wrap="square" rtlCol="0" anchor="ctr">
            <a:spAutoFit/>
          </a:bodyPr>
          <a:lstStyle/>
          <a:p>
            <a:pPr marL="0" marR="0" lvl="0" indent="0" algn="l" defTabSz="931935" rtl="0" eaLnBrk="1" fontAlgn="base" latinLnBrk="0" hangingPunct="1">
              <a:lnSpc>
                <a:spcPct val="100000"/>
              </a:lnSpc>
              <a:spcBef>
                <a:spcPct val="0"/>
              </a:spcBef>
              <a:spcAft>
                <a:spcPct val="0"/>
              </a:spcAft>
              <a:buClrTx/>
              <a:buSzTx/>
              <a:buFontTx/>
              <a:buNone/>
              <a:tabLst/>
              <a:defRPr/>
            </a:pPr>
            <a:r>
              <a:rPr kumimoji="0" lang="en-US" sz="1300" b="0" i="0" u="none" strike="noStrike" kern="0" cap="none" spc="0" normalizeH="0" baseline="0" noProof="0" dirty="0">
                <a:ln>
                  <a:noFill/>
                </a:ln>
                <a:solidFill>
                  <a:srgbClr val="0078D7"/>
                </a:solidFill>
                <a:effectLst/>
                <a:uLnTx/>
                <a:uFillTx/>
                <a:latin typeface="Segoe UI Semibold" panose="020B0702040204020203" pitchFamily="34" charset="0"/>
                <a:ea typeface="Segoe UI" charset="0"/>
                <a:cs typeface="Segoe UI Semibold" panose="020B0702040204020203" pitchFamily="34" charset="0"/>
              </a:rPr>
              <a:t>Exfiltrate data</a:t>
            </a:r>
            <a:endParaRPr kumimoji="0" lang="en-US" sz="1300" b="0" i="0" u="none" strike="noStrike" kern="0" cap="none" spc="0" normalizeH="0" baseline="0" noProof="0" dirty="0">
              <a:ln>
                <a:noFill/>
              </a:ln>
              <a:solidFill>
                <a:srgbClr val="505050"/>
              </a:solidFill>
              <a:effectLst/>
              <a:uLnTx/>
              <a:uFillTx/>
              <a:latin typeface="Segoe UI"/>
              <a:ea typeface="Segoe UI" charset="0"/>
              <a:cs typeface="Segoe UI" charset="0"/>
            </a:endParaRPr>
          </a:p>
        </p:txBody>
      </p:sp>
      <p:grpSp>
        <p:nvGrpSpPr>
          <p:cNvPr id="98" name="Group 97">
            <a:extLst>
              <a:ext uri="{FF2B5EF4-FFF2-40B4-BE49-F238E27FC236}">
                <a16:creationId xmlns:a16="http://schemas.microsoft.com/office/drawing/2014/main" id="{81945DD2-E236-4356-ACE6-D0148C204574}"/>
              </a:ext>
            </a:extLst>
          </p:cNvPr>
          <p:cNvGrpSpPr>
            <a:grpSpLocks noChangeAspect="1"/>
          </p:cNvGrpSpPr>
          <p:nvPr/>
        </p:nvGrpSpPr>
        <p:grpSpPr>
          <a:xfrm>
            <a:off x="11207674" y="1580547"/>
            <a:ext cx="279579" cy="292095"/>
            <a:chOff x="1101114" y="2623625"/>
            <a:chExt cx="1879599" cy="1977967"/>
          </a:xfrm>
          <a:noFill/>
        </p:grpSpPr>
        <p:sp>
          <p:nvSpPr>
            <p:cNvPr id="99" name="Freeform 30">
              <a:extLst>
                <a:ext uri="{FF2B5EF4-FFF2-40B4-BE49-F238E27FC236}">
                  <a16:creationId xmlns:a16="http://schemas.microsoft.com/office/drawing/2014/main" id="{882A3101-3686-4A32-8EDC-BB0DE8163EC1}"/>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Freeform 31">
              <a:extLst>
                <a:ext uri="{FF2B5EF4-FFF2-40B4-BE49-F238E27FC236}">
                  <a16:creationId xmlns:a16="http://schemas.microsoft.com/office/drawing/2014/main" id="{C1C525A2-17A3-4421-A5ED-7CBA8FCF25E5}"/>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Oval 100">
              <a:extLst>
                <a:ext uri="{FF2B5EF4-FFF2-40B4-BE49-F238E27FC236}">
                  <a16:creationId xmlns:a16="http://schemas.microsoft.com/office/drawing/2014/main" id="{F8B869B6-2E5E-4218-896F-E8F173907DEA}"/>
                </a:ext>
              </a:extLst>
            </p:cNvPr>
            <p:cNvSpPr/>
            <p:nvPr/>
          </p:nvSpPr>
          <p:spPr bwMode="auto">
            <a:xfrm rot="641942">
              <a:off x="2263399" y="3384154"/>
              <a:ext cx="125506" cy="61076"/>
            </a:xfrm>
            <a:prstGeom prst="ellipse">
              <a:avLst/>
            </a:prstGeom>
            <a:grp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2" name="Freeform 33">
              <a:extLst>
                <a:ext uri="{FF2B5EF4-FFF2-40B4-BE49-F238E27FC236}">
                  <a16:creationId xmlns:a16="http://schemas.microsoft.com/office/drawing/2014/main" id="{8E8E47A2-7495-4EB0-86E7-506F929BCD9B}"/>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9525" cap="flat" cmpd="sng" algn="ctr">
              <a:solidFill>
                <a:srgbClr val="FFFFFF"/>
              </a:solidFill>
              <a:prstDash val="solid"/>
              <a:headEnd type="none" w="med" len="med"/>
              <a:tailEnd type="none" w="med" len="med"/>
            </a:ln>
            <a:effectLst/>
          </p:spPr>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sp>
          <p:nvSpPr>
            <p:cNvPr id="103" name="Freeform 34">
              <a:extLst>
                <a:ext uri="{FF2B5EF4-FFF2-40B4-BE49-F238E27FC236}">
                  <a16:creationId xmlns:a16="http://schemas.microsoft.com/office/drawing/2014/main" id="{726FCE92-7503-428E-837E-1A0727F53468}"/>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9525" cap="flat" cmpd="sng" algn="ctr">
              <a:solidFill>
                <a:srgbClr val="FFFFFF"/>
              </a:solidFill>
              <a:prstDash val="solid"/>
              <a:headEnd type="none" w="med" len="med"/>
              <a:tailEnd type="none" w="med" len="med"/>
            </a:ln>
            <a:effectLst/>
          </p:spPr>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grpSp>
      <p:cxnSp>
        <p:nvCxnSpPr>
          <p:cNvPr id="104" name="Straight Arrow Connector 103">
            <a:extLst>
              <a:ext uri="{FF2B5EF4-FFF2-40B4-BE49-F238E27FC236}">
                <a16:creationId xmlns:a16="http://schemas.microsoft.com/office/drawing/2014/main" id="{3EDA7EA4-002A-48CE-93B6-7E4A52B9F8C6}"/>
              </a:ext>
            </a:extLst>
          </p:cNvPr>
          <p:cNvCxnSpPr>
            <a:cxnSpLocks/>
          </p:cNvCxnSpPr>
          <p:nvPr/>
        </p:nvCxnSpPr>
        <p:spPr>
          <a:xfrm flipV="1">
            <a:off x="8790661" y="3509489"/>
            <a:ext cx="681750" cy="508898"/>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E98F5BB5-83EE-498C-930A-22A756D99658}"/>
              </a:ext>
            </a:extLst>
          </p:cNvPr>
          <p:cNvCxnSpPr>
            <a:cxnSpLocks/>
          </p:cNvCxnSpPr>
          <p:nvPr/>
        </p:nvCxnSpPr>
        <p:spPr>
          <a:xfrm flipV="1">
            <a:off x="10123363" y="2301213"/>
            <a:ext cx="805378" cy="574486"/>
          </a:xfrm>
          <a:prstGeom prst="straightConnector1">
            <a:avLst/>
          </a:prstGeom>
          <a:ln>
            <a:solidFill>
              <a:srgbClr val="0078D7"/>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08" name="object 60">
            <a:extLst>
              <a:ext uri="{FF2B5EF4-FFF2-40B4-BE49-F238E27FC236}">
                <a16:creationId xmlns:a16="http://schemas.microsoft.com/office/drawing/2014/main" id="{6D92C6D0-2EE8-4D06-8C9E-FE0FBB580296}"/>
              </a:ext>
            </a:extLst>
          </p:cNvPr>
          <p:cNvSpPr>
            <a:spLocks noChangeAspect="1"/>
          </p:cNvSpPr>
          <p:nvPr/>
        </p:nvSpPr>
        <p:spPr>
          <a:xfrm>
            <a:off x="10055752" y="4171338"/>
            <a:ext cx="676656" cy="67810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1200" cap="none" spc="0" normalizeH="0" baseline="0" noProof="0">
              <a:ln>
                <a:noFill/>
              </a:ln>
              <a:solidFill>
                <a:prstClr val="black"/>
              </a:solidFill>
              <a:effectLst/>
              <a:uLnTx/>
              <a:uFillTx/>
              <a:latin typeface="Calibri"/>
              <a:ea typeface="+mn-ea"/>
              <a:cs typeface="+mn-cs"/>
            </a:endParaRPr>
          </a:p>
        </p:txBody>
      </p:sp>
      <p:sp>
        <p:nvSpPr>
          <p:cNvPr id="109" name="object 60">
            <a:extLst>
              <a:ext uri="{FF2B5EF4-FFF2-40B4-BE49-F238E27FC236}">
                <a16:creationId xmlns:a16="http://schemas.microsoft.com/office/drawing/2014/main" id="{91D8C65D-5169-469F-A2C3-1B26505DE89E}"/>
              </a:ext>
            </a:extLst>
          </p:cNvPr>
          <p:cNvSpPr>
            <a:spLocks noChangeAspect="1"/>
          </p:cNvSpPr>
          <p:nvPr/>
        </p:nvSpPr>
        <p:spPr>
          <a:xfrm>
            <a:off x="10015415" y="4130915"/>
            <a:ext cx="757330" cy="758952"/>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marL="0" marR="0" lvl="0" indent="0" algn="l" defTabSz="623438" rtl="0" eaLnBrk="1" fontAlgn="auto" latinLnBrk="0" hangingPunct="1">
              <a:lnSpc>
                <a:spcPct val="100000"/>
              </a:lnSpc>
              <a:spcBef>
                <a:spcPts val="0"/>
              </a:spcBef>
              <a:spcAft>
                <a:spcPts val="0"/>
              </a:spcAft>
              <a:buClrTx/>
              <a:buSzTx/>
              <a:buFontTx/>
              <a:buNone/>
              <a:tabLst/>
              <a:defRPr/>
            </a:pPr>
            <a:endParaRPr kumimoji="0" sz="1227" b="0" i="0" u="none" strike="noStrike" kern="0" cap="none" spc="0" normalizeH="0" baseline="0" noProof="0">
              <a:ln>
                <a:noFill/>
              </a:ln>
              <a:solidFill>
                <a:prstClr val="black"/>
              </a:solidFill>
              <a:effectLst/>
              <a:uLnTx/>
              <a:uFillTx/>
              <a:latin typeface="Calibri"/>
              <a:ea typeface="+mn-ea"/>
              <a:cs typeface="+mn-cs"/>
            </a:endParaRPr>
          </a:p>
        </p:txBody>
      </p:sp>
      <p:grpSp>
        <p:nvGrpSpPr>
          <p:cNvPr id="110" name="Group 109">
            <a:extLst>
              <a:ext uri="{FF2B5EF4-FFF2-40B4-BE49-F238E27FC236}">
                <a16:creationId xmlns:a16="http://schemas.microsoft.com/office/drawing/2014/main" id="{4C878F5D-1C98-49C0-9FC9-EA080CEFD6A8}"/>
              </a:ext>
            </a:extLst>
          </p:cNvPr>
          <p:cNvGrpSpPr>
            <a:grpSpLocks noChangeAspect="1"/>
          </p:cNvGrpSpPr>
          <p:nvPr/>
        </p:nvGrpSpPr>
        <p:grpSpPr>
          <a:xfrm>
            <a:off x="10087749" y="4362250"/>
            <a:ext cx="612663" cy="296282"/>
            <a:chOff x="10671742" y="3355995"/>
            <a:chExt cx="680737" cy="329202"/>
          </a:xfrm>
        </p:grpSpPr>
        <p:grpSp>
          <p:nvGrpSpPr>
            <p:cNvPr id="111" name="Group 110">
              <a:extLst>
                <a:ext uri="{FF2B5EF4-FFF2-40B4-BE49-F238E27FC236}">
                  <a16:creationId xmlns:a16="http://schemas.microsoft.com/office/drawing/2014/main" id="{EE202DAD-E6AE-4A92-A196-53E9BFD734B8}"/>
                </a:ext>
              </a:extLst>
            </p:cNvPr>
            <p:cNvGrpSpPr/>
            <p:nvPr/>
          </p:nvGrpSpPr>
          <p:grpSpPr>
            <a:xfrm>
              <a:off x="10768920" y="3355995"/>
              <a:ext cx="497643" cy="299948"/>
              <a:chOff x="4397055" y="1511664"/>
              <a:chExt cx="1317625" cy="687730"/>
            </a:xfrm>
          </p:grpSpPr>
          <p:sp>
            <p:nvSpPr>
              <p:cNvPr id="117" name="Rectangle: Top Corners Rounded 116">
                <a:extLst>
                  <a:ext uri="{FF2B5EF4-FFF2-40B4-BE49-F238E27FC236}">
                    <a16:creationId xmlns:a16="http://schemas.microsoft.com/office/drawing/2014/main" id="{4EEC9DC5-726B-46E8-A413-5668777CA5AD}"/>
                  </a:ext>
                </a:extLst>
              </p:cNvPr>
              <p:cNvSpPr/>
              <p:nvPr/>
            </p:nvSpPr>
            <p:spPr bwMode="auto">
              <a:xfrm>
                <a:off x="4494727" y="1511664"/>
                <a:ext cx="1102036" cy="687730"/>
              </a:xfrm>
              <a:prstGeom prst="round2SameRect">
                <a:avLst/>
              </a:prstGeom>
              <a:solidFill>
                <a:srgbClr val="E6E6E6"/>
              </a:solid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cxnSp>
            <p:nvCxnSpPr>
              <p:cNvPr id="118" name="Straight Connector 117">
                <a:extLst>
                  <a:ext uri="{FF2B5EF4-FFF2-40B4-BE49-F238E27FC236}">
                    <a16:creationId xmlns:a16="http://schemas.microsoft.com/office/drawing/2014/main" id="{31A1E139-E0CA-4056-A9B8-71A7596148AA}"/>
                  </a:ext>
                </a:extLst>
              </p:cNvPr>
              <p:cNvCxnSpPr>
                <a:cxnSpLocks/>
              </p:cNvCxnSpPr>
              <p:nvPr/>
            </p:nvCxnSpPr>
            <p:spPr>
              <a:xfrm flipH="1">
                <a:off x="4397055" y="2199394"/>
                <a:ext cx="1317625" cy="0"/>
              </a:xfrm>
              <a:prstGeom prst="line">
                <a:avLst/>
              </a:prstGeom>
              <a:ln w="1587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2" name="Group 111">
              <a:extLst>
                <a:ext uri="{FF2B5EF4-FFF2-40B4-BE49-F238E27FC236}">
                  <a16:creationId xmlns:a16="http://schemas.microsoft.com/office/drawing/2014/main" id="{E8F248E6-E1EB-44EB-A44C-AE181E2E9994}"/>
                </a:ext>
              </a:extLst>
            </p:cNvPr>
            <p:cNvGrpSpPr/>
            <p:nvPr/>
          </p:nvGrpSpPr>
          <p:grpSpPr>
            <a:xfrm>
              <a:off x="10671742" y="3466292"/>
              <a:ext cx="680737" cy="218905"/>
              <a:chOff x="10585691" y="4535705"/>
              <a:chExt cx="680737" cy="218905"/>
            </a:xfrm>
          </p:grpSpPr>
          <p:sp>
            <p:nvSpPr>
              <p:cNvPr id="113" name="Freeform: Shape 112">
                <a:extLst>
                  <a:ext uri="{FF2B5EF4-FFF2-40B4-BE49-F238E27FC236}">
                    <a16:creationId xmlns:a16="http://schemas.microsoft.com/office/drawing/2014/main" id="{026092DE-B954-414E-887C-E823B2060BE2}"/>
                  </a:ext>
                </a:extLst>
              </p:cNvPr>
              <p:cNvSpPr/>
              <p:nvPr/>
            </p:nvSpPr>
            <p:spPr bwMode="auto">
              <a:xfrm>
                <a:off x="10634754" y="4535705"/>
                <a:ext cx="581025" cy="161924"/>
              </a:xfrm>
              <a:custGeom>
                <a:avLst/>
                <a:gdLst>
                  <a:gd name="connsiteX0" fmla="*/ 132160 w 581025"/>
                  <a:gd name="connsiteY0" fmla="*/ 145256 h 145256"/>
                  <a:gd name="connsiteX1" fmla="*/ 0 w 581025"/>
                  <a:gd name="connsiteY1" fmla="*/ 33338 h 145256"/>
                  <a:gd name="connsiteX2" fmla="*/ 327422 w 581025"/>
                  <a:gd name="connsiteY2" fmla="*/ 92869 h 145256"/>
                  <a:gd name="connsiteX3" fmla="*/ 581025 w 581025"/>
                  <a:gd name="connsiteY3" fmla="*/ 0 h 145256"/>
                  <a:gd name="connsiteX4" fmla="*/ 466725 w 581025"/>
                  <a:gd name="connsiteY4" fmla="*/ 144066 h 145256"/>
                  <a:gd name="connsiteX0" fmla="*/ 90488 w 581025"/>
                  <a:gd name="connsiteY0" fmla="*/ 0 h 170260"/>
                  <a:gd name="connsiteX1" fmla="*/ 0 w 581025"/>
                  <a:gd name="connsiteY1" fmla="*/ 59532 h 170260"/>
                  <a:gd name="connsiteX2" fmla="*/ 327422 w 581025"/>
                  <a:gd name="connsiteY2" fmla="*/ 119063 h 170260"/>
                  <a:gd name="connsiteX3" fmla="*/ 581025 w 581025"/>
                  <a:gd name="connsiteY3" fmla="*/ 26194 h 170260"/>
                  <a:gd name="connsiteX4" fmla="*/ 466725 w 581025"/>
                  <a:gd name="connsiteY4" fmla="*/ 170260 h 170260"/>
                  <a:gd name="connsiteX0" fmla="*/ 90488 w 581025"/>
                  <a:gd name="connsiteY0" fmla="*/ 30955 h 150018"/>
                  <a:gd name="connsiteX1" fmla="*/ 0 w 581025"/>
                  <a:gd name="connsiteY1" fmla="*/ 90487 h 150018"/>
                  <a:gd name="connsiteX2" fmla="*/ 327422 w 581025"/>
                  <a:gd name="connsiteY2" fmla="*/ 150018 h 150018"/>
                  <a:gd name="connsiteX3" fmla="*/ 581025 w 581025"/>
                  <a:gd name="connsiteY3" fmla="*/ 57149 h 150018"/>
                  <a:gd name="connsiteX4" fmla="*/ 509588 w 581025"/>
                  <a:gd name="connsiteY4" fmla="*/ 0 h 150018"/>
                  <a:gd name="connsiteX0" fmla="*/ 90488 w 581025"/>
                  <a:gd name="connsiteY0" fmla="*/ 42861 h 161924"/>
                  <a:gd name="connsiteX1" fmla="*/ 0 w 581025"/>
                  <a:gd name="connsiteY1" fmla="*/ 102393 h 161924"/>
                  <a:gd name="connsiteX2" fmla="*/ 327422 w 581025"/>
                  <a:gd name="connsiteY2" fmla="*/ 161924 h 161924"/>
                  <a:gd name="connsiteX3" fmla="*/ 581025 w 581025"/>
                  <a:gd name="connsiteY3" fmla="*/ 69055 h 161924"/>
                  <a:gd name="connsiteX4" fmla="*/ 502444 w 581025"/>
                  <a:gd name="connsiteY4" fmla="*/ 0 h 16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61924">
                    <a:moveTo>
                      <a:pt x="90488" y="42861"/>
                    </a:moveTo>
                    <a:lnTo>
                      <a:pt x="0" y="102393"/>
                    </a:lnTo>
                    <a:lnTo>
                      <a:pt x="327422" y="161924"/>
                    </a:lnTo>
                    <a:lnTo>
                      <a:pt x="581025" y="69055"/>
                    </a:lnTo>
                    <a:lnTo>
                      <a:pt x="502444" y="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14" name="Oval 113">
                <a:extLst>
                  <a:ext uri="{FF2B5EF4-FFF2-40B4-BE49-F238E27FC236}">
                    <a16:creationId xmlns:a16="http://schemas.microsoft.com/office/drawing/2014/main" id="{EA2BFAC5-E443-49FC-9B9B-C34B08A9367B}"/>
                  </a:ext>
                </a:extLst>
              </p:cNvPr>
              <p:cNvSpPr/>
              <p:nvPr/>
            </p:nvSpPr>
            <p:spPr bwMode="auto">
              <a:xfrm>
                <a:off x="10585691" y="4577019"/>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5" name="Oval 114">
                <a:extLst>
                  <a:ext uri="{FF2B5EF4-FFF2-40B4-BE49-F238E27FC236}">
                    <a16:creationId xmlns:a16="http://schemas.microsoft.com/office/drawing/2014/main" id="{353C2CF7-5282-4AA4-A10D-606D42D74ED9}"/>
                  </a:ext>
                </a:extLst>
              </p:cNvPr>
              <p:cNvSpPr/>
              <p:nvPr/>
            </p:nvSpPr>
            <p:spPr bwMode="auto">
              <a:xfrm>
                <a:off x="10897672" y="4641004"/>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6" name="Oval 115">
                <a:extLst>
                  <a:ext uri="{FF2B5EF4-FFF2-40B4-BE49-F238E27FC236}">
                    <a16:creationId xmlns:a16="http://schemas.microsoft.com/office/drawing/2014/main" id="{755EA953-ACC4-43E3-BE6C-14C991FB0757}"/>
                  </a:ext>
                </a:extLst>
              </p:cNvPr>
              <p:cNvSpPr/>
              <p:nvPr/>
            </p:nvSpPr>
            <p:spPr bwMode="auto">
              <a:xfrm>
                <a:off x="11152822" y="4545980"/>
                <a:ext cx="113606" cy="113606"/>
              </a:xfrm>
              <a:prstGeom prst="ellipse">
                <a:avLst/>
              </a:prstGeom>
              <a:solidFill>
                <a:srgbClr val="E6E6E6"/>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grpSp>
        <p:nvGrpSpPr>
          <p:cNvPr id="162" name="Group 161">
            <a:extLst>
              <a:ext uri="{FF2B5EF4-FFF2-40B4-BE49-F238E27FC236}">
                <a16:creationId xmlns:a16="http://schemas.microsoft.com/office/drawing/2014/main" id="{797B885A-D53F-430C-9DF2-C078E53BA72F}"/>
              </a:ext>
            </a:extLst>
          </p:cNvPr>
          <p:cNvGrpSpPr/>
          <p:nvPr/>
        </p:nvGrpSpPr>
        <p:grpSpPr>
          <a:xfrm>
            <a:off x="6491483" y="1123487"/>
            <a:ext cx="2750856" cy="1539617"/>
            <a:chOff x="6438639" y="1113232"/>
            <a:chExt cx="2750856" cy="1539617"/>
          </a:xfrm>
        </p:grpSpPr>
        <p:pic>
          <p:nvPicPr>
            <p:cNvPr id="160" name="Picture 159">
              <a:extLst>
                <a:ext uri="{FF2B5EF4-FFF2-40B4-BE49-F238E27FC236}">
                  <a16:creationId xmlns:a16="http://schemas.microsoft.com/office/drawing/2014/main" id="{DDAABEEF-1921-40B5-B72A-C64CCCFA0205}"/>
                </a:ext>
              </a:extLst>
            </p:cNvPr>
            <p:cNvPicPr>
              <a:picLocks noChangeAspect="1"/>
            </p:cNvPicPr>
            <p:nvPr/>
          </p:nvPicPr>
          <p:blipFill>
            <a:blip r:embed="rId11"/>
            <a:stretch>
              <a:fillRect/>
            </a:stretch>
          </p:blipFill>
          <p:spPr>
            <a:xfrm>
              <a:off x="6438639" y="1503577"/>
              <a:ext cx="2750856" cy="11492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1" name="TextBox 160">
              <a:extLst>
                <a:ext uri="{FF2B5EF4-FFF2-40B4-BE49-F238E27FC236}">
                  <a16:creationId xmlns:a16="http://schemas.microsoft.com/office/drawing/2014/main" id="{30DD04D6-85E4-4B52-9A01-E90A22D8C10E}"/>
                </a:ext>
              </a:extLst>
            </p:cNvPr>
            <p:cNvSpPr txBox="1"/>
            <p:nvPr/>
          </p:nvSpPr>
          <p:spPr>
            <a:xfrm>
              <a:off x="7078968" y="1113232"/>
              <a:ext cx="1620088" cy="241156"/>
            </a:xfrm>
            <a:prstGeom prst="rect">
              <a:avLst/>
            </a:prstGeom>
            <a:noFill/>
          </p:spPr>
          <p:txBody>
            <a:bodyPr wrap="square" lIns="0" tIns="0" rIns="0" bIns="0" rtlCol="0">
              <a:spAutoFit/>
            </a:bodyPr>
            <a:lstStyle/>
            <a:p>
              <a:pPr marL="0" marR="0" lvl="0" indent="0" algn="ctr" defTabSz="932688" rtl="0" eaLnBrk="1" fontAlgn="auto" latinLnBrk="0" hangingPunct="1">
                <a:lnSpc>
                  <a:spcPct val="100000"/>
                </a:lnSpc>
                <a:spcBef>
                  <a:spcPts val="0"/>
                </a:spcBef>
                <a:spcAft>
                  <a:spcPts val="0"/>
                </a:spcAft>
                <a:buClrTx/>
                <a:buSzTx/>
                <a:buFontTx/>
                <a:buNone/>
                <a:tabLst/>
                <a:defRPr/>
              </a:pPr>
              <a:r>
                <a:rPr kumimoji="0" lang="en-US" sz="1567" b="1" i="0" u="none" strike="noStrike" kern="0" cap="none" spc="-50" normalizeH="0" baseline="0" noProof="0" dirty="0">
                  <a:ln>
                    <a:noFill/>
                  </a:ln>
                  <a:solidFill>
                    <a:srgbClr val="0078D4"/>
                  </a:solidFill>
                  <a:effectLst/>
                  <a:uLnTx/>
                  <a:uFillTx/>
                  <a:latin typeface="Segoe UI" charset="0"/>
                  <a:ea typeface="+mn-ea"/>
                  <a:cs typeface="Segoe UI" charset="0"/>
                </a:rPr>
                <a:t>Unified Portal</a:t>
              </a:r>
            </a:p>
          </p:txBody>
        </p:sp>
      </p:grpSp>
    </p:spTree>
    <p:extLst>
      <p:ext uri="{BB962C8B-B14F-4D97-AF65-F5344CB8AC3E}">
        <p14:creationId xmlns:p14="http://schemas.microsoft.com/office/powerpoint/2010/main" val="3414028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wipe(up)">
                                      <p:cBhvr>
                                        <p:cTn id="7" dur="500"/>
                                        <p:tgtEl>
                                          <p:spTgt spid="143"/>
                                        </p:tgtEl>
                                      </p:cBhvr>
                                    </p:animEffect>
                                  </p:childTnLst>
                                </p:cTn>
                              </p:par>
                              <p:par>
                                <p:cTn id="8" presetID="10" presetClass="entr" presetSubtype="0" fill="hold" nodeType="withEffect">
                                  <p:stCondLst>
                                    <p:cond delay="0"/>
                                  </p:stCondLst>
                                  <p:childTnLst>
                                    <p:set>
                                      <p:cBhvr>
                                        <p:cTn id="9" dur="1" fill="hold">
                                          <p:stCondLst>
                                            <p:cond delay="0"/>
                                          </p:stCondLst>
                                        </p:cTn>
                                        <p:tgtEl>
                                          <p:spTgt spid="147"/>
                                        </p:tgtEl>
                                        <p:attrNameLst>
                                          <p:attrName>style.visibility</p:attrName>
                                        </p:attrNameLst>
                                      </p:cBhvr>
                                      <p:to>
                                        <p:strVal val="visible"/>
                                      </p:to>
                                    </p:set>
                                    <p:animEffect transition="in" filter="fade">
                                      <p:cBhvr>
                                        <p:cTn id="10" dur="500"/>
                                        <p:tgtEl>
                                          <p:spTgt spid="1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6"/>
                                        </p:tgtEl>
                                        <p:attrNameLst>
                                          <p:attrName>style.visibility</p:attrName>
                                        </p:attrNameLst>
                                      </p:cBhvr>
                                      <p:to>
                                        <p:strVal val="visible"/>
                                      </p:to>
                                    </p:set>
                                    <p:animEffect transition="in" filter="fade">
                                      <p:cBhvr>
                                        <p:cTn id="15" dur="500"/>
                                        <p:tgtEl>
                                          <p:spTgt spid="15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up)">
                                      <p:cBhvr>
                                        <p:cTn id="20" dur="500"/>
                                        <p:tgtEl>
                                          <p:spTgt spid="146"/>
                                        </p:tgtEl>
                                      </p:cBhvr>
                                    </p:animEffect>
                                  </p:childTnLst>
                                </p:cTn>
                              </p:par>
                              <p:par>
                                <p:cTn id="21" presetID="10" presetClass="entr" presetSubtype="0" fill="hold" nodeType="withEffect">
                                  <p:stCondLst>
                                    <p:cond delay="0"/>
                                  </p:stCondLst>
                                  <p:childTnLst>
                                    <p:set>
                                      <p:cBhvr>
                                        <p:cTn id="22" dur="1" fill="hold">
                                          <p:stCondLst>
                                            <p:cond delay="0"/>
                                          </p:stCondLst>
                                        </p:cTn>
                                        <p:tgtEl>
                                          <p:spTgt spid="151"/>
                                        </p:tgtEl>
                                        <p:attrNameLst>
                                          <p:attrName>style.visibility</p:attrName>
                                        </p:attrNameLst>
                                      </p:cBhvr>
                                      <p:to>
                                        <p:strVal val="visible"/>
                                      </p:to>
                                    </p:set>
                                    <p:animEffect transition="in" filter="fade">
                                      <p:cBhvr>
                                        <p:cTn id="23" dur="500"/>
                                        <p:tgtEl>
                                          <p:spTgt spid="1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500"/>
                                        <p:tgtEl>
                                          <p:spTgt spid="11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4"/>
                                        </p:tgtEl>
                                        <p:attrNameLst>
                                          <p:attrName>style.visibility</p:attrName>
                                        </p:attrNameLst>
                                      </p:cBhvr>
                                      <p:to>
                                        <p:strVal val="visible"/>
                                      </p:to>
                                    </p:set>
                                    <p:animEffect transition="in" filter="fade">
                                      <p:cBhvr>
                                        <p:cTn id="33" dur="500"/>
                                        <p:tgtEl>
                                          <p:spTgt spid="144"/>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159"/>
                                        </p:tgtEl>
                                        <p:attrNameLst>
                                          <p:attrName>style.visibility</p:attrName>
                                        </p:attrNameLst>
                                      </p:cBhvr>
                                      <p:to>
                                        <p:strVal val="visible"/>
                                      </p:to>
                                    </p:set>
                                    <p:animEffect transition="in" filter="wheel(1)">
                                      <p:cBhvr>
                                        <p:cTn id="38" dur="2000"/>
                                        <p:tgtEl>
                                          <p:spTgt spid="159"/>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62"/>
                                        </p:tgtEl>
                                        <p:attrNameLst>
                                          <p:attrName>style.visibility</p:attrName>
                                        </p:attrNameLst>
                                      </p:cBhvr>
                                      <p:to>
                                        <p:strVal val="visible"/>
                                      </p:to>
                                    </p:set>
                                    <p:animEffect transition="in" filter="fade">
                                      <p:cBhvr>
                                        <p:cTn id="43" dur="1000"/>
                                        <p:tgtEl>
                                          <p:spTgt spid="162"/>
                                        </p:tgtEl>
                                      </p:cBhvr>
                                    </p:animEffect>
                                    <p:anim calcmode="lin" valueType="num">
                                      <p:cBhvr>
                                        <p:cTn id="44" dur="1000" fill="hold"/>
                                        <p:tgtEl>
                                          <p:spTgt spid="162"/>
                                        </p:tgtEl>
                                        <p:attrNameLst>
                                          <p:attrName>ppt_x</p:attrName>
                                        </p:attrNameLst>
                                      </p:cBhvr>
                                      <p:tavLst>
                                        <p:tav tm="0">
                                          <p:val>
                                            <p:strVal val="#ppt_x"/>
                                          </p:val>
                                        </p:tav>
                                        <p:tav tm="100000">
                                          <p:val>
                                            <p:strVal val="#ppt_x"/>
                                          </p:val>
                                        </p:tav>
                                      </p:tavLst>
                                    </p:anim>
                                    <p:anim calcmode="lin" valueType="num">
                                      <p:cBhvr>
                                        <p:cTn id="45" dur="1000" fill="hold"/>
                                        <p:tgtEl>
                                          <p:spTgt spid="1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80C3A2F-53AE-4847-ACD2-3B700207F66A}"/>
              </a:ext>
            </a:extLst>
          </p:cNvPr>
          <p:cNvSpPr>
            <a:spLocks noGrp="1"/>
          </p:cNvSpPr>
          <p:nvPr>
            <p:ph type="title"/>
          </p:nvPr>
        </p:nvSpPr>
        <p:spPr/>
        <p:txBody>
          <a:bodyPr/>
          <a:lstStyle/>
          <a:p>
            <a:r>
              <a:rPr lang="fr-FR" dirty="0"/>
              <a:t>Protection de l’identité hybride</a:t>
            </a:r>
          </a:p>
        </p:txBody>
      </p:sp>
      <p:sp>
        <p:nvSpPr>
          <p:cNvPr id="2" name="TextBox 1">
            <a:extLst>
              <a:ext uri="{FF2B5EF4-FFF2-40B4-BE49-F238E27FC236}">
                <a16:creationId xmlns:a16="http://schemas.microsoft.com/office/drawing/2014/main" id="{C38E72DE-10BC-487D-B750-DB0D16C5812D}"/>
              </a:ext>
            </a:extLst>
          </p:cNvPr>
          <p:cNvSpPr txBox="1"/>
          <p:nvPr/>
        </p:nvSpPr>
        <p:spPr>
          <a:xfrm>
            <a:off x="585216" y="6002441"/>
            <a:ext cx="6759676" cy="363946"/>
          </a:xfrm>
          <a:prstGeom prst="rect">
            <a:avLst/>
          </a:prstGeom>
          <a:noFill/>
        </p:spPr>
        <p:txBody>
          <a:bodyPr wrap="square">
            <a:spAutoFit/>
          </a:bodyPr>
          <a:lstStyle/>
          <a:p>
            <a:r>
              <a:rPr lang="fr-FR" dirty="0">
                <a:hlinkClick r:id="rId3"/>
              </a:rPr>
              <a:t>https://aka.ms/aatp</a:t>
            </a:r>
            <a:r>
              <a:rPr lang="fr-FR" dirty="0"/>
              <a:t>  </a:t>
            </a:r>
          </a:p>
        </p:txBody>
      </p:sp>
    </p:spTree>
    <p:extLst>
      <p:ext uri="{BB962C8B-B14F-4D97-AF65-F5344CB8AC3E}">
        <p14:creationId xmlns:p14="http://schemas.microsoft.com/office/powerpoint/2010/main" val="383376051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F95CB-FE99-4EC8-9AB1-40AB314F3C9C}"/>
              </a:ext>
            </a:extLst>
          </p:cNvPr>
          <p:cNvSpPr>
            <a:spLocks noGrp="1"/>
          </p:cNvSpPr>
          <p:nvPr>
            <p:ph type="title"/>
          </p:nvPr>
        </p:nvSpPr>
        <p:spPr/>
        <p:txBody>
          <a:bodyPr/>
          <a:lstStyle/>
          <a:p>
            <a:r>
              <a:rPr lang="en-US" dirty="0"/>
              <a:t>Microsoft Defender for Identity</a:t>
            </a:r>
          </a:p>
        </p:txBody>
      </p:sp>
      <p:sp>
        <p:nvSpPr>
          <p:cNvPr id="28" name="Text Placeholder 5">
            <a:extLst>
              <a:ext uri="{FF2B5EF4-FFF2-40B4-BE49-F238E27FC236}">
                <a16:creationId xmlns:a16="http://schemas.microsoft.com/office/drawing/2014/main" id="{9F87F4C9-5AD3-4BDB-8B72-D870BC0271A9}"/>
              </a:ext>
            </a:extLst>
          </p:cNvPr>
          <p:cNvSpPr txBox="1">
            <a:spLocks/>
          </p:cNvSpPr>
          <p:nvPr/>
        </p:nvSpPr>
        <p:spPr>
          <a:xfrm>
            <a:off x="426424" y="1136399"/>
            <a:ext cx="11336039" cy="271549"/>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gradFill>
                  <a:gsLst>
                    <a:gs pos="0">
                      <a:schemeClr val="tx1"/>
                    </a:gs>
                    <a:gs pos="100000">
                      <a:schemeClr val="tx1"/>
                    </a:gs>
                  </a:gsLst>
                  <a:lin ang="5400000" scaled="1"/>
                </a:gradFill>
                <a:latin typeface="+mn-lt"/>
                <a:ea typeface="+mn-ea"/>
                <a:cs typeface="+mn-cs"/>
              </a:defRPr>
            </a:lvl1pPr>
            <a:lvl2pPr marL="2286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gradFill>
                  <a:gsLst>
                    <a:gs pos="0">
                      <a:schemeClr val="tx1"/>
                    </a:gs>
                    <a:gs pos="100000">
                      <a:schemeClr val="tx1"/>
                    </a:gs>
                  </a:gsLst>
                  <a:lin ang="5400000" scaled="1"/>
                </a:gradFill>
                <a:latin typeface="+mn-lt"/>
                <a:ea typeface="+mn-ea"/>
                <a:cs typeface="+mn-cs"/>
              </a:defRPr>
            </a:lvl2pPr>
            <a:lvl3pPr marL="4572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gradFill>
                  <a:gsLst>
                    <a:gs pos="0">
                      <a:schemeClr val="tx1"/>
                    </a:gs>
                    <a:gs pos="100000">
                      <a:schemeClr val="tx1"/>
                    </a:gs>
                  </a:gsLst>
                  <a:lin ang="5400000" scaled="1"/>
                </a:gradFill>
                <a:latin typeface="+mn-lt"/>
                <a:ea typeface="+mn-ea"/>
                <a:cs typeface="+mn-cs"/>
              </a:defRPr>
            </a:lvl3pPr>
            <a:lvl4pPr marL="6858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gradFill>
                  <a:gsLst>
                    <a:gs pos="0">
                      <a:schemeClr val="tx1"/>
                    </a:gs>
                    <a:gs pos="100000">
                      <a:schemeClr val="tx1"/>
                    </a:gs>
                  </a:gsLst>
                  <a:lin ang="5400000" scaled="1"/>
                </a:gradFill>
                <a:latin typeface="+mn-lt"/>
                <a:ea typeface="+mn-ea"/>
                <a:cs typeface="+mn-cs"/>
              </a:defRPr>
            </a:lvl4pPr>
            <a:lvl5pPr marL="9144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gradFill>
                  <a:gsLst>
                    <a:gs pos="0">
                      <a:schemeClr val="tx1"/>
                    </a:gs>
                    <a:gs pos="100000">
                      <a:schemeClr val="tx1"/>
                    </a:gs>
                  </a:gsLst>
                  <a:lin ang="5400000" scaled="1"/>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225">
              <a:spcAft>
                <a:spcPts val="600"/>
              </a:spcAft>
              <a:buSzTx/>
              <a:defRPr/>
            </a:pPr>
            <a:r>
              <a:rPr lang="en-US" sz="1961" dirty="0">
                <a:gradFill>
                  <a:gsLst>
                    <a:gs pos="2917">
                      <a:srgbClr val="000000"/>
                    </a:gs>
                    <a:gs pos="30000">
                      <a:srgbClr val="000000"/>
                    </a:gs>
                  </a:gsLst>
                  <a:lin ang="5400000" scaled="0"/>
                </a:gradFill>
              </a:rPr>
              <a:t>Protection </a:t>
            </a:r>
            <a:r>
              <a:rPr lang="en-US" sz="1961" dirty="0" err="1">
                <a:gradFill>
                  <a:gsLst>
                    <a:gs pos="2917">
                      <a:srgbClr val="000000"/>
                    </a:gs>
                    <a:gs pos="30000">
                      <a:srgbClr val="000000"/>
                    </a:gs>
                  </a:gsLst>
                  <a:lin ang="5400000" scaled="0"/>
                </a:gradFill>
              </a:rPr>
              <a:t>d’Active</a:t>
            </a:r>
            <a:r>
              <a:rPr lang="en-US" sz="1961" dirty="0">
                <a:gradFill>
                  <a:gsLst>
                    <a:gs pos="2917">
                      <a:srgbClr val="000000"/>
                    </a:gs>
                    <a:gs pos="30000">
                      <a:srgbClr val="000000"/>
                    </a:gs>
                  </a:gsLst>
                  <a:lin ang="5400000" scaled="0"/>
                </a:gradFill>
              </a:rPr>
              <a:t> Directory Domain Services</a:t>
            </a:r>
          </a:p>
        </p:txBody>
      </p:sp>
      <p:grpSp>
        <p:nvGrpSpPr>
          <p:cNvPr id="91" name="Group 90">
            <a:extLst>
              <a:ext uri="{FF2B5EF4-FFF2-40B4-BE49-F238E27FC236}">
                <a16:creationId xmlns:a16="http://schemas.microsoft.com/office/drawing/2014/main" id="{2CAA69C0-DD5D-4FC2-8962-8FCF0975BA0B}"/>
              </a:ext>
            </a:extLst>
          </p:cNvPr>
          <p:cNvGrpSpPr/>
          <p:nvPr/>
        </p:nvGrpSpPr>
        <p:grpSpPr>
          <a:xfrm>
            <a:off x="420273" y="5313089"/>
            <a:ext cx="11074043" cy="1176733"/>
            <a:chOff x="428699" y="5419130"/>
            <a:chExt cx="11296101" cy="1200329"/>
          </a:xfrm>
        </p:grpSpPr>
        <p:sp>
          <p:nvSpPr>
            <p:cNvPr id="92" name="Rectangle 91">
              <a:extLst>
                <a:ext uri="{FF2B5EF4-FFF2-40B4-BE49-F238E27FC236}">
                  <a16:creationId xmlns:a16="http://schemas.microsoft.com/office/drawing/2014/main" id="{14CCFAD6-06EF-4168-827E-A0F6BD1043D6}"/>
                </a:ext>
              </a:extLst>
            </p:cNvPr>
            <p:cNvSpPr/>
            <p:nvPr/>
          </p:nvSpPr>
          <p:spPr bwMode="auto">
            <a:xfrm>
              <a:off x="428699" y="5419130"/>
              <a:ext cx="11296101" cy="1200329"/>
            </a:xfrm>
            <a:prstGeom prst="rect">
              <a:avLst/>
            </a:prstGeom>
            <a:solidFill>
              <a:srgbClr val="0078D4"/>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3" name="Rectangle 92">
              <a:extLst>
                <a:ext uri="{FF2B5EF4-FFF2-40B4-BE49-F238E27FC236}">
                  <a16:creationId xmlns:a16="http://schemas.microsoft.com/office/drawing/2014/main" id="{99489C0F-8C61-45A4-8647-B9B50CEA260A}"/>
                </a:ext>
              </a:extLst>
            </p:cNvPr>
            <p:cNvSpPr/>
            <p:nvPr/>
          </p:nvSpPr>
          <p:spPr>
            <a:xfrm>
              <a:off x="3105273" y="5992351"/>
              <a:ext cx="5793651" cy="426577"/>
            </a:xfrm>
            <a:prstGeom prst="rect">
              <a:avLst/>
            </a:prstGeom>
          </p:spPr>
          <p:txBody>
            <a:bodyPr wrap="none">
              <a:spAutoFit/>
            </a:bodyPr>
            <a:lstStyle/>
            <a:p>
              <a:pPr marL="0" marR="0" lvl="0" indent="0" algn="ctr" defTabSz="914314" eaLnBrk="1" fontAlgn="auto" latinLnBrk="0" hangingPunct="1">
                <a:lnSpc>
                  <a:spcPct val="90000"/>
                </a:lnSpc>
                <a:spcBef>
                  <a:spcPts val="0"/>
                </a:spcBef>
                <a:spcAft>
                  <a:spcPts val="588"/>
                </a:spcAft>
                <a:buClrTx/>
                <a:buSzTx/>
                <a:buFontTx/>
                <a:buNone/>
                <a:tabLst/>
                <a:defRPr/>
              </a:pPr>
              <a:r>
                <a:rPr lang="en-US" sz="2353" b="1" kern="0" dirty="0">
                  <a:gradFill>
                    <a:gsLst>
                      <a:gs pos="2917">
                        <a:srgbClr val="FFFFFF"/>
                      </a:gs>
                      <a:gs pos="91000">
                        <a:srgbClr val="FFFFFF"/>
                      </a:gs>
                    </a:gsLst>
                    <a:lin ang="5400000" scaled="0"/>
                  </a:gradFill>
                  <a:latin typeface="Segoe UI Semibold"/>
                </a:rPr>
                <a:t>Echelle du Cloud</a:t>
              </a:r>
              <a:r>
                <a:rPr kumimoji="0" lang="en-US" sz="2353" b="1" i="0" u="none" strike="noStrike" kern="0" cap="none" spc="0" normalizeH="0" baseline="0" noProof="0" dirty="0">
                  <a:ln>
                    <a:noFill/>
                  </a:ln>
                  <a:gradFill>
                    <a:gsLst>
                      <a:gs pos="2917">
                        <a:srgbClr val="FFFFFF"/>
                      </a:gs>
                      <a:gs pos="91000">
                        <a:srgbClr val="FFFFFF"/>
                      </a:gs>
                    </a:gsLst>
                    <a:lin ang="5400000" scaled="0"/>
                  </a:gradFill>
                  <a:effectLst/>
                  <a:uLnTx/>
                  <a:uFillTx/>
                  <a:latin typeface="Segoe UI Semibold"/>
                </a:rPr>
                <a:t>, Mises à jour continues</a:t>
              </a:r>
            </a:p>
          </p:txBody>
        </p:sp>
      </p:grpSp>
      <p:grpSp>
        <p:nvGrpSpPr>
          <p:cNvPr id="94" name="Group 93">
            <a:extLst>
              <a:ext uri="{FF2B5EF4-FFF2-40B4-BE49-F238E27FC236}">
                <a16:creationId xmlns:a16="http://schemas.microsoft.com/office/drawing/2014/main" id="{13010E81-5679-4628-824E-FA47A64E00A2}"/>
              </a:ext>
            </a:extLst>
          </p:cNvPr>
          <p:cNvGrpSpPr/>
          <p:nvPr/>
        </p:nvGrpSpPr>
        <p:grpSpPr>
          <a:xfrm>
            <a:off x="420272" y="2157383"/>
            <a:ext cx="2400920" cy="3520461"/>
            <a:chOff x="428699" y="2200146"/>
            <a:chExt cx="2449063" cy="3591054"/>
          </a:xfrm>
        </p:grpSpPr>
        <p:grpSp>
          <p:nvGrpSpPr>
            <p:cNvPr id="95" name="Group 94">
              <a:extLst>
                <a:ext uri="{FF2B5EF4-FFF2-40B4-BE49-F238E27FC236}">
                  <a16:creationId xmlns:a16="http://schemas.microsoft.com/office/drawing/2014/main" id="{305DBFA7-C7F3-4FEA-9B2E-B3BD38D3018E}"/>
                </a:ext>
              </a:extLst>
            </p:cNvPr>
            <p:cNvGrpSpPr/>
            <p:nvPr/>
          </p:nvGrpSpPr>
          <p:grpSpPr>
            <a:xfrm>
              <a:off x="428699" y="2200146"/>
              <a:ext cx="2449063" cy="3591054"/>
              <a:chOff x="428699" y="2202357"/>
              <a:chExt cx="2732034" cy="4005975"/>
            </a:xfrm>
          </p:grpSpPr>
          <p:sp>
            <p:nvSpPr>
              <p:cNvPr id="99" name="Rectangle 98">
                <a:extLst>
                  <a:ext uri="{FF2B5EF4-FFF2-40B4-BE49-F238E27FC236}">
                    <a16:creationId xmlns:a16="http://schemas.microsoft.com/office/drawing/2014/main" id="{69F4304D-C484-43C2-8887-92A856D2AD63}"/>
                  </a:ext>
                </a:extLst>
              </p:cNvPr>
              <p:cNvSpPr/>
              <p:nvPr/>
            </p:nvSpPr>
            <p:spPr bwMode="auto">
              <a:xfrm>
                <a:off x="428699" y="2202358"/>
                <a:ext cx="2732034" cy="4005974"/>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00" name="Content Placeholder 19">
                <a:extLst>
                  <a:ext uri="{FF2B5EF4-FFF2-40B4-BE49-F238E27FC236}">
                    <a16:creationId xmlns:a16="http://schemas.microsoft.com/office/drawing/2014/main" id="{17E78E50-28C5-487D-A07C-8C0DDC89A5E5}"/>
                  </a:ext>
                </a:extLst>
              </p:cNvPr>
              <p:cNvPicPr>
                <a:picLocks noChangeAspect="1"/>
              </p:cNvPicPr>
              <p:nvPr/>
            </p:nvPicPr>
            <p:blipFill>
              <a:blip r:embed="rId3"/>
              <a:stretch>
                <a:fillRect/>
              </a:stretch>
            </p:blipFill>
            <p:spPr>
              <a:xfrm>
                <a:off x="1321674" y="2494686"/>
                <a:ext cx="946085" cy="946083"/>
              </a:xfrm>
              <a:prstGeom prst="rect">
                <a:avLst/>
              </a:prstGeom>
            </p:spPr>
          </p:pic>
          <p:sp>
            <p:nvSpPr>
              <p:cNvPr id="101" name="TextBox 100">
                <a:extLst>
                  <a:ext uri="{FF2B5EF4-FFF2-40B4-BE49-F238E27FC236}">
                    <a16:creationId xmlns:a16="http://schemas.microsoft.com/office/drawing/2014/main" id="{5D8A5F09-1796-4BD6-B1FC-D467315D9F80}"/>
                  </a:ext>
                </a:extLst>
              </p:cNvPr>
              <p:cNvSpPr txBox="1"/>
              <p:nvPr/>
            </p:nvSpPr>
            <p:spPr>
              <a:xfrm>
                <a:off x="744369" y="3495236"/>
                <a:ext cx="1811644" cy="638604"/>
              </a:xfrm>
              <a:prstGeom prst="rect">
                <a:avLst/>
              </a:prstGeom>
              <a:noFill/>
            </p:spPr>
            <p:txBody>
              <a:bodyPr wrap="square" lIns="179285" tIns="143428" rIns="179285" bIns="143428" rtlCol="0">
                <a:spAutoFit/>
              </a:bodyPr>
              <a:lstStyle/>
              <a:p>
                <a:pPr marL="0" marR="0" lvl="0" indent="0" algn="ctr" defTabSz="914314" eaLnBrk="1" fontAlgn="auto" latinLnBrk="0" hangingPunct="1">
                  <a:lnSpc>
                    <a:spcPct val="90000"/>
                  </a:lnSpc>
                  <a:spcBef>
                    <a:spcPts val="0"/>
                  </a:spcBef>
                  <a:spcAft>
                    <a:spcPts val="588"/>
                  </a:spcAft>
                  <a:buClrTx/>
                  <a:buSzTx/>
                  <a:buFontTx/>
                  <a:buNone/>
                  <a:tabLst/>
                  <a:defRPr/>
                </a:pPr>
                <a:r>
                  <a:rPr kumimoji="0" lang="en-US" sz="1961" b="1" i="0" u="none" strike="noStrike" kern="0" cap="none" spc="0" normalizeH="0" baseline="0" noProof="0" dirty="0">
                    <a:ln>
                      <a:noFill/>
                    </a:ln>
                    <a:gradFill>
                      <a:gsLst>
                        <a:gs pos="2917">
                          <a:srgbClr val="0078D4"/>
                        </a:gs>
                        <a:gs pos="91000">
                          <a:srgbClr val="0078D4"/>
                        </a:gs>
                      </a:gsLst>
                      <a:lin ang="5400000" scaled="0"/>
                    </a:gradFill>
                    <a:effectLst/>
                    <a:uLnTx/>
                    <a:uFillTx/>
                    <a:latin typeface="Segoe UI Semibold"/>
                  </a:rPr>
                  <a:t>Prevention</a:t>
                </a:r>
              </a:p>
            </p:txBody>
          </p:sp>
          <p:sp>
            <p:nvSpPr>
              <p:cNvPr id="102" name="Rectangle 101">
                <a:extLst>
                  <a:ext uri="{FF2B5EF4-FFF2-40B4-BE49-F238E27FC236}">
                    <a16:creationId xmlns:a16="http://schemas.microsoft.com/office/drawing/2014/main" id="{55E4772E-D433-4968-8009-CE71A63ED6B7}"/>
                  </a:ext>
                </a:extLst>
              </p:cNvPr>
              <p:cNvSpPr/>
              <p:nvPr/>
            </p:nvSpPr>
            <p:spPr bwMode="auto">
              <a:xfrm>
                <a:off x="428699"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96" name="Group 95">
              <a:extLst>
                <a:ext uri="{FF2B5EF4-FFF2-40B4-BE49-F238E27FC236}">
                  <a16:creationId xmlns:a16="http://schemas.microsoft.com/office/drawing/2014/main" id="{CF726BA3-064B-46C7-BD26-4130264FCDB4}"/>
                </a:ext>
              </a:extLst>
            </p:cNvPr>
            <p:cNvGrpSpPr/>
            <p:nvPr/>
          </p:nvGrpSpPr>
          <p:grpSpPr>
            <a:xfrm>
              <a:off x="582587" y="3915792"/>
              <a:ext cx="2141287" cy="1493603"/>
              <a:chOff x="600367" y="4459684"/>
              <a:chExt cx="2388698" cy="1666183"/>
            </a:xfrm>
          </p:grpSpPr>
          <p:sp>
            <p:nvSpPr>
              <p:cNvPr id="97" name="Rectangle 96">
                <a:extLst>
                  <a:ext uri="{FF2B5EF4-FFF2-40B4-BE49-F238E27FC236}">
                    <a16:creationId xmlns:a16="http://schemas.microsoft.com/office/drawing/2014/main" id="{0BF203BD-E52F-40EF-8707-509344EE5AB2}"/>
                  </a:ext>
                </a:extLst>
              </p:cNvPr>
              <p:cNvSpPr/>
              <p:nvPr/>
            </p:nvSpPr>
            <p:spPr>
              <a:xfrm>
                <a:off x="600367" y="5075196"/>
                <a:ext cx="2388698" cy="1050671"/>
              </a:xfrm>
              <a:prstGeom prst="rect">
                <a:avLst/>
              </a:prstGeom>
            </p:spPr>
            <p:txBody>
              <a:bodyPr wrap="square">
                <a:spAutoFit/>
              </a:bodyPr>
              <a:lstStyle/>
              <a:p>
                <a:pPr marL="0" marR="0" lvl="0" indent="0" algn="ctr" defTabSz="914314"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Analyse</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de la posture de </a:t>
                </a: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sécurité</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ADDS</a:t>
                </a:r>
                <a:endPar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ndParaRPr>
              </a:p>
            </p:txBody>
          </p:sp>
          <p:sp>
            <p:nvSpPr>
              <p:cNvPr id="98" name="Freeform: Shape 97">
                <a:extLst>
                  <a:ext uri="{FF2B5EF4-FFF2-40B4-BE49-F238E27FC236}">
                    <a16:creationId xmlns:a16="http://schemas.microsoft.com/office/drawing/2014/main" id="{ABB19FC0-57B8-46F2-AC65-C056E86A21CD}"/>
                  </a:ext>
                </a:extLst>
              </p:cNvPr>
              <p:cNvSpPr/>
              <p:nvPr/>
            </p:nvSpPr>
            <p:spPr bwMode="auto">
              <a:xfrm rot="13500000" flipV="1">
                <a:off x="1603973" y="4461596"/>
                <a:ext cx="381481" cy="377658"/>
              </a:xfrm>
              <a:custGeom>
                <a:avLst/>
                <a:gdLst>
                  <a:gd name="connsiteX0" fmla="*/ 0 w 102476"/>
                  <a:gd name="connsiteY0" fmla="*/ 0 h 101448"/>
                  <a:gd name="connsiteX1" fmla="*/ 16120 w 102476"/>
                  <a:gd name="connsiteY1" fmla="*/ 0 h 101448"/>
                  <a:gd name="connsiteX2" fmla="*/ 16120 w 102476"/>
                  <a:gd name="connsiteY2" fmla="*/ 83963 h 101448"/>
                  <a:gd name="connsiteX3" fmla="*/ 102476 w 102476"/>
                  <a:gd name="connsiteY3" fmla="*/ 83963 h 101448"/>
                  <a:gd name="connsiteX4" fmla="*/ 102476 w 102476"/>
                  <a:gd name="connsiteY4" fmla="*/ 101448 h 101448"/>
                  <a:gd name="connsiteX5" fmla="*/ 0 w 102476"/>
                  <a:gd name="connsiteY5" fmla="*/ 101448 h 10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76" h="101448">
                    <a:moveTo>
                      <a:pt x="0" y="0"/>
                    </a:moveTo>
                    <a:lnTo>
                      <a:pt x="16120" y="0"/>
                    </a:lnTo>
                    <a:lnTo>
                      <a:pt x="16120" y="83963"/>
                    </a:lnTo>
                    <a:lnTo>
                      <a:pt x="102476" y="83963"/>
                    </a:lnTo>
                    <a:lnTo>
                      <a:pt x="102476" y="101448"/>
                    </a:lnTo>
                    <a:lnTo>
                      <a:pt x="0" y="101448"/>
                    </a:lnTo>
                    <a:close/>
                  </a:path>
                </a:pathLst>
              </a:cu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103" name="Group 102">
            <a:extLst>
              <a:ext uri="{FF2B5EF4-FFF2-40B4-BE49-F238E27FC236}">
                <a16:creationId xmlns:a16="http://schemas.microsoft.com/office/drawing/2014/main" id="{061367CE-F956-4466-A11C-0CA9C5183311}"/>
              </a:ext>
            </a:extLst>
          </p:cNvPr>
          <p:cNvGrpSpPr/>
          <p:nvPr/>
        </p:nvGrpSpPr>
        <p:grpSpPr>
          <a:xfrm>
            <a:off x="3311314" y="2157383"/>
            <a:ext cx="2400920" cy="3520461"/>
            <a:chOff x="3377712" y="2200146"/>
            <a:chExt cx="2449063" cy="3591054"/>
          </a:xfrm>
        </p:grpSpPr>
        <p:grpSp>
          <p:nvGrpSpPr>
            <p:cNvPr id="104" name="Group 103">
              <a:extLst>
                <a:ext uri="{FF2B5EF4-FFF2-40B4-BE49-F238E27FC236}">
                  <a16:creationId xmlns:a16="http://schemas.microsoft.com/office/drawing/2014/main" id="{DA5652EC-B234-4D35-B5A0-42CCA905FC75}"/>
                </a:ext>
              </a:extLst>
            </p:cNvPr>
            <p:cNvGrpSpPr/>
            <p:nvPr/>
          </p:nvGrpSpPr>
          <p:grpSpPr>
            <a:xfrm>
              <a:off x="3377712" y="2200146"/>
              <a:ext cx="2449063" cy="3591054"/>
              <a:chOff x="3377712" y="2202357"/>
              <a:chExt cx="2732035" cy="4005975"/>
            </a:xfrm>
          </p:grpSpPr>
          <p:sp>
            <p:nvSpPr>
              <p:cNvPr id="108" name="Rectangle 107">
                <a:extLst>
                  <a:ext uri="{FF2B5EF4-FFF2-40B4-BE49-F238E27FC236}">
                    <a16:creationId xmlns:a16="http://schemas.microsoft.com/office/drawing/2014/main" id="{2B2D2760-1F8B-48EB-B525-8F1B40D16E0D}"/>
                  </a:ext>
                </a:extLst>
              </p:cNvPr>
              <p:cNvSpPr/>
              <p:nvPr/>
            </p:nvSpPr>
            <p:spPr bwMode="auto">
              <a:xfrm>
                <a:off x="3377713" y="2202358"/>
                <a:ext cx="2732034" cy="4005974"/>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09" name="Content Placeholder 20">
                <a:extLst>
                  <a:ext uri="{FF2B5EF4-FFF2-40B4-BE49-F238E27FC236}">
                    <a16:creationId xmlns:a16="http://schemas.microsoft.com/office/drawing/2014/main" id="{2AC063FC-8FD6-4589-88D6-8008347D3B63}"/>
                  </a:ext>
                </a:extLst>
              </p:cNvPr>
              <p:cNvPicPr>
                <a:picLocks noChangeAspect="1"/>
              </p:cNvPicPr>
              <p:nvPr/>
            </p:nvPicPr>
            <p:blipFill>
              <a:blip r:embed="rId4"/>
              <a:stretch>
                <a:fillRect/>
              </a:stretch>
            </p:blipFill>
            <p:spPr>
              <a:xfrm>
                <a:off x="4227540" y="2451537"/>
                <a:ext cx="1032380" cy="1032380"/>
              </a:xfrm>
              <a:prstGeom prst="rect">
                <a:avLst/>
              </a:prstGeom>
            </p:spPr>
          </p:pic>
          <p:sp>
            <p:nvSpPr>
              <p:cNvPr id="110" name="TextBox 109">
                <a:extLst>
                  <a:ext uri="{FF2B5EF4-FFF2-40B4-BE49-F238E27FC236}">
                    <a16:creationId xmlns:a16="http://schemas.microsoft.com/office/drawing/2014/main" id="{CC4DF574-8DAB-4D2C-8203-B0675A0A477F}"/>
                  </a:ext>
                </a:extLst>
              </p:cNvPr>
              <p:cNvSpPr txBox="1"/>
              <p:nvPr/>
            </p:nvSpPr>
            <p:spPr>
              <a:xfrm>
                <a:off x="3808264" y="3495236"/>
                <a:ext cx="1696760" cy="638604"/>
              </a:xfrm>
              <a:prstGeom prst="rect">
                <a:avLst/>
              </a:prstGeom>
              <a:noFill/>
            </p:spPr>
            <p:txBody>
              <a:bodyPr wrap="square" lIns="179285" tIns="143428" rIns="179285" bIns="143428" rtlCol="0">
                <a:spAutoFit/>
              </a:bodyPr>
              <a:lstStyle/>
              <a:p>
                <a:pPr marL="0" marR="0" lvl="0" indent="0" algn="ctr" defTabSz="914314" eaLnBrk="1" fontAlgn="auto" latinLnBrk="0" hangingPunct="1">
                  <a:lnSpc>
                    <a:spcPct val="90000"/>
                  </a:lnSpc>
                  <a:spcBef>
                    <a:spcPts val="0"/>
                  </a:spcBef>
                  <a:spcAft>
                    <a:spcPts val="588"/>
                  </a:spcAft>
                  <a:buClrTx/>
                  <a:buSzTx/>
                  <a:buFontTx/>
                  <a:buNone/>
                  <a:tabLst/>
                  <a:defRPr/>
                </a:pPr>
                <a:r>
                  <a:rPr kumimoji="0" lang="en-US" sz="1961" b="1" i="0" u="none" strike="noStrike" kern="0" cap="none" spc="0" normalizeH="0" baseline="0" noProof="0" dirty="0" err="1">
                    <a:ln>
                      <a:noFill/>
                    </a:ln>
                    <a:gradFill>
                      <a:gsLst>
                        <a:gs pos="2917">
                          <a:srgbClr val="0078D4"/>
                        </a:gs>
                        <a:gs pos="91000">
                          <a:srgbClr val="0078D4"/>
                        </a:gs>
                      </a:gsLst>
                      <a:lin ang="5400000" scaled="0"/>
                    </a:gradFill>
                    <a:effectLst/>
                    <a:uLnTx/>
                    <a:uFillTx/>
                    <a:latin typeface="Segoe UI Semibold"/>
                  </a:rPr>
                  <a:t>Détection</a:t>
                </a:r>
                <a:endParaRPr kumimoji="0" lang="en-US" sz="1961" b="1" i="0" u="none" strike="noStrike" kern="0" cap="none" spc="0" normalizeH="0" baseline="0" noProof="0" dirty="0">
                  <a:ln>
                    <a:noFill/>
                  </a:ln>
                  <a:gradFill>
                    <a:gsLst>
                      <a:gs pos="2917">
                        <a:srgbClr val="0078D4"/>
                      </a:gs>
                      <a:gs pos="91000">
                        <a:srgbClr val="0078D4"/>
                      </a:gs>
                    </a:gsLst>
                    <a:lin ang="5400000" scaled="0"/>
                  </a:gradFill>
                  <a:effectLst/>
                  <a:uLnTx/>
                  <a:uFillTx/>
                  <a:latin typeface="Segoe UI Semibold"/>
                </a:endParaRPr>
              </a:p>
            </p:txBody>
          </p:sp>
          <p:sp>
            <p:nvSpPr>
              <p:cNvPr id="111" name="Rectangle 110">
                <a:extLst>
                  <a:ext uri="{FF2B5EF4-FFF2-40B4-BE49-F238E27FC236}">
                    <a16:creationId xmlns:a16="http://schemas.microsoft.com/office/drawing/2014/main" id="{AF91102B-106A-41B0-8E11-00A048AF0B35}"/>
                  </a:ext>
                </a:extLst>
              </p:cNvPr>
              <p:cNvSpPr/>
              <p:nvPr/>
            </p:nvSpPr>
            <p:spPr bwMode="auto">
              <a:xfrm>
                <a:off x="3377712"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05" name="Group 104">
              <a:extLst>
                <a:ext uri="{FF2B5EF4-FFF2-40B4-BE49-F238E27FC236}">
                  <a16:creationId xmlns:a16="http://schemas.microsoft.com/office/drawing/2014/main" id="{D10DA633-1CC7-413B-AA0F-C51AF1D6FF46}"/>
                </a:ext>
              </a:extLst>
            </p:cNvPr>
            <p:cNvGrpSpPr/>
            <p:nvPr/>
          </p:nvGrpSpPr>
          <p:grpSpPr>
            <a:xfrm>
              <a:off x="3549381" y="3915794"/>
              <a:ext cx="2141287" cy="1493604"/>
              <a:chOff x="3549381" y="4459684"/>
              <a:chExt cx="2388698" cy="1666183"/>
            </a:xfrm>
          </p:grpSpPr>
          <p:sp>
            <p:nvSpPr>
              <p:cNvPr id="106" name="Rectangle 105">
                <a:extLst>
                  <a:ext uri="{FF2B5EF4-FFF2-40B4-BE49-F238E27FC236}">
                    <a16:creationId xmlns:a16="http://schemas.microsoft.com/office/drawing/2014/main" id="{4E06A48F-AC87-4A79-A032-405DD8CFBE27}"/>
                  </a:ext>
                </a:extLst>
              </p:cNvPr>
              <p:cNvSpPr/>
              <p:nvPr/>
            </p:nvSpPr>
            <p:spPr>
              <a:xfrm>
                <a:off x="3549381" y="5075196"/>
                <a:ext cx="2388698" cy="1050671"/>
              </a:xfrm>
              <a:prstGeom prst="rect">
                <a:avLst/>
              </a:prstGeom>
            </p:spPr>
            <p:txBody>
              <a:bodyPr wrap="square">
                <a:spAutoFit/>
              </a:bodyPr>
              <a:lstStyle/>
              <a:p>
                <a:pPr marL="0" marR="0" lvl="0" indent="0" algn="ctr" defTabSz="914314" eaLnBrk="1" fontAlgn="auto" latinLnBrk="0" hangingPunct="1">
                  <a:lnSpc>
                    <a:spcPct val="100000"/>
                  </a:lnSpc>
                  <a:spcBef>
                    <a:spcPts val="0"/>
                  </a:spcBef>
                  <a:spcAft>
                    <a:spcPts val="0"/>
                  </a:spcAft>
                  <a:buClrTx/>
                  <a:buSzTx/>
                  <a:buFontTx/>
                  <a:buNone/>
                  <a:tabLst/>
                  <a:defRPr/>
                </a:pPr>
                <a:r>
                  <a:rPr lang="en-US" sz="1800" kern="0" dirty="0">
                    <a:gradFill>
                      <a:gsLst>
                        <a:gs pos="0">
                          <a:srgbClr val="282828"/>
                        </a:gs>
                        <a:gs pos="100000">
                          <a:srgbClr val="282828"/>
                        </a:gs>
                      </a:gsLst>
                      <a:lin ang="5400000" scaled="1"/>
                    </a:gradFill>
                    <a:ea typeface="Segoe UI" pitchFamily="34" charset="0"/>
                    <a:cs typeface="Segoe UI"/>
                  </a:rPr>
                  <a:t>Temps </a:t>
                </a:r>
                <a:r>
                  <a:rPr lang="en-US" sz="1800" kern="0" dirty="0" err="1">
                    <a:gradFill>
                      <a:gsLst>
                        <a:gs pos="0">
                          <a:srgbClr val="282828"/>
                        </a:gs>
                        <a:gs pos="100000">
                          <a:srgbClr val="282828"/>
                        </a:gs>
                      </a:gsLst>
                      <a:lin ang="5400000" scaled="1"/>
                    </a:gradFill>
                    <a:ea typeface="Segoe UI" pitchFamily="34" charset="0"/>
                    <a:cs typeface="Segoe UI"/>
                  </a:rPr>
                  <a:t>réel</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a:t>
                </a:r>
                <a:b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b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Analyse</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et </a:t>
                </a:r>
                <a:b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b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Data Intelligence </a:t>
                </a:r>
                <a:endPar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ndParaRPr>
              </a:p>
            </p:txBody>
          </p:sp>
          <p:sp>
            <p:nvSpPr>
              <p:cNvPr id="107" name="Freeform: Shape 106">
                <a:extLst>
                  <a:ext uri="{FF2B5EF4-FFF2-40B4-BE49-F238E27FC236}">
                    <a16:creationId xmlns:a16="http://schemas.microsoft.com/office/drawing/2014/main" id="{D5288746-44CB-4094-ABDA-E502786ECE91}"/>
                  </a:ext>
                </a:extLst>
              </p:cNvPr>
              <p:cNvSpPr/>
              <p:nvPr/>
            </p:nvSpPr>
            <p:spPr bwMode="auto">
              <a:xfrm rot="13500000" flipV="1">
                <a:off x="4552991" y="4461596"/>
                <a:ext cx="381481" cy="377658"/>
              </a:xfrm>
              <a:custGeom>
                <a:avLst/>
                <a:gdLst>
                  <a:gd name="connsiteX0" fmla="*/ 0 w 102476"/>
                  <a:gd name="connsiteY0" fmla="*/ 0 h 101448"/>
                  <a:gd name="connsiteX1" fmla="*/ 16120 w 102476"/>
                  <a:gd name="connsiteY1" fmla="*/ 0 h 101448"/>
                  <a:gd name="connsiteX2" fmla="*/ 16120 w 102476"/>
                  <a:gd name="connsiteY2" fmla="*/ 83963 h 101448"/>
                  <a:gd name="connsiteX3" fmla="*/ 102476 w 102476"/>
                  <a:gd name="connsiteY3" fmla="*/ 83963 h 101448"/>
                  <a:gd name="connsiteX4" fmla="*/ 102476 w 102476"/>
                  <a:gd name="connsiteY4" fmla="*/ 101448 h 101448"/>
                  <a:gd name="connsiteX5" fmla="*/ 0 w 102476"/>
                  <a:gd name="connsiteY5" fmla="*/ 101448 h 10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76" h="101448">
                    <a:moveTo>
                      <a:pt x="0" y="0"/>
                    </a:moveTo>
                    <a:lnTo>
                      <a:pt x="16120" y="0"/>
                    </a:lnTo>
                    <a:lnTo>
                      <a:pt x="16120" y="83963"/>
                    </a:lnTo>
                    <a:lnTo>
                      <a:pt x="102476" y="83963"/>
                    </a:lnTo>
                    <a:lnTo>
                      <a:pt x="102476" y="101448"/>
                    </a:lnTo>
                    <a:lnTo>
                      <a:pt x="0" y="101448"/>
                    </a:lnTo>
                    <a:close/>
                  </a:path>
                </a:pathLst>
              </a:cu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112" name="Group 111">
            <a:extLst>
              <a:ext uri="{FF2B5EF4-FFF2-40B4-BE49-F238E27FC236}">
                <a16:creationId xmlns:a16="http://schemas.microsoft.com/office/drawing/2014/main" id="{EC0ED0E5-67FE-450F-AFB5-9791C1C782E7}"/>
              </a:ext>
            </a:extLst>
          </p:cNvPr>
          <p:cNvGrpSpPr/>
          <p:nvPr/>
        </p:nvGrpSpPr>
        <p:grpSpPr>
          <a:xfrm>
            <a:off x="6202355" y="2157383"/>
            <a:ext cx="2400921" cy="3520449"/>
            <a:chOff x="6326725" y="2200146"/>
            <a:chExt cx="2449064" cy="3415275"/>
          </a:xfrm>
        </p:grpSpPr>
        <p:grpSp>
          <p:nvGrpSpPr>
            <p:cNvPr id="113" name="Group 112">
              <a:extLst>
                <a:ext uri="{FF2B5EF4-FFF2-40B4-BE49-F238E27FC236}">
                  <a16:creationId xmlns:a16="http://schemas.microsoft.com/office/drawing/2014/main" id="{D3771B18-6132-437F-B420-479DC5D90CA8}"/>
                </a:ext>
              </a:extLst>
            </p:cNvPr>
            <p:cNvGrpSpPr/>
            <p:nvPr/>
          </p:nvGrpSpPr>
          <p:grpSpPr>
            <a:xfrm>
              <a:off x="6326725" y="2200146"/>
              <a:ext cx="2449064" cy="3415275"/>
              <a:chOff x="6326725" y="2202357"/>
              <a:chExt cx="2732036" cy="3809885"/>
            </a:xfrm>
          </p:grpSpPr>
          <p:sp>
            <p:nvSpPr>
              <p:cNvPr id="117" name="Rectangle 116">
                <a:extLst>
                  <a:ext uri="{FF2B5EF4-FFF2-40B4-BE49-F238E27FC236}">
                    <a16:creationId xmlns:a16="http://schemas.microsoft.com/office/drawing/2014/main" id="{E3C93252-460E-47E2-88AF-ABEE1316C20F}"/>
                  </a:ext>
                </a:extLst>
              </p:cNvPr>
              <p:cNvSpPr/>
              <p:nvPr/>
            </p:nvSpPr>
            <p:spPr bwMode="auto">
              <a:xfrm>
                <a:off x="6326727" y="2202358"/>
                <a:ext cx="2732034" cy="3809884"/>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18" name="Content Placeholder 27">
                <a:extLst>
                  <a:ext uri="{FF2B5EF4-FFF2-40B4-BE49-F238E27FC236}">
                    <a16:creationId xmlns:a16="http://schemas.microsoft.com/office/drawing/2014/main" id="{73281C17-F19F-4F68-9F14-45FDC5E3F508}"/>
                  </a:ext>
                </a:extLst>
              </p:cNvPr>
              <p:cNvPicPr>
                <a:picLocks noChangeAspect="1"/>
              </p:cNvPicPr>
              <p:nvPr/>
            </p:nvPicPr>
            <p:blipFill>
              <a:blip r:embed="rId5"/>
              <a:stretch>
                <a:fillRect/>
              </a:stretch>
            </p:blipFill>
            <p:spPr>
              <a:xfrm>
                <a:off x="7257564" y="2532548"/>
                <a:ext cx="870362" cy="870360"/>
              </a:xfrm>
              <a:prstGeom prst="rect">
                <a:avLst/>
              </a:prstGeom>
            </p:spPr>
          </p:pic>
          <p:sp>
            <p:nvSpPr>
              <p:cNvPr id="119" name="TextBox 118">
                <a:extLst>
                  <a:ext uri="{FF2B5EF4-FFF2-40B4-BE49-F238E27FC236}">
                    <a16:creationId xmlns:a16="http://schemas.microsoft.com/office/drawing/2014/main" id="{59628834-9668-4622-89C7-190D4BA0204A}"/>
                  </a:ext>
                </a:extLst>
              </p:cNvPr>
              <p:cNvSpPr txBox="1"/>
              <p:nvPr/>
            </p:nvSpPr>
            <p:spPr>
              <a:xfrm>
                <a:off x="6455917" y="3495235"/>
                <a:ext cx="2388698" cy="607347"/>
              </a:xfrm>
              <a:prstGeom prst="rect">
                <a:avLst/>
              </a:prstGeom>
              <a:noFill/>
            </p:spPr>
            <p:txBody>
              <a:bodyPr wrap="square" lIns="179285" tIns="143428" rIns="179285" bIns="143428" rtlCol="0">
                <a:spAutoFit/>
              </a:bodyPr>
              <a:lstStyle/>
              <a:p>
                <a:pPr marL="0" marR="0" lvl="0" indent="0" algn="ctr" defTabSz="914314" eaLnBrk="1" fontAlgn="auto" latinLnBrk="0" hangingPunct="1">
                  <a:lnSpc>
                    <a:spcPct val="90000"/>
                  </a:lnSpc>
                  <a:spcBef>
                    <a:spcPts val="0"/>
                  </a:spcBef>
                  <a:spcAft>
                    <a:spcPts val="588"/>
                  </a:spcAft>
                  <a:buClrTx/>
                  <a:buSzTx/>
                  <a:buFontTx/>
                  <a:buNone/>
                  <a:tabLst/>
                  <a:defRPr/>
                </a:pPr>
                <a:r>
                  <a:rPr kumimoji="0" lang="en-US" sz="1961" b="1" i="0" u="none" strike="noStrike" kern="0" cap="none" spc="0" normalizeH="0" baseline="0" noProof="0" dirty="0">
                    <a:ln>
                      <a:noFill/>
                    </a:ln>
                    <a:gradFill>
                      <a:gsLst>
                        <a:gs pos="2917">
                          <a:srgbClr val="0078D4"/>
                        </a:gs>
                        <a:gs pos="91000">
                          <a:srgbClr val="0078D4"/>
                        </a:gs>
                      </a:gsLst>
                      <a:lin ang="5400000" scaled="0"/>
                    </a:gradFill>
                    <a:effectLst/>
                    <a:uLnTx/>
                    <a:uFillTx/>
                    <a:latin typeface="Segoe UI Semibold"/>
                  </a:rPr>
                  <a:t>Investigation</a:t>
                </a:r>
              </a:p>
            </p:txBody>
          </p:sp>
          <p:sp>
            <p:nvSpPr>
              <p:cNvPr id="120" name="Rectangle 119">
                <a:extLst>
                  <a:ext uri="{FF2B5EF4-FFF2-40B4-BE49-F238E27FC236}">
                    <a16:creationId xmlns:a16="http://schemas.microsoft.com/office/drawing/2014/main" id="{E6C66413-B686-41E4-A216-5823DF2EA6C5}"/>
                  </a:ext>
                </a:extLst>
              </p:cNvPr>
              <p:cNvSpPr/>
              <p:nvPr/>
            </p:nvSpPr>
            <p:spPr bwMode="auto">
              <a:xfrm>
                <a:off x="6326725"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14" name="Group 113">
              <a:extLst>
                <a:ext uri="{FF2B5EF4-FFF2-40B4-BE49-F238E27FC236}">
                  <a16:creationId xmlns:a16="http://schemas.microsoft.com/office/drawing/2014/main" id="{58F39FF3-B337-4EB0-A092-12C3CA3F4671}"/>
                </a:ext>
              </a:extLst>
            </p:cNvPr>
            <p:cNvGrpSpPr/>
            <p:nvPr/>
          </p:nvGrpSpPr>
          <p:grpSpPr>
            <a:xfrm>
              <a:off x="6498395" y="3915787"/>
              <a:ext cx="2141288" cy="1447504"/>
              <a:chOff x="6498395" y="4459684"/>
              <a:chExt cx="2388698" cy="1614757"/>
            </a:xfrm>
          </p:grpSpPr>
          <p:sp>
            <p:nvSpPr>
              <p:cNvPr id="115" name="Rectangle 114">
                <a:extLst>
                  <a:ext uri="{FF2B5EF4-FFF2-40B4-BE49-F238E27FC236}">
                    <a16:creationId xmlns:a16="http://schemas.microsoft.com/office/drawing/2014/main" id="{31AA8133-129E-44A6-95FC-9B40FF1182D0}"/>
                  </a:ext>
                </a:extLst>
              </p:cNvPr>
              <p:cNvSpPr/>
              <p:nvPr/>
            </p:nvSpPr>
            <p:spPr>
              <a:xfrm>
                <a:off x="6498395" y="5075196"/>
                <a:ext cx="2388698" cy="999245"/>
              </a:xfrm>
              <a:prstGeom prst="rect">
                <a:avLst/>
              </a:prstGeom>
            </p:spPr>
            <p:txBody>
              <a:bodyPr wrap="square">
                <a:spAutoFit/>
              </a:bodyPr>
              <a:lstStyle/>
              <a:p>
                <a:pPr marL="0" marR="0" lvl="0" indent="0" algn="ctr" defTabSz="914314"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Priorisation</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des investigations </a:t>
                </a: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utilisateurs</a:t>
                </a:r>
                <a:endPar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ndParaRPr>
              </a:p>
            </p:txBody>
          </p:sp>
          <p:sp>
            <p:nvSpPr>
              <p:cNvPr id="116" name="Freeform: Shape 115">
                <a:extLst>
                  <a:ext uri="{FF2B5EF4-FFF2-40B4-BE49-F238E27FC236}">
                    <a16:creationId xmlns:a16="http://schemas.microsoft.com/office/drawing/2014/main" id="{55AF138B-E41E-4581-AD5E-574F226019E6}"/>
                  </a:ext>
                </a:extLst>
              </p:cNvPr>
              <p:cNvSpPr/>
              <p:nvPr/>
            </p:nvSpPr>
            <p:spPr bwMode="auto">
              <a:xfrm rot="13500000" flipV="1">
                <a:off x="7502004" y="4461596"/>
                <a:ext cx="381481" cy="377658"/>
              </a:xfrm>
              <a:custGeom>
                <a:avLst/>
                <a:gdLst>
                  <a:gd name="connsiteX0" fmla="*/ 0 w 102476"/>
                  <a:gd name="connsiteY0" fmla="*/ 0 h 101448"/>
                  <a:gd name="connsiteX1" fmla="*/ 16120 w 102476"/>
                  <a:gd name="connsiteY1" fmla="*/ 0 h 101448"/>
                  <a:gd name="connsiteX2" fmla="*/ 16120 w 102476"/>
                  <a:gd name="connsiteY2" fmla="*/ 83963 h 101448"/>
                  <a:gd name="connsiteX3" fmla="*/ 102476 w 102476"/>
                  <a:gd name="connsiteY3" fmla="*/ 83963 h 101448"/>
                  <a:gd name="connsiteX4" fmla="*/ 102476 w 102476"/>
                  <a:gd name="connsiteY4" fmla="*/ 101448 h 101448"/>
                  <a:gd name="connsiteX5" fmla="*/ 0 w 102476"/>
                  <a:gd name="connsiteY5" fmla="*/ 101448 h 10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76" h="101448">
                    <a:moveTo>
                      <a:pt x="0" y="0"/>
                    </a:moveTo>
                    <a:lnTo>
                      <a:pt x="16120" y="0"/>
                    </a:lnTo>
                    <a:lnTo>
                      <a:pt x="16120" y="83963"/>
                    </a:lnTo>
                    <a:lnTo>
                      <a:pt x="102476" y="83963"/>
                    </a:lnTo>
                    <a:lnTo>
                      <a:pt x="102476" y="101448"/>
                    </a:lnTo>
                    <a:lnTo>
                      <a:pt x="0" y="101448"/>
                    </a:lnTo>
                    <a:close/>
                  </a:path>
                </a:pathLst>
              </a:cu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121" name="Group 120">
            <a:extLst>
              <a:ext uri="{FF2B5EF4-FFF2-40B4-BE49-F238E27FC236}">
                <a16:creationId xmlns:a16="http://schemas.microsoft.com/office/drawing/2014/main" id="{ED23C919-CFDF-4808-9081-4AE326969ED4}"/>
              </a:ext>
            </a:extLst>
          </p:cNvPr>
          <p:cNvGrpSpPr/>
          <p:nvPr/>
        </p:nvGrpSpPr>
        <p:grpSpPr>
          <a:xfrm>
            <a:off x="9093397" y="2157395"/>
            <a:ext cx="2400920" cy="3520450"/>
            <a:chOff x="9275738" y="2200158"/>
            <a:chExt cx="2449063" cy="3591041"/>
          </a:xfrm>
        </p:grpSpPr>
        <p:grpSp>
          <p:nvGrpSpPr>
            <p:cNvPr id="122" name="Group 121">
              <a:extLst>
                <a:ext uri="{FF2B5EF4-FFF2-40B4-BE49-F238E27FC236}">
                  <a16:creationId xmlns:a16="http://schemas.microsoft.com/office/drawing/2014/main" id="{588F7FAC-3FDE-4F7B-841C-5E6906BE7556}"/>
                </a:ext>
              </a:extLst>
            </p:cNvPr>
            <p:cNvGrpSpPr/>
            <p:nvPr/>
          </p:nvGrpSpPr>
          <p:grpSpPr>
            <a:xfrm>
              <a:off x="9275738" y="2200158"/>
              <a:ext cx="2449063" cy="3591041"/>
              <a:chOff x="9275738" y="2202357"/>
              <a:chExt cx="2732034" cy="4005960"/>
            </a:xfrm>
          </p:grpSpPr>
          <p:sp>
            <p:nvSpPr>
              <p:cNvPr id="126" name="Rectangle 125">
                <a:extLst>
                  <a:ext uri="{FF2B5EF4-FFF2-40B4-BE49-F238E27FC236}">
                    <a16:creationId xmlns:a16="http://schemas.microsoft.com/office/drawing/2014/main" id="{78AECD0B-D15E-45AF-9E8D-FCF9DCB629A9}"/>
                  </a:ext>
                </a:extLst>
              </p:cNvPr>
              <p:cNvSpPr/>
              <p:nvPr/>
            </p:nvSpPr>
            <p:spPr bwMode="auto">
              <a:xfrm>
                <a:off x="9275738" y="2202357"/>
                <a:ext cx="2732034" cy="4005960"/>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27" name="Group 126">
                <a:extLst>
                  <a:ext uri="{FF2B5EF4-FFF2-40B4-BE49-F238E27FC236}">
                    <a16:creationId xmlns:a16="http://schemas.microsoft.com/office/drawing/2014/main" id="{E4FB6266-8EBF-4C46-A417-63F656DC18E6}"/>
                  </a:ext>
                </a:extLst>
              </p:cNvPr>
              <p:cNvGrpSpPr>
                <a:grpSpLocks noChangeAspect="1"/>
              </p:cNvGrpSpPr>
              <p:nvPr/>
            </p:nvGrpSpPr>
            <p:grpSpPr>
              <a:xfrm>
                <a:off x="10203339" y="2529307"/>
                <a:ext cx="876847" cy="876845"/>
                <a:chOff x="9331600" y="4411889"/>
                <a:chExt cx="414308" cy="414307"/>
              </a:xfrm>
            </p:grpSpPr>
            <p:pic>
              <p:nvPicPr>
                <p:cNvPr id="130" name="Picture 129">
                  <a:extLst>
                    <a:ext uri="{FF2B5EF4-FFF2-40B4-BE49-F238E27FC236}">
                      <a16:creationId xmlns:a16="http://schemas.microsoft.com/office/drawing/2014/main" id="{B2079CA1-8FC6-4F84-BD62-7104EB6F5F68}"/>
                    </a:ext>
                  </a:extLst>
                </p:cNvPr>
                <p:cNvPicPr>
                  <a:picLocks noChangeAspect="1"/>
                </p:cNvPicPr>
                <p:nvPr/>
              </p:nvPicPr>
              <p:blipFill>
                <a:blip r:embed="rId6"/>
                <a:stretch>
                  <a:fillRect/>
                </a:stretch>
              </p:blipFill>
              <p:spPr>
                <a:xfrm>
                  <a:off x="9409087" y="4489651"/>
                  <a:ext cx="259335" cy="259334"/>
                </a:xfrm>
                <a:prstGeom prst="rect">
                  <a:avLst/>
                </a:prstGeom>
              </p:spPr>
            </p:pic>
            <p:sp>
              <p:nvSpPr>
                <p:cNvPr id="131" name="Oval 130">
                  <a:extLst>
                    <a:ext uri="{FF2B5EF4-FFF2-40B4-BE49-F238E27FC236}">
                      <a16:creationId xmlns:a16="http://schemas.microsoft.com/office/drawing/2014/main" id="{872A248C-9C53-4F03-837A-75D2C2C6A89A}"/>
                    </a:ext>
                  </a:extLst>
                </p:cNvPr>
                <p:cNvSpPr/>
                <p:nvPr/>
              </p:nvSpPr>
              <p:spPr bwMode="auto">
                <a:xfrm>
                  <a:off x="9331600" y="4411889"/>
                  <a:ext cx="414308" cy="414307"/>
                </a:xfrm>
                <a:prstGeom prst="ellipse">
                  <a:avLst/>
                </a:prstGeom>
                <a:noFill/>
                <a:ln w="28575" cap="flat" cmpd="sng" algn="ctr">
                  <a:solidFill>
                    <a:srgbClr val="0078D4"/>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defTabSz="914102"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28" name="TextBox 127">
                <a:extLst>
                  <a:ext uri="{FF2B5EF4-FFF2-40B4-BE49-F238E27FC236}">
                    <a16:creationId xmlns:a16="http://schemas.microsoft.com/office/drawing/2014/main" id="{C0B7212C-3113-4AE2-8CAF-6EB3902146EB}"/>
                  </a:ext>
                </a:extLst>
              </p:cNvPr>
              <p:cNvSpPr txBox="1"/>
              <p:nvPr/>
            </p:nvSpPr>
            <p:spPr>
              <a:xfrm>
                <a:off x="9792119" y="3495235"/>
                <a:ext cx="1699281" cy="632530"/>
              </a:xfrm>
              <a:prstGeom prst="rect">
                <a:avLst/>
              </a:prstGeom>
              <a:noFill/>
              <a:ln>
                <a:noFill/>
              </a:ln>
            </p:spPr>
            <p:txBody>
              <a:bodyPr wrap="square" lIns="179285" tIns="143428" rIns="179285" bIns="143428" rtlCol="0">
                <a:spAutoFit/>
              </a:bodyPr>
              <a:lstStyle/>
              <a:p>
                <a:pPr marL="0" marR="0" lvl="0" indent="0" algn="ctr" defTabSz="914314" eaLnBrk="1" fontAlgn="auto" latinLnBrk="0" hangingPunct="1">
                  <a:lnSpc>
                    <a:spcPct val="90000"/>
                  </a:lnSpc>
                  <a:spcBef>
                    <a:spcPts val="0"/>
                  </a:spcBef>
                  <a:spcAft>
                    <a:spcPts val="588"/>
                  </a:spcAft>
                  <a:buClrTx/>
                  <a:buSzTx/>
                  <a:buFontTx/>
                  <a:buNone/>
                  <a:tabLst/>
                  <a:defRPr/>
                </a:pPr>
                <a:r>
                  <a:rPr kumimoji="0" lang="en-US" sz="1961" b="1" i="0" u="none" strike="noStrike" kern="0" cap="none" spc="0" normalizeH="0" baseline="0" noProof="0" dirty="0" err="1">
                    <a:ln>
                      <a:noFill/>
                    </a:ln>
                    <a:gradFill>
                      <a:gsLst>
                        <a:gs pos="2917">
                          <a:srgbClr val="0078D4"/>
                        </a:gs>
                        <a:gs pos="91000">
                          <a:srgbClr val="0078D4"/>
                        </a:gs>
                      </a:gsLst>
                      <a:lin ang="5400000" scaled="0"/>
                    </a:gradFill>
                    <a:effectLst/>
                    <a:uLnTx/>
                    <a:uFillTx/>
                    <a:latin typeface="Segoe UI Semibold"/>
                  </a:rPr>
                  <a:t>Réponse</a:t>
                </a:r>
                <a:endParaRPr kumimoji="0" lang="en-US" sz="1961" b="1" i="0" u="none" strike="noStrike" kern="0" cap="none" spc="0" normalizeH="0" baseline="0" noProof="0" dirty="0">
                  <a:ln>
                    <a:noFill/>
                  </a:ln>
                  <a:gradFill>
                    <a:gsLst>
                      <a:gs pos="2917">
                        <a:srgbClr val="0078D4"/>
                      </a:gs>
                      <a:gs pos="91000">
                        <a:srgbClr val="0078D4"/>
                      </a:gs>
                    </a:gsLst>
                    <a:lin ang="5400000" scaled="0"/>
                  </a:gradFill>
                  <a:effectLst/>
                  <a:uLnTx/>
                  <a:uFillTx/>
                  <a:latin typeface="Segoe UI Semibold"/>
                </a:endParaRPr>
              </a:p>
            </p:txBody>
          </p:sp>
          <p:sp>
            <p:nvSpPr>
              <p:cNvPr id="129" name="Rectangle 128">
                <a:extLst>
                  <a:ext uri="{FF2B5EF4-FFF2-40B4-BE49-F238E27FC236}">
                    <a16:creationId xmlns:a16="http://schemas.microsoft.com/office/drawing/2014/main" id="{A45981E1-ECA6-4889-9460-89A8035CA2C7}"/>
                  </a:ext>
                </a:extLst>
              </p:cNvPr>
              <p:cNvSpPr/>
              <p:nvPr/>
            </p:nvSpPr>
            <p:spPr bwMode="auto">
              <a:xfrm>
                <a:off x="9275738"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23" name="Group 122">
              <a:extLst>
                <a:ext uri="{FF2B5EF4-FFF2-40B4-BE49-F238E27FC236}">
                  <a16:creationId xmlns:a16="http://schemas.microsoft.com/office/drawing/2014/main" id="{FB400558-9742-4588-A43B-437281F8D6F7}"/>
                </a:ext>
              </a:extLst>
            </p:cNvPr>
            <p:cNvGrpSpPr/>
            <p:nvPr/>
          </p:nvGrpSpPr>
          <p:grpSpPr>
            <a:xfrm>
              <a:off x="9447408" y="3915781"/>
              <a:ext cx="2277391" cy="1776157"/>
              <a:chOff x="9447409" y="4459684"/>
              <a:chExt cx="2540527" cy="1981387"/>
            </a:xfrm>
          </p:grpSpPr>
          <p:sp>
            <p:nvSpPr>
              <p:cNvPr id="124" name="Rectangle 123">
                <a:extLst>
                  <a:ext uri="{FF2B5EF4-FFF2-40B4-BE49-F238E27FC236}">
                    <a16:creationId xmlns:a16="http://schemas.microsoft.com/office/drawing/2014/main" id="{218B1F6C-1A28-4865-8557-5DF6DCD120AC}"/>
                  </a:ext>
                </a:extLst>
              </p:cNvPr>
              <p:cNvSpPr/>
              <p:nvPr/>
            </p:nvSpPr>
            <p:spPr>
              <a:xfrm>
                <a:off x="9447409" y="5075198"/>
                <a:ext cx="2540527" cy="1365873"/>
              </a:xfrm>
              <a:prstGeom prst="rect">
                <a:avLst/>
              </a:prstGeom>
            </p:spPr>
            <p:txBody>
              <a:bodyPr wrap="square">
                <a:spAutoFit/>
              </a:bodyPr>
              <a:lstStyle/>
              <a:p>
                <a:pPr marL="0" marR="0" lvl="0" indent="0" algn="ctr" defTabSz="914314"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Réponse</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a:t>
                </a: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automatique</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sur les </a:t>
                </a: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compromissions</a:t>
                </a:r>
                <a:r>
                  <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a typeface="Segoe UI" pitchFamily="34" charset="0"/>
                    <a:cs typeface="Segoe UI"/>
                  </a:rPr>
                  <a:t> </a:t>
                </a:r>
                <a:r>
                  <a:rPr kumimoji="0" lang="en-US" sz="1800" b="0" i="0" u="none" strike="noStrike" kern="0" cap="none" spc="0" normalizeH="0" baseline="0" noProof="0" dirty="0" err="1">
                    <a:ln>
                      <a:noFill/>
                    </a:ln>
                    <a:gradFill>
                      <a:gsLst>
                        <a:gs pos="0">
                          <a:srgbClr val="282828"/>
                        </a:gs>
                        <a:gs pos="100000">
                          <a:srgbClr val="282828"/>
                        </a:gs>
                      </a:gsLst>
                      <a:lin ang="5400000" scaled="1"/>
                    </a:gradFill>
                    <a:effectLst/>
                    <a:uLnTx/>
                    <a:uFillTx/>
                    <a:ea typeface="Segoe UI" pitchFamily="34" charset="0"/>
                    <a:cs typeface="Segoe UI"/>
                  </a:rPr>
                  <a:t>d’identité</a:t>
                </a:r>
                <a:endParaRPr kumimoji="0" lang="en-US" sz="1800" b="0" i="0" u="none" strike="noStrike" kern="0" cap="none" spc="0" normalizeH="0" baseline="0" noProof="0" dirty="0">
                  <a:ln>
                    <a:noFill/>
                  </a:ln>
                  <a:gradFill>
                    <a:gsLst>
                      <a:gs pos="0">
                        <a:srgbClr val="282828"/>
                      </a:gs>
                      <a:gs pos="100000">
                        <a:srgbClr val="282828"/>
                      </a:gs>
                    </a:gsLst>
                    <a:lin ang="5400000" scaled="1"/>
                  </a:gradFill>
                  <a:effectLst/>
                  <a:uLnTx/>
                  <a:uFillTx/>
                </a:endParaRPr>
              </a:p>
            </p:txBody>
          </p:sp>
          <p:sp>
            <p:nvSpPr>
              <p:cNvPr id="125" name="Freeform: Shape 124">
                <a:extLst>
                  <a:ext uri="{FF2B5EF4-FFF2-40B4-BE49-F238E27FC236}">
                    <a16:creationId xmlns:a16="http://schemas.microsoft.com/office/drawing/2014/main" id="{BFC84CBB-2AC9-4A01-89E9-472169762D44}"/>
                  </a:ext>
                </a:extLst>
              </p:cNvPr>
              <p:cNvSpPr/>
              <p:nvPr/>
            </p:nvSpPr>
            <p:spPr bwMode="auto">
              <a:xfrm rot="13500000" flipV="1">
                <a:off x="10451015" y="4461596"/>
                <a:ext cx="381481" cy="377658"/>
              </a:xfrm>
              <a:custGeom>
                <a:avLst/>
                <a:gdLst>
                  <a:gd name="connsiteX0" fmla="*/ 0 w 102476"/>
                  <a:gd name="connsiteY0" fmla="*/ 0 h 101448"/>
                  <a:gd name="connsiteX1" fmla="*/ 16120 w 102476"/>
                  <a:gd name="connsiteY1" fmla="*/ 0 h 101448"/>
                  <a:gd name="connsiteX2" fmla="*/ 16120 w 102476"/>
                  <a:gd name="connsiteY2" fmla="*/ 83963 h 101448"/>
                  <a:gd name="connsiteX3" fmla="*/ 102476 w 102476"/>
                  <a:gd name="connsiteY3" fmla="*/ 83963 h 101448"/>
                  <a:gd name="connsiteX4" fmla="*/ 102476 w 102476"/>
                  <a:gd name="connsiteY4" fmla="*/ 101448 h 101448"/>
                  <a:gd name="connsiteX5" fmla="*/ 0 w 102476"/>
                  <a:gd name="connsiteY5" fmla="*/ 101448 h 10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76" h="101448">
                    <a:moveTo>
                      <a:pt x="0" y="0"/>
                    </a:moveTo>
                    <a:lnTo>
                      <a:pt x="16120" y="0"/>
                    </a:lnTo>
                    <a:lnTo>
                      <a:pt x="16120" y="83963"/>
                    </a:lnTo>
                    <a:lnTo>
                      <a:pt x="102476" y="83963"/>
                    </a:lnTo>
                    <a:lnTo>
                      <a:pt x="102476" y="101448"/>
                    </a:lnTo>
                    <a:lnTo>
                      <a:pt x="0" y="101448"/>
                    </a:lnTo>
                    <a:close/>
                  </a:path>
                </a:pathLst>
              </a:custGeom>
              <a:solidFill>
                <a:srgbClr val="E6E6E6"/>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1961"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Tree>
    <p:extLst>
      <p:ext uri="{BB962C8B-B14F-4D97-AF65-F5344CB8AC3E}">
        <p14:creationId xmlns:p14="http://schemas.microsoft.com/office/powerpoint/2010/main" val="33769959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1000" fill="hold"/>
                                        <p:tgtEl>
                                          <p:spTgt spid="103"/>
                                        </p:tgtEl>
                                        <p:attrNameLst>
                                          <p:attrName>ppt_x</p:attrName>
                                        </p:attrNameLst>
                                      </p:cBhvr>
                                      <p:tavLst>
                                        <p:tav tm="0">
                                          <p:val>
                                            <p:strVal val="#ppt_x"/>
                                          </p:val>
                                        </p:tav>
                                        <p:tav tm="100000">
                                          <p:val>
                                            <p:strVal val="#ppt_x"/>
                                          </p:val>
                                        </p:tav>
                                      </p:tavLst>
                                    </p:anim>
                                    <p:anim calcmode="lin" valueType="num">
                                      <p:cBhvr additive="base">
                                        <p:cTn id="12" dur="1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1000" fill="hold"/>
                                        <p:tgtEl>
                                          <p:spTgt spid="112"/>
                                        </p:tgtEl>
                                        <p:attrNameLst>
                                          <p:attrName>ppt_x</p:attrName>
                                        </p:attrNameLst>
                                      </p:cBhvr>
                                      <p:tavLst>
                                        <p:tav tm="0">
                                          <p:val>
                                            <p:strVal val="#ppt_x"/>
                                          </p:val>
                                        </p:tav>
                                        <p:tav tm="100000">
                                          <p:val>
                                            <p:strVal val="#ppt_x"/>
                                          </p:val>
                                        </p:tav>
                                      </p:tavLst>
                                    </p:anim>
                                    <p:anim calcmode="lin" valueType="num">
                                      <p:cBhvr additive="base">
                                        <p:cTn id="16" dur="1000" fill="hold"/>
                                        <p:tgtEl>
                                          <p:spTgt spid="1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121"/>
                                        </p:tgtEl>
                                        <p:attrNameLst>
                                          <p:attrName>style.visibility</p:attrName>
                                        </p:attrNameLst>
                                      </p:cBhvr>
                                      <p:to>
                                        <p:strVal val="visible"/>
                                      </p:to>
                                    </p:set>
                                    <p:anim calcmode="lin" valueType="num">
                                      <p:cBhvr additive="base">
                                        <p:cTn id="19" dur="1000" fill="hold"/>
                                        <p:tgtEl>
                                          <p:spTgt spid="121"/>
                                        </p:tgtEl>
                                        <p:attrNameLst>
                                          <p:attrName>ppt_x</p:attrName>
                                        </p:attrNameLst>
                                      </p:cBhvr>
                                      <p:tavLst>
                                        <p:tav tm="0">
                                          <p:val>
                                            <p:strVal val="#ppt_x"/>
                                          </p:val>
                                        </p:tav>
                                        <p:tav tm="100000">
                                          <p:val>
                                            <p:strVal val="#ppt_x"/>
                                          </p:val>
                                        </p:tav>
                                      </p:tavLst>
                                    </p:anim>
                                    <p:anim calcmode="lin" valueType="num">
                                      <p:cBhvr additive="base">
                                        <p:cTn id="20" dur="1000" fill="hold"/>
                                        <p:tgtEl>
                                          <p:spTgt spid="121"/>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fade">
                                      <p:cBhvr>
                                        <p:cTn id="2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Shape 12">
            <a:extLst>
              <a:ext uri="{FF2B5EF4-FFF2-40B4-BE49-F238E27FC236}">
                <a16:creationId xmlns:a16="http://schemas.microsoft.com/office/drawing/2014/main" id="{CC8C63EA-46F8-F347-8BA6-62AD83406EDE}"/>
              </a:ext>
            </a:extLst>
          </p:cNvPr>
          <p:cNvSpPr/>
          <p:nvPr/>
        </p:nvSpPr>
        <p:spPr>
          <a:xfrm>
            <a:off x="739928" y="4187264"/>
            <a:ext cx="3781170" cy="411385"/>
          </a:xfrm>
          <a:custGeom>
            <a:avLst/>
            <a:gdLst>
              <a:gd name="connsiteX0" fmla="*/ 0 w 7577013"/>
              <a:gd name="connsiteY0" fmla="*/ 0 h 1625598"/>
              <a:gd name="connsiteX1" fmla="*/ 7577013 w 7577013"/>
              <a:gd name="connsiteY1" fmla="*/ 0 h 1625598"/>
              <a:gd name="connsiteX2" fmla="*/ 7577013 w 7577013"/>
              <a:gd name="connsiteY2" fmla="*/ 1625598 h 1625598"/>
              <a:gd name="connsiteX3" fmla="*/ 0 w 7577013"/>
              <a:gd name="connsiteY3" fmla="*/ 1625598 h 1625598"/>
              <a:gd name="connsiteX4" fmla="*/ 0 w 7577013"/>
              <a:gd name="connsiteY4" fmla="*/ 0 h 162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7013" h="1625598">
                <a:moveTo>
                  <a:pt x="0" y="0"/>
                </a:moveTo>
                <a:lnTo>
                  <a:pt x="7577013" y="0"/>
                </a:lnTo>
                <a:lnTo>
                  <a:pt x="7577013" y="1625598"/>
                </a:lnTo>
                <a:lnTo>
                  <a:pt x="0" y="1625598"/>
                </a:lnTo>
                <a:lnTo>
                  <a:pt x="0" y="0"/>
                </a:lnTo>
                <a:close/>
              </a:path>
            </a:pathLst>
          </a:custGeom>
        </p:spPr>
        <p:txBody>
          <a:bodyPr wrap="square" lIns="0" tIns="0" rIns="0" bIns="0">
            <a:noAutofit/>
          </a:bodyPr>
          <a:lstStyle/>
          <a:p>
            <a:pPr defTabSz="1777658">
              <a:lnSpc>
                <a:spcPct val="90000"/>
              </a:lnSpc>
              <a:spcBef>
                <a:spcPct val="0"/>
              </a:spcBef>
              <a:spcAft>
                <a:spcPct val="35000"/>
              </a:spcAft>
            </a:pPr>
            <a:r>
              <a:rPr lang="en-US" sz="1568" b="1" kern="0" dirty="0">
                <a:gradFill>
                  <a:gsLst>
                    <a:gs pos="2917">
                      <a:schemeClr val="accent1"/>
                    </a:gs>
                    <a:gs pos="95000">
                      <a:schemeClr val="accent1"/>
                    </a:gs>
                  </a:gsLst>
                  <a:lin ang="5400000" scaled="0"/>
                </a:gradFill>
                <a:latin typeface="+mj-lt"/>
              </a:rPr>
              <a:t>Microsoft Defender for Identity</a:t>
            </a:r>
          </a:p>
          <a:p>
            <a:pPr defTabSz="1777658">
              <a:lnSpc>
                <a:spcPct val="90000"/>
              </a:lnSpc>
              <a:spcBef>
                <a:spcPct val="0"/>
              </a:spcBef>
              <a:spcAft>
                <a:spcPct val="35000"/>
              </a:spcAft>
            </a:pPr>
            <a:r>
              <a:rPr lang="en-US" sz="1568" kern="0" dirty="0">
                <a:gradFill>
                  <a:gsLst>
                    <a:gs pos="2917">
                      <a:schemeClr val="tx1"/>
                    </a:gs>
                    <a:gs pos="95000">
                      <a:schemeClr val="tx1"/>
                    </a:gs>
                  </a:gsLst>
                  <a:lin ang="5400000" scaled="0"/>
                </a:gradFill>
              </a:rPr>
              <a:t>Prevention, </a:t>
            </a:r>
            <a:r>
              <a:rPr lang="en-US" sz="1568" kern="0" dirty="0" err="1">
                <a:gradFill>
                  <a:gsLst>
                    <a:gs pos="2917">
                      <a:schemeClr val="tx1"/>
                    </a:gs>
                    <a:gs pos="95000">
                      <a:schemeClr val="tx1"/>
                    </a:gs>
                  </a:gsLst>
                  <a:lin ang="5400000" scaled="0"/>
                </a:gradFill>
              </a:rPr>
              <a:t>détection</a:t>
            </a:r>
            <a:r>
              <a:rPr lang="en-US" sz="1568" kern="0" dirty="0">
                <a:gradFill>
                  <a:gsLst>
                    <a:gs pos="2917">
                      <a:schemeClr val="tx1"/>
                    </a:gs>
                    <a:gs pos="95000">
                      <a:schemeClr val="tx1"/>
                    </a:gs>
                  </a:gsLst>
                  <a:lin ang="5400000" scaled="0"/>
                </a:gradFill>
              </a:rPr>
              <a:t>, investigation et </a:t>
            </a:r>
            <a:r>
              <a:rPr lang="en-US" sz="1568" kern="0" dirty="0" err="1">
                <a:gradFill>
                  <a:gsLst>
                    <a:gs pos="2917">
                      <a:schemeClr val="tx1"/>
                    </a:gs>
                    <a:gs pos="95000">
                      <a:schemeClr val="tx1"/>
                    </a:gs>
                  </a:gsLst>
                  <a:lin ang="5400000" scaled="0"/>
                </a:gradFill>
              </a:rPr>
              <a:t>réponse</a:t>
            </a:r>
            <a:r>
              <a:rPr lang="en-US" sz="1568" kern="0" dirty="0">
                <a:gradFill>
                  <a:gsLst>
                    <a:gs pos="2917">
                      <a:schemeClr val="tx1"/>
                    </a:gs>
                    <a:gs pos="95000">
                      <a:schemeClr val="tx1"/>
                    </a:gs>
                  </a:gsLst>
                  <a:lin ang="5400000" scaled="0"/>
                </a:gradFill>
              </a:rPr>
              <a:t> sur les </a:t>
            </a:r>
            <a:r>
              <a:rPr lang="en-US" sz="1568" kern="0" dirty="0" err="1">
                <a:gradFill>
                  <a:gsLst>
                    <a:gs pos="2917">
                      <a:schemeClr val="tx1"/>
                    </a:gs>
                    <a:gs pos="95000">
                      <a:schemeClr val="tx1"/>
                    </a:gs>
                  </a:gsLst>
                  <a:lin ang="5400000" scaled="0"/>
                </a:gradFill>
              </a:rPr>
              <a:t>utilisateurs</a:t>
            </a:r>
            <a:r>
              <a:rPr lang="en-US" sz="1568" kern="0" dirty="0">
                <a:gradFill>
                  <a:gsLst>
                    <a:gs pos="2917">
                      <a:schemeClr val="tx1"/>
                    </a:gs>
                    <a:gs pos="95000">
                      <a:schemeClr val="tx1"/>
                    </a:gs>
                  </a:gsLst>
                  <a:lin ang="5400000" scaled="0"/>
                </a:gradFill>
              </a:rPr>
              <a:t> </a:t>
            </a:r>
            <a:r>
              <a:rPr lang="en-US" sz="1568" kern="0" dirty="0" err="1">
                <a:gradFill>
                  <a:gsLst>
                    <a:gs pos="2917">
                      <a:schemeClr val="tx1"/>
                    </a:gs>
                    <a:gs pos="95000">
                      <a:schemeClr val="tx1"/>
                    </a:gs>
                  </a:gsLst>
                  <a:lin ang="5400000" scaled="0"/>
                </a:gradFill>
              </a:rPr>
              <a:t>compromis</a:t>
            </a:r>
            <a:r>
              <a:rPr lang="en-US" sz="1568" kern="0" dirty="0">
                <a:gradFill>
                  <a:gsLst>
                    <a:gs pos="2917">
                      <a:schemeClr val="tx1"/>
                    </a:gs>
                    <a:gs pos="95000">
                      <a:schemeClr val="tx1"/>
                    </a:gs>
                  </a:gsLst>
                  <a:lin ang="5400000" scaled="0"/>
                </a:gradFill>
              </a:rPr>
              <a:t> des </a:t>
            </a:r>
            <a:r>
              <a:rPr lang="en-US" sz="1568" b="1" kern="0" dirty="0">
                <a:gradFill>
                  <a:gsLst>
                    <a:gs pos="2917">
                      <a:schemeClr val="tx1"/>
                    </a:gs>
                    <a:gs pos="95000">
                      <a:schemeClr val="tx1"/>
                    </a:gs>
                  </a:gsLst>
                  <a:lin ang="5400000" scaled="0"/>
                </a:gradFill>
              </a:rPr>
              <a:t>environments on-premises.</a:t>
            </a:r>
            <a:r>
              <a:rPr lang="en-US" sz="1836" b="1" kern="0" dirty="0">
                <a:solidFill>
                  <a:schemeClr val="accent1"/>
                </a:solidFill>
              </a:rPr>
              <a:t> </a:t>
            </a:r>
          </a:p>
          <a:p>
            <a:pPr defTabSz="1777658">
              <a:lnSpc>
                <a:spcPct val="90000"/>
              </a:lnSpc>
              <a:spcBef>
                <a:spcPct val="0"/>
              </a:spcBef>
              <a:spcAft>
                <a:spcPct val="35000"/>
              </a:spcAft>
            </a:pPr>
            <a:endParaRPr lang="en-US" sz="1568" b="1" kern="0" dirty="0">
              <a:gradFill>
                <a:gsLst>
                  <a:gs pos="2917">
                    <a:schemeClr val="accent1"/>
                  </a:gs>
                  <a:gs pos="95000">
                    <a:schemeClr val="accent1"/>
                  </a:gs>
                </a:gsLst>
                <a:lin ang="5400000" scaled="0"/>
              </a:gradFill>
              <a:latin typeface="+mj-lt"/>
            </a:endParaRPr>
          </a:p>
        </p:txBody>
      </p:sp>
      <p:sp>
        <p:nvSpPr>
          <p:cNvPr id="46" name="Freeform: Shape 17">
            <a:extLst>
              <a:ext uri="{FF2B5EF4-FFF2-40B4-BE49-F238E27FC236}">
                <a16:creationId xmlns:a16="http://schemas.microsoft.com/office/drawing/2014/main" id="{01112615-99A8-E147-97AD-FD99A79B36AD}"/>
              </a:ext>
            </a:extLst>
          </p:cNvPr>
          <p:cNvSpPr/>
          <p:nvPr/>
        </p:nvSpPr>
        <p:spPr>
          <a:xfrm>
            <a:off x="287316" y="3875347"/>
            <a:ext cx="2016541" cy="1357533"/>
          </a:xfrm>
          <a:custGeom>
            <a:avLst/>
            <a:gdLst>
              <a:gd name="connsiteX0" fmla="*/ 0 w 3788506"/>
              <a:gd name="connsiteY0" fmla="*/ 0 h 1625598"/>
              <a:gd name="connsiteX1" fmla="*/ 3788506 w 3788506"/>
              <a:gd name="connsiteY1" fmla="*/ 0 h 1625598"/>
              <a:gd name="connsiteX2" fmla="*/ 3788506 w 3788506"/>
              <a:gd name="connsiteY2" fmla="*/ 1625598 h 1625598"/>
              <a:gd name="connsiteX3" fmla="*/ 0 w 3788506"/>
              <a:gd name="connsiteY3" fmla="*/ 1625598 h 1625598"/>
              <a:gd name="connsiteX4" fmla="*/ 0 w 3788506"/>
              <a:gd name="connsiteY4" fmla="*/ 0 h 162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8506" h="1625598">
                <a:moveTo>
                  <a:pt x="0" y="0"/>
                </a:moveTo>
                <a:lnTo>
                  <a:pt x="3788506" y="0"/>
                </a:lnTo>
                <a:lnTo>
                  <a:pt x="3788506" y="1625598"/>
                </a:lnTo>
                <a:lnTo>
                  <a:pt x="0" y="1625598"/>
                </a:lnTo>
                <a:lnTo>
                  <a:pt x="0" y="0"/>
                </a:lnTo>
                <a:close/>
              </a:path>
            </a:pathLst>
          </a:custGeom>
          <a:noFill/>
          <a:ln w="10795" cap="flat" cmpd="sng" algn="ctr">
            <a:noFill/>
            <a:prstDash val="solid"/>
          </a:ln>
          <a:effectLst/>
          <a:sp3d/>
        </p:spPr>
        <p:txBody>
          <a:bodyPr spcFirstLastPara="0" vert="horz" wrap="square" lIns="0" tIns="0" rIns="0" bIns="0" numCol="1" spcCol="1270" anchor="t" anchorCtr="0">
            <a:noAutofit/>
          </a:bodyPr>
          <a:lstStyle/>
          <a:p>
            <a:pPr marL="0" lvl="1" algn="r" defTabSz="711064">
              <a:lnSpc>
                <a:spcPct val="90000"/>
              </a:lnSpc>
              <a:spcBef>
                <a:spcPct val="0"/>
              </a:spcBef>
              <a:spcAft>
                <a:spcPct val="15000"/>
              </a:spcAft>
              <a:defRPr/>
            </a:pPr>
            <a:endParaRPr lang="en-US" sz="1836" b="1" kern="0">
              <a:solidFill>
                <a:schemeClr val="accent1"/>
              </a:solidFill>
              <a:latin typeface="Segoe UI"/>
            </a:endParaRPr>
          </a:p>
        </p:txBody>
      </p:sp>
      <p:sp>
        <p:nvSpPr>
          <p:cNvPr id="47" name="Rectangle 46">
            <a:extLst>
              <a:ext uri="{FF2B5EF4-FFF2-40B4-BE49-F238E27FC236}">
                <a16:creationId xmlns:a16="http://schemas.microsoft.com/office/drawing/2014/main" id="{D12973C0-02D7-FA4A-AB7C-C9EF6765C10E}"/>
              </a:ext>
            </a:extLst>
          </p:cNvPr>
          <p:cNvSpPr/>
          <p:nvPr/>
        </p:nvSpPr>
        <p:spPr>
          <a:xfrm>
            <a:off x="5068168" y="4187264"/>
            <a:ext cx="2964999" cy="1479829"/>
          </a:xfrm>
          <a:prstGeom prst="rect">
            <a:avLst/>
          </a:prstGeom>
        </p:spPr>
        <p:txBody>
          <a:bodyPr wrap="square" lIns="0" rIns="0">
            <a:spAutoFit/>
          </a:bodyPr>
          <a:lstStyle/>
          <a:p>
            <a:pPr defTabSz="1777658">
              <a:lnSpc>
                <a:spcPct val="90000"/>
              </a:lnSpc>
              <a:spcBef>
                <a:spcPct val="0"/>
              </a:spcBef>
              <a:spcAft>
                <a:spcPct val="35000"/>
              </a:spcAft>
              <a:defRPr/>
            </a:pPr>
            <a:r>
              <a:rPr lang="en-US" sz="1568" b="1" kern="0" dirty="0">
                <a:gradFill>
                  <a:gsLst>
                    <a:gs pos="2917">
                      <a:schemeClr val="accent1"/>
                    </a:gs>
                    <a:gs pos="95000">
                      <a:schemeClr val="accent1"/>
                    </a:gs>
                  </a:gsLst>
                  <a:lin ang="5400000" scaled="0"/>
                </a:gradFill>
                <a:latin typeface="+mj-lt"/>
              </a:rPr>
              <a:t>Microsoft Defender for Cloud Apps et Azure AD Identity Protection</a:t>
            </a:r>
          </a:p>
          <a:p>
            <a:pPr defTabSz="1777658">
              <a:lnSpc>
                <a:spcPct val="90000"/>
              </a:lnSpc>
              <a:spcBef>
                <a:spcPct val="0"/>
              </a:spcBef>
              <a:spcAft>
                <a:spcPct val="35000"/>
              </a:spcAft>
              <a:defRPr/>
            </a:pPr>
            <a:r>
              <a:rPr lang="en-US" sz="1568" kern="0" dirty="0">
                <a:gradFill>
                  <a:gsLst>
                    <a:gs pos="2917">
                      <a:schemeClr val="tx1"/>
                    </a:gs>
                    <a:gs pos="95000">
                      <a:schemeClr val="tx1"/>
                    </a:gs>
                  </a:gsLst>
                  <a:lin ang="5400000" scaled="0"/>
                </a:gradFill>
              </a:rPr>
              <a:t>Protection des </a:t>
            </a:r>
            <a:r>
              <a:rPr lang="en-US" sz="1568" kern="0" dirty="0" err="1">
                <a:gradFill>
                  <a:gsLst>
                    <a:gs pos="2917">
                      <a:schemeClr val="tx1"/>
                    </a:gs>
                    <a:gs pos="95000">
                      <a:schemeClr val="tx1"/>
                    </a:gs>
                  </a:gsLst>
                  <a:lin ang="5400000" scaled="0"/>
                </a:gradFill>
              </a:rPr>
              <a:t>identités</a:t>
            </a:r>
            <a:r>
              <a:rPr lang="en-US" sz="1568" kern="0" dirty="0">
                <a:gradFill>
                  <a:gsLst>
                    <a:gs pos="2917">
                      <a:schemeClr val="tx1"/>
                    </a:gs>
                    <a:gs pos="95000">
                      <a:schemeClr val="tx1"/>
                    </a:gs>
                  </a:gsLst>
                  <a:lin ang="5400000" scaled="0"/>
                </a:gradFill>
              </a:rPr>
              <a:t> sur les</a:t>
            </a:r>
            <a:br>
              <a:rPr lang="en-US" sz="1568" kern="0" dirty="0">
                <a:gradFill>
                  <a:gsLst>
                    <a:gs pos="2917">
                      <a:schemeClr val="tx1"/>
                    </a:gs>
                    <a:gs pos="95000">
                      <a:schemeClr val="tx1"/>
                    </a:gs>
                  </a:gsLst>
                  <a:lin ang="5400000" scaled="0"/>
                </a:gradFill>
              </a:rPr>
            </a:br>
            <a:r>
              <a:rPr lang="en-US" sz="1568" kern="0" dirty="0">
                <a:gradFill>
                  <a:gsLst>
                    <a:gs pos="2917">
                      <a:schemeClr val="tx1"/>
                    </a:gs>
                    <a:gs pos="95000">
                      <a:schemeClr val="tx1"/>
                    </a:gs>
                  </a:gsLst>
                  <a:lin ang="5400000" scaled="0"/>
                </a:gradFill>
              </a:rPr>
              <a:t> </a:t>
            </a:r>
            <a:r>
              <a:rPr lang="en-US" sz="1568" b="1" kern="0" dirty="0" err="1">
                <a:gradFill>
                  <a:gsLst>
                    <a:gs pos="2917">
                      <a:schemeClr val="tx1"/>
                    </a:gs>
                    <a:gs pos="95000">
                      <a:schemeClr val="tx1"/>
                    </a:gs>
                  </a:gsLst>
                  <a:lin ang="5400000" scaled="0"/>
                </a:gradFill>
              </a:rPr>
              <a:t>environnements</a:t>
            </a:r>
            <a:r>
              <a:rPr lang="en-US" sz="1568" b="1" kern="0" dirty="0">
                <a:gradFill>
                  <a:gsLst>
                    <a:gs pos="2917">
                      <a:schemeClr val="tx1"/>
                    </a:gs>
                    <a:gs pos="95000">
                      <a:schemeClr val="tx1"/>
                    </a:gs>
                  </a:gsLst>
                  <a:lin ang="5400000" scaled="0"/>
                </a:gradFill>
              </a:rPr>
              <a:t> on-premises et cloud. </a:t>
            </a:r>
          </a:p>
        </p:txBody>
      </p:sp>
      <p:sp>
        <p:nvSpPr>
          <p:cNvPr id="9" name="Title 8">
            <a:extLst>
              <a:ext uri="{FF2B5EF4-FFF2-40B4-BE49-F238E27FC236}">
                <a16:creationId xmlns:a16="http://schemas.microsoft.com/office/drawing/2014/main" id="{8E9D01E9-8917-E54D-B936-3CDE083E3D48}"/>
              </a:ext>
            </a:extLst>
          </p:cNvPr>
          <p:cNvSpPr>
            <a:spLocks noGrp="1"/>
          </p:cNvSpPr>
          <p:nvPr>
            <p:ph type="title"/>
          </p:nvPr>
        </p:nvSpPr>
        <p:spPr/>
        <p:txBody>
          <a:bodyPr/>
          <a:lstStyle/>
          <a:p>
            <a:r>
              <a:rPr lang="en-US" dirty="0"/>
              <a:t>Microsoft Defender for Identity </a:t>
            </a:r>
            <a:r>
              <a:rPr lang="en-US" dirty="0" err="1"/>
              <a:t>élément</a:t>
            </a:r>
            <a:r>
              <a:rPr lang="en-US" dirty="0"/>
              <a:t> </a:t>
            </a:r>
            <a:r>
              <a:rPr lang="en-US" dirty="0" err="1"/>
              <a:t>fondamental</a:t>
            </a:r>
            <a:r>
              <a:rPr lang="en-US" dirty="0"/>
              <a:t> de la protection</a:t>
            </a:r>
          </a:p>
        </p:txBody>
      </p:sp>
      <p:sp>
        <p:nvSpPr>
          <p:cNvPr id="66" name="Rectangle 65">
            <a:extLst>
              <a:ext uri="{FF2B5EF4-FFF2-40B4-BE49-F238E27FC236}">
                <a16:creationId xmlns:a16="http://schemas.microsoft.com/office/drawing/2014/main" id="{5F2570D3-E9A2-A244-AB6C-952BB2390FBF}"/>
              </a:ext>
            </a:extLst>
          </p:cNvPr>
          <p:cNvSpPr/>
          <p:nvPr/>
        </p:nvSpPr>
        <p:spPr>
          <a:xfrm>
            <a:off x="8305415" y="4187264"/>
            <a:ext cx="3302078" cy="1262653"/>
          </a:xfrm>
          <a:prstGeom prst="rect">
            <a:avLst/>
          </a:prstGeom>
        </p:spPr>
        <p:txBody>
          <a:bodyPr wrap="square">
            <a:spAutoFit/>
          </a:bodyPr>
          <a:lstStyle/>
          <a:p>
            <a:pPr defTabSz="1777658">
              <a:lnSpc>
                <a:spcPct val="90000"/>
              </a:lnSpc>
              <a:spcBef>
                <a:spcPct val="0"/>
              </a:spcBef>
              <a:spcAft>
                <a:spcPct val="35000"/>
              </a:spcAft>
              <a:defRPr/>
            </a:pPr>
            <a:r>
              <a:rPr lang="en-US" sz="1568" b="1" kern="0" dirty="0">
                <a:gradFill>
                  <a:gsLst>
                    <a:gs pos="2917">
                      <a:schemeClr val="accent1"/>
                    </a:gs>
                    <a:gs pos="95000">
                      <a:schemeClr val="accent1"/>
                    </a:gs>
                  </a:gsLst>
                  <a:lin ang="5400000" scaled="0"/>
                </a:gradFill>
                <a:latin typeface="+mj-lt"/>
              </a:rPr>
              <a:t>Microsoft Defender 365</a:t>
            </a:r>
          </a:p>
          <a:p>
            <a:pPr defTabSz="1777658">
              <a:lnSpc>
                <a:spcPct val="90000"/>
              </a:lnSpc>
              <a:spcBef>
                <a:spcPct val="0"/>
              </a:spcBef>
              <a:spcAft>
                <a:spcPct val="35000"/>
              </a:spcAft>
              <a:defRPr/>
            </a:pPr>
            <a:r>
              <a:rPr lang="en-US" sz="1568" kern="0" dirty="0">
                <a:gradFill>
                  <a:gsLst>
                    <a:gs pos="2917">
                      <a:schemeClr val="tx1"/>
                    </a:gs>
                    <a:gs pos="95000">
                      <a:schemeClr val="tx1"/>
                    </a:gs>
                  </a:gsLst>
                  <a:lin ang="5400000" scaled="0"/>
                </a:gradFill>
              </a:rPr>
              <a:t>Incidents de </a:t>
            </a:r>
            <a:r>
              <a:rPr lang="en-US" sz="1568" kern="0" dirty="0" err="1">
                <a:gradFill>
                  <a:gsLst>
                    <a:gs pos="2917">
                      <a:schemeClr val="tx1"/>
                    </a:gs>
                    <a:gs pos="95000">
                      <a:schemeClr val="tx1"/>
                    </a:gs>
                  </a:gsLst>
                  <a:lin ang="5400000" scaled="0"/>
                </a:gradFill>
              </a:rPr>
              <a:t>sécurité</a:t>
            </a:r>
            <a:r>
              <a:rPr lang="en-US" sz="1568" kern="0" dirty="0">
                <a:gradFill>
                  <a:gsLst>
                    <a:gs pos="2917">
                      <a:schemeClr val="tx1"/>
                    </a:gs>
                    <a:gs pos="95000">
                      <a:schemeClr val="tx1"/>
                    </a:gs>
                  </a:gsLst>
                  <a:lin ang="5400000" scaled="0"/>
                </a:gradFill>
              </a:rPr>
              <a:t>, </a:t>
            </a:r>
            <a:r>
              <a:rPr lang="en-US" sz="1568" kern="0" dirty="0" err="1">
                <a:gradFill>
                  <a:gsLst>
                    <a:gs pos="2917">
                      <a:schemeClr val="tx1"/>
                    </a:gs>
                    <a:gs pos="95000">
                      <a:schemeClr val="tx1"/>
                    </a:gs>
                  </a:gsLst>
                  <a:lin ang="5400000" scaled="0"/>
                </a:gradFill>
              </a:rPr>
              <a:t>réponse</a:t>
            </a:r>
            <a:r>
              <a:rPr lang="en-US" sz="1568" kern="0" dirty="0">
                <a:gradFill>
                  <a:gsLst>
                    <a:gs pos="2917">
                      <a:schemeClr val="tx1"/>
                    </a:gs>
                    <a:gs pos="95000">
                      <a:schemeClr val="tx1"/>
                    </a:gs>
                  </a:gsLst>
                  <a:lin ang="5400000" scaled="0"/>
                </a:gradFill>
              </a:rPr>
              <a:t> sur incident &amp; Advanced Hunting </a:t>
            </a:r>
            <a:r>
              <a:rPr lang="en-US" sz="1568" b="1" kern="0" dirty="0">
                <a:gradFill>
                  <a:gsLst>
                    <a:gs pos="2917">
                      <a:schemeClr val="tx1"/>
                    </a:gs>
                    <a:gs pos="95000">
                      <a:schemeClr val="tx1"/>
                    </a:gs>
                  </a:gsLst>
                  <a:lin ang="5400000" scaled="0"/>
                </a:gradFill>
              </a:rPr>
              <a:t>au travers des </a:t>
            </a:r>
            <a:r>
              <a:rPr lang="en-US" sz="1568" b="1" kern="0" dirty="0" err="1">
                <a:gradFill>
                  <a:gsLst>
                    <a:gs pos="2917">
                      <a:schemeClr val="tx1"/>
                    </a:gs>
                    <a:gs pos="95000">
                      <a:schemeClr val="tx1"/>
                    </a:gs>
                  </a:gsLst>
                  <a:lin ang="5400000" scaled="0"/>
                </a:gradFill>
              </a:rPr>
              <a:t>terminaux</a:t>
            </a:r>
            <a:r>
              <a:rPr lang="en-US" sz="1568" b="1" kern="0" dirty="0">
                <a:gradFill>
                  <a:gsLst>
                    <a:gs pos="2917">
                      <a:schemeClr val="tx1"/>
                    </a:gs>
                    <a:gs pos="95000">
                      <a:schemeClr val="tx1"/>
                    </a:gs>
                  </a:gsLst>
                  <a:lin ang="5400000" scaled="0"/>
                </a:gradFill>
              </a:rPr>
              <a:t> , </a:t>
            </a:r>
            <a:br>
              <a:rPr lang="en-US" sz="1568" b="1" kern="0" dirty="0">
                <a:gradFill>
                  <a:gsLst>
                    <a:gs pos="2917">
                      <a:schemeClr val="tx1"/>
                    </a:gs>
                    <a:gs pos="95000">
                      <a:schemeClr val="tx1"/>
                    </a:gs>
                  </a:gsLst>
                  <a:lin ang="5400000" scaled="0"/>
                </a:gradFill>
              </a:rPr>
            </a:br>
            <a:r>
              <a:rPr lang="en-US" sz="1568" b="1" kern="0" dirty="0" err="1">
                <a:gradFill>
                  <a:gsLst>
                    <a:gs pos="2917">
                      <a:schemeClr val="tx1"/>
                    </a:gs>
                    <a:gs pos="95000">
                      <a:schemeClr val="tx1"/>
                    </a:gs>
                  </a:gsLst>
                  <a:lin ang="5400000" scaled="0"/>
                </a:gradFill>
              </a:rPr>
              <a:t>identités</a:t>
            </a:r>
            <a:r>
              <a:rPr lang="en-US" sz="1568" b="1" kern="0" dirty="0">
                <a:gradFill>
                  <a:gsLst>
                    <a:gs pos="2917">
                      <a:schemeClr val="tx1"/>
                    </a:gs>
                    <a:gs pos="95000">
                      <a:schemeClr val="tx1"/>
                    </a:gs>
                  </a:gsLst>
                  <a:lin ang="5400000" scaled="0"/>
                </a:gradFill>
              </a:rPr>
              <a:t>, applications.</a:t>
            </a:r>
            <a:endParaRPr lang="en-US" sz="1568" kern="0" dirty="0">
              <a:gradFill>
                <a:gsLst>
                  <a:gs pos="2917">
                    <a:schemeClr val="tx1"/>
                  </a:gs>
                  <a:gs pos="95000">
                    <a:schemeClr val="tx1"/>
                  </a:gs>
                </a:gsLst>
                <a:lin ang="5400000" scaled="0"/>
              </a:gradFill>
            </a:endParaRPr>
          </a:p>
        </p:txBody>
      </p:sp>
      <p:sp>
        <p:nvSpPr>
          <p:cNvPr id="67" name="Freeform: Shape 13">
            <a:extLst>
              <a:ext uri="{FF2B5EF4-FFF2-40B4-BE49-F238E27FC236}">
                <a16:creationId xmlns:a16="http://schemas.microsoft.com/office/drawing/2014/main" id="{692239BC-2EC2-8447-905E-A3DAD1FB9A6A}"/>
              </a:ext>
            </a:extLst>
          </p:cNvPr>
          <p:cNvSpPr/>
          <p:nvPr/>
        </p:nvSpPr>
        <p:spPr>
          <a:xfrm>
            <a:off x="8549387" y="4253530"/>
            <a:ext cx="3213077" cy="842925"/>
          </a:xfrm>
          <a:custGeom>
            <a:avLst/>
            <a:gdLst>
              <a:gd name="connsiteX0" fmla="*/ 0 w 3788506"/>
              <a:gd name="connsiteY0" fmla="*/ 0 h 1625603"/>
              <a:gd name="connsiteX1" fmla="*/ 3788506 w 3788506"/>
              <a:gd name="connsiteY1" fmla="*/ 0 h 1625603"/>
              <a:gd name="connsiteX2" fmla="*/ 3788506 w 3788506"/>
              <a:gd name="connsiteY2" fmla="*/ 1625603 h 1625603"/>
              <a:gd name="connsiteX3" fmla="*/ 0 w 3788506"/>
              <a:gd name="connsiteY3" fmla="*/ 1625603 h 1625603"/>
              <a:gd name="connsiteX4" fmla="*/ 0 w 3788506"/>
              <a:gd name="connsiteY4" fmla="*/ 0 h 1625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8506" h="1625603">
                <a:moveTo>
                  <a:pt x="0" y="0"/>
                </a:moveTo>
                <a:lnTo>
                  <a:pt x="3788506" y="0"/>
                </a:lnTo>
                <a:lnTo>
                  <a:pt x="3788506" y="1625603"/>
                </a:lnTo>
                <a:lnTo>
                  <a:pt x="0" y="1625603"/>
                </a:lnTo>
                <a:lnTo>
                  <a:pt x="0" y="0"/>
                </a:lnTo>
                <a:close/>
              </a:path>
            </a:pathLst>
          </a:custGeom>
          <a:noFill/>
          <a:ln w="10795" cap="flat" cmpd="sng" algn="ctr">
            <a:noFill/>
            <a:prstDash val="solid"/>
          </a:ln>
          <a:effectLst/>
          <a:sp3d/>
        </p:spPr>
        <p:txBody>
          <a:bodyPr spcFirstLastPara="0" vert="horz" wrap="square" lIns="0" tIns="0" rIns="0" bIns="0" numCol="1" spcCol="1270" anchor="t" anchorCtr="0">
            <a:noAutofit/>
          </a:bodyPr>
          <a:lstStyle/>
          <a:p>
            <a:pPr marL="0" lvl="1" defTabSz="711064">
              <a:lnSpc>
                <a:spcPct val="90000"/>
              </a:lnSpc>
              <a:spcBef>
                <a:spcPct val="0"/>
              </a:spcBef>
              <a:spcAft>
                <a:spcPct val="15000"/>
              </a:spcAft>
              <a:defRPr/>
            </a:pPr>
            <a:endParaRPr lang="en-US" sz="1836" kern="0">
              <a:gradFill>
                <a:gsLst>
                  <a:gs pos="2917">
                    <a:schemeClr val="tx1"/>
                  </a:gs>
                  <a:gs pos="95000">
                    <a:schemeClr val="tx1"/>
                  </a:gs>
                </a:gsLst>
                <a:lin ang="5400000" scaled="0"/>
              </a:gradFill>
              <a:latin typeface="Segoe UI"/>
            </a:endParaRPr>
          </a:p>
        </p:txBody>
      </p:sp>
      <p:pic>
        <p:nvPicPr>
          <p:cNvPr id="82" name="Picture 81">
            <a:extLst>
              <a:ext uri="{FF2B5EF4-FFF2-40B4-BE49-F238E27FC236}">
                <a16:creationId xmlns:a16="http://schemas.microsoft.com/office/drawing/2014/main" id="{91E09CF7-746B-C64F-98FD-00E7141CF1F6}"/>
              </a:ext>
            </a:extLst>
          </p:cNvPr>
          <p:cNvPicPr>
            <a:picLocks noChangeAspect="1"/>
          </p:cNvPicPr>
          <p:nvPr/>
        </p:nvPicPr>
        <p:blipFill>
          <a:blip r:embed="rId3"/>
          <a:stretch>
            <a:fillRect/>
          </a:stretch>
        </p:blipFill>
        <p:spPr>
          <a:xfrm>
            <a:off x="8408840" y="3220080"/>
            <a:ext cx="540841" cy="540841"/>
          </a:xfrm>
          <a:prstGeom prst="rect">
            <a:avLst/>
          </a:prstGeom>
        </p:spPr>
      </p:pic>
      <p:sp>
        <p:nvSpPr>
          <p:cNvPr id="3" name="Rectangle: Rounded Corners 2">
            <a:extLst>
              <a:ext uri="{FF2B5EF4-FFF2-40B4-BE49-F238E27FC236}">
                <a16:creationId xmlns:a16="http://schemas.microsoft.com/office/drawing/2014/main" id="{0201ACC1-1C41-4A77-98EF-5B6344AE2776}"/>
              </a:ext>
            </a:extLst>
          </p:cNvPr>
          <p:cNvSpPr/>
          <p:nvPr/>
        </p:nvSpPr>
        <p:spPr bwMode="auto">
          <a:xfrm>
            <a:off x="424522" y="2483146"/>
            <a:ext cx="4326005" cy="3473821"/>
          </a:xfrm>
          <a:prstGeom prst="roundRect">
            <a:avLst>
              <a:gd name="adj" fmla="val 27652"/>
            </a:avLst>
          </a:prstGeom>
          <a:noFill/>
          <a:ln w="28575" cap="sq">
            <a:solidFill>
              <a:srgbClr val="D2D2D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Rounded Corners 37">
            <a:extLst>
              <a:ext uri="{FF2B5EF4-FFF2-40B4-BE49-F238E27FC236}">
                <a16:creationId xmlns:a16="http://schemas.microsoft.com/office/drawing/2014/main" id="{5E2CB189-7508-467C-AE69-07531BD97BD8}"/>
              </a:ext>
            </a:extLst>
          </p:cNvPr>
          <p:cNvSpPr/>
          <p:nvPr/>
        </p:nvSpPr>
        <p:spPr bwMode="auto">
          <a:xfrm>
            <a:off x="425474" y="2057187"/>
            <a:ext cx="7695379" cy="3899780"/>
          </a:xfrm>
          <a:prstGeom prst="roundRect">
            <a:avLst>
              <a:gd name="adj" fmla="val 24803"/>
            </a:avLst>
          </a:prstGeom>
          <a:noFill/>
          <a:ln w="28575" cap="sq">
            <a:solidFill>
              <a:srgbClr val="D2D2D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Rounded Corners 41">
            <a:extLst>
              <a:ext uri="{FF2B5EF4-FFF2-40B4-BE49-F238E27FC236}">
                <a16:creationId xmlns:a16="http://schemas.microsoft.com/office/drawing/2014/main" id="{A35AD640-00EF-4B86-A883-32B5134AF70A}"/>
              </a:ext>
            </a:extLst>
          </p:cNvPr>
          <p:cNvSpPr/>
          <p:nvPr/>
        </p:nvSpPr>
        <p:spPr bwMode="auto">
          <a:xfrm>
            <a:off x="426426" y="1625122"/>
            <a:ext cx="11336039" cy="4331845"/>
          </a:xfrm>
          <a:prstGeom prst="roundRect">
            <a:avLst>
              <a:gd name="adj" fmla="val 21575"/>
            </a:avLst>
          </a:prstGeom>
          <a:noFill/>
          <a:ln w="28575" cap="sq">
            <a:solidFill>
              <a:srgbClr val="D2D2D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nvGrpSpPr>
          <p:cNvPr id="31" name="IoT 1" descr="IoT, create safer cities">
            <a:extLst>
              <a:ext uri="{FF2B5EF4-FFF2-40B4-BE49-F238E27FC236}">
                <a16:creationId xmlns:a16="http://schemas.microsoft.com/office/drawing/2014/main" id="{4548A993-B0CB-4F79-87E2-097A048D1E7C}"/>
              </a:ext>
            </a:extLst>
          </p:cNvPr>
          <p:cNvGrpSpPr/>
          <p:nvPr/>
        </p:nvGrpSpPr>
        <p:grpSpPr>
          <a:xfrm>
            <a:off x="762414" y="2978679"/>
            <a:ext cx="1067788" cy="905508"/>
            <a:chOff x="1624860" y="4975281"/>
            <a:chExt cx="360619" cy="305813"/>
          </a:xfrm>
        </p:grpSpPr>
        <p:sp>
          <p:nvSpPr>
            <p:cNvPr id="32" name="Freeform 29">
              <a:extLst>
                <a:ext uri="{FF2B5EF4-FFF2-40B4-BE49-F238E27FC236}">
                  <a16:creationId xmlns:a16="http://schemas.microsoft.com/office/drawing/2014/main" id="{933A7C56-D229-460D-8C35-57A87DB99FBF}"/>
                </a:ext>
              </a:extLst>
            </p:cNvPr>
            <p:cNvSpPr>
              <a:spLocks/>
            </p:cNvSpPr>
            <p:nvPr/>
          </p:nvSpPr>
          <p:spPr bwMode="auto">
            <a:xfrm>
              <a:off x="1886829" y="5083795"/>
              <a:ext cx="65766" cy="197299"/>
            </a:xfrm>
            <a:custGeom>
              <a:avLst/>
              <a:gdLst>
                <a:gd name="T0" fmla="*/ 89 w 89"/>
                <a:gd name="T1" fmla="*/ 0 h 268"/>
                <a:gd name="T2" fmla="*/ 89 w 89"/>
                <a:gd name="T3" fmla="*/ 164 h 268"/>
                <a:gd name="T4" fmla="*/ 79 w 89"/>
                <a:gd name="T5" fmla="*/ 168 h 268"/>
                <a:gd name="T6" fmla="*/ 74 w 89"/>
                <a:gd name="T7" fmla="*/ 178 h 268"/>
                <a:gd name="T8" fmla="*/ 79 w 89"/>
                <a:gd name="T9" fmla="*/ 189 h 268"/>
                <a:gd name="T10" fmla="*/ 89 w 89"/>
                <a:gd name="T11" fmla="*/ 193 h 268"/>
                <a:gd name="T12" fmla="*/ 89 w 89"/>
                <a:gd name="T13" fmla="*/ 268 h 268"/>
                <a:gd name="T14" fmla="*/ 0 w 89"/>
                <a:gd name="T15" fmla="*/ 268 h 268"/>
                <a:gd name="T16" fmla="*/ 0 w 89"/>
                <a:gd name="T17" fmla="*/ 0 h 268"/>
                <a:gd name="T18" fmla="*/ 89 w 89"/>
                <a:gd name="T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268">
                  <a:moveTo>
                    <a:pt x="89" y="0"/>
                  </a:moveTo>
                  <a:cubicBezTo>
                    <a:pt x="89" y="164"/>
                    <a:pt x="89" y="164"/>
                    <a:pt x="89" y="164"/>
                  </a:cubicBezTo>
                  <a:cubicBezTo>
                    <a:pt x="85" y="164"/>
                    <a:pt x="82" y="165"/>
                    <a:pt x="79" y="168"/>
                  </a:cubicBezTo>
                  <a:cubicBezTo>
                    <a:pt x="76" y="171"/>
                    <a:pt x="74" y="174"/>
                    <a:pt x="74" y="178"/>
                  </a:cubicBezTo>
                  <a:cubicBezTo>
                    <a:pt x="74" y="182"/>
                    <a:pt x="76" y="186"/>
                    <a:pt x="79" y="189"/>
                  </a:cubicBezTo>
                  <a:cubicBezTo>
                    <a:pt x="82" y="192"/>
                    <a:pt x="85" y="193"/>
                    <a:pt x="89" y="193"/>
                  </a:cubicBezTo>
                  <a:cubicBezTo>
                    <a:pt x="89" y="268"/>
                    <a:pt x="89" y="268"/>
                    <a:pt x="89" y="268"/>
                  </a:cubicBezTo>
                  <a:cubicBezTo>
                    <a:pt x="0" y="268"/>
                    <a:pt x="0" y="268"/>
                    <a:pt x="0" y="268"/>
                  </a:cubicBezTo>
                  <a:cubicBezTo>
                    <a:pt x="0" y="0"/>
                    <a:pt x="0" y="0"/>
                    <a:pt x="0" y="0"/>
                  </a:cubicBezTo>
                  <a:lnTo>
                    <a:pt x="89"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34" name="Rectangle 33">
              <a:extLst>
                <a:ext uri="{FF2B5EF4-FFF2-40B4-BE49-F238E27FC236}">
                  <a16:creationId xmlns:a16="http://schemas.microsoft.com/office/drawing/2014/main" id="{89B5A0B2-FFF0-4165-B13B-70B750FF3F40}"/>
                </a:ext>
              </a:extLst>
            </p:cNvPr>
            <p:cNvSpPr>
              <a:spLocks noChangeArrowheads="1"/>
            </p:cNvSpPr>
            <p:nvPr/>
          </p:nvSpPr>
          <p:spPr bwMode="auto">
            <a:xfrm>
              <a:off x="1800237" y="5061873"/>
              <a:ext cx="43844" cy="2192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35" name="Rectangle 34">
              <a:extLst>
                <a:ext uri="{FF2B5EF4-FFF2-40B4-BE49-F238E27FC236}">
                  <a16:creationId xmlns:a16="http://schemas.microsoft.com/office/drawing/2014/main" id="{0ADEB238-3BF6-4491-B4AA-43B11FB1171D}"/>
                </a:ext>
              </a:extLst>
            </p:cNvPr>
            <p:cNvSpPr>
              <a:spLocks noChangeArrowheads="1"/>
            </p:cNvSpPr>
            <p:nvPr/>
          </p:nvSpPr>
          <p:spPr bwMode="auto">
            <a:xfrm>
              <a:off x="1668704" y="5127639"/>
              <a:ext cx="65766" cy="2192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36" name="Rectangle 35">
              <a:extLst>
                <a:ext uri="{FF2B5EF4-FFF2-40B4-BE49-F238E27FC236}">
                  <a16:creationId xmlns:a16="http://schemas.microsoft.com/office/drawing/2014/main" id="{7F62333E-CB23-44E8-AFBC-CDDC36583E29}"/>
                </a:ext>
              </a:extLst>
            </p:cNvPr>
            <p:cNvSpPr>
              <a:spLocks noChangeArrowheads="1"/>
            </p:cNvSpPr>
            <p:nvPr/>
          </p:nvSpPr>
          <p:spPr bwMode="auto">
            <a:xfrm>
              <a:off x="1668704" y="5171483"/>
              <a:ext cx="65766" cy="2192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37" name="Rectangle 36">
              <a:extLst>
                <a:ext uri="{FF2B5EF4-FFF2-40B4-BE49-F238E27FC236}">
                  <a16:creationId xmlns:a16="http://schemas.microsoft.com/office/drawing/2014/main" id="{4B7BC5BA-3656-47B9-A421-A684700B942D}"/>
                </a:ext>
              </a:extLst>
            </p:cNvPr>
            <p:cNvSpPr>
              <a:spLocks noChangeArrowheads="1"/>
            </p:cNvSpPr>
            <p:nvPr/>
          </p:nvSpPr>
          <p:spPr bwMode="auto">
            <a:xfrm>
              <a:off x="1668704" y="5214231"/>
              <a:ext cx="65766" cy="2192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39" name="Freeform 35">
              <a:extLst>
                <a:ext uri="{FF2B5EF4-FFF2-40B4-BE49-F238E27FC236}">
                  <a16:creationId xmlns:a16="http://schemas.microsoft.com/office/drawing/2014/main" id="{248C7765-16D4-4C75-885A-472532555D05}"/>
                </a:ext>
              </a:extLst>
            </p:cNvPr>
            <p:cNvSpPr>
              <a:spLocks noEditPoints="1"/>
            </p:cNvSpPr>
            <p:nvPr/>
          </p:nvSpPr>
          <p:spPr bwMode="auto">
            <a:xfrm>
              <a:off x="1624860" y="4975281"/>
              <a:ext cx="261970" cy="305813"/>
            </a:xfrm>
            <a:custGeom>
              <a:avLst/>
              <a:gdLst>
                <a:gd name="T0" fmla="*/ 60 w 239"/>
                <a:gd name="T1" fmla="*/ 0 h 279"/>
                <a:gd name="T2" fmla="*/ 60 w 239"/>
                <a:gd name="T3" fmla="*/ 99 h 279"/>
                <a:gd name="T4" fmla="*/ 0 w 239"/>
                <a:gd name="T5" fmla="*/ 99 h 279"/>
                <a:gd name="T6" fmla="*/ 0 w 239"/>
                <a:gd name="T7" fmla="*/ 279 h 279"/>
                <a:gd name="T8" fmla="*/ 239 w 239"/>
                <a:gd name="T9" fmla="*/ 279 h 279"/>
                <a:gd name="T10" fmla="*/ 239 w 239"/>
                <a:gd name="T11" fmla="*/ 0 h 279"/>
                <a:gd name="T12" fmla="*/ 60 w 239"/>
                <a:gd name="T13" fmla="*/ 0 h 279"/>
                <a:gd name="T14" fmla="*/ 120 w 239"/>
                <a:gd name="T15" fmla="*/ 259 h 279"/>
                <a:gd name="T16" fmla="*/ 20 w 239"/>
                <a:gd name="T17" fmla="*/ 259 h 279"/>
                <a:gd name="T18" fmla="*/ 20 w 239"/>
                <a:gd name="T19" fmla="*/ 120 h 279"/>
                <a:gd name="T20" fmla="*/ 120 w 239"/>
                <a:gd name="T21" fmla="*/ 120 h 279"/>
                <a:gd name="T22" fmla="*/ 120 w 239"/>
                <a:gd name="T23" fmla="*/ 259 h 279"/>
                <a:gd name="T24" fmla="*/ 139 w 239"/>
                <a:gd name="T25" fmla="*/ 79 h 279"/>
                <a:gd name="T26" fmla="*/ 100 w 239"/>
                <a:gd name="T27" fmla="*/ 79 h 279"/>
                <a:gd name="T28" fmla="*/ 100 w 239"/>
                <a:gd name="T29" fmla="*/ 40 h 279"/>
                <a:gd name="T30" fmla="*/ 139 w 239"/>
                <a:gd name="T31" fmla="*/ 40 h 279"/>
                <a:gd name="T32" fmla="*/ 139 w 239"/>
                <a:gd name="T33" fmla="*/ 79 h 279"/>
                <a:gd name="T34" fmla="*/ 200 w 239"/>
                <a:gd name="T35" fmla="*/ 259 h 279"/>
                <a:gd name="T36" fmla="*/ 160 w 239"/>
                <a:gd name="T37" fmla="*/ 259 h 279"/>
                <a:gd name="T38" fmla="*/ 160 w 239"/>
                <a:gd name="T39" fmla="*/ 218 h 279"/>
                <a:gd name="T40" fmla="*/ 200 w 239"/>
                <a:gd name="T41" fmla="*/ 218 h 279"/>
                <a:gd name="T42" fmla="*/ 200 w 239"/>
                <a:gd name="T43" fmla="*/ 259 h 279"/>
                <a:gd name="T44" fmla="*/ 200 w 239"/>
                <a:gd name="T45" fmla="*/ 199 h 279"/>
                <a:gd name="T46" fmla="*/ 160 w 239"/>
                <a:gd name="T47" fmla="*/ 199 h 279"/>
                <a:gd name="T48" fmla="*/ 160 w 239"/>
                <a:gd name="T49" fmla="*/ 159 h 279"/>
                <a:gd name="T50" fmla="*/ 200 w 239"/>
                <a:gd name="T51" fmla="*/ 159 h 279"/>
                <a:gd name="T52" fmla="*/ 200 w 239"/>
                <a:gd name="T53" fmla="*/ 199 h 279"/>
                <a:gd name="T54" fmla="*/ 200 w 239"/>
                <a:gd name="T55" fmla="*/ 139 h 279"/>
                <a:gd name="T56" fmla="*/ 160 w 239"/>
                <a:gd name="T57" fmla="*/ 139 h 279"/>
                <a:gd name="T58" fmla="*/ 160 w 239"/>
                <a:gd name="T59" fmla="*/ 99 h 279"/>
                <a:gd name="T60" fmla="*/ 200 w 239"/>
                <a:gd name="T61" fmla="*/ 99 h 279"/>
                <a:gd name="T62" fmla="*/ 200 w 239"/>
                <a:gd name="T63" fmla="*/ 139 h 279"/>
                <a:gd name="T64" fmla="*/ 200 w 239"/>
                <a:gd name="T65" fmla="*/ 79 h 279"/>
                <a:gd name="T66" fmla="*/ 160 w 239"/>
                <a:gd name="T67" fmla="*/ 79 h 279"/>
                <a:gd name="T68" fmla="*/ 160 w 239"/>
                <a:gd name="T69" fmla="*/ 40 h 279"/>
                <a:gd name="T70" fmla="*/ 200 w 239"/>
                <a:gd name="T71" fmla="*/ 40 h 279"/>
                <a:gd name="T72" fmla="*/ 200 w 239"/>
                <a:gd name="T73" fmla="*/ 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9" h="279">
                  <a:moveTo>
                    <a:pt x="60" y="0"/>
                  </a:moveTo>
                  <a:lnTo>
                    <a:pt x="60" y="99"/>
                  </a:lnTo>
                  <a:lnTo>
                    <a:pt x="0" y="99"/>
                  </a:lnTo>
                  <a:lnTo>
                    <a:pt x="0" y="279"/>
                  </a:lnTo>
                  <a:lnTo>
                    <a:pt x="239" y="279"/>
                  </a:lnTo>
                  <a:lnTo>
                    <a:pt x="239" y="0"/>
                  </a:lnTo>
                  <a:lnTo>
                    <a:pt x="60" y="0"/>
                  </a:lnTo>
                  <a:close/>
                  <a:moveTo>
                    <a:pt x="120" y="259"/>
                  </a:moveTo>
                  <a:lnTo>
                    <a:pt x="20" y="259"/>
                  </a:lnTo>
                  <a:lnTo>
                    <a:pt x="20" y="120"/>
                  </a:lnTo>
                  <a:lnTo>
                    <a:pt x="120" y="120"/>
                  </a:lnTo>
                  <a:lnTo>
                    <a:pt x="120" y="259"/>
                  </a:lnTo>
                  <a:close/>
                  <a:moveTo>
                    <a:pt x="139" y="79"/>
                  </a:moveTo>
                  <a:lnTo>
                    <a:pt x="100" y="79"/>
                  </a:lnTo>
                  <a:lnTo>
                    <a:pt x="100" y="40"/>
                  </a:lnTo>
                  <a:lnTo>
                    <a:pt x="139" y="40"/>
                  </a:lnTo>
                  <a:lnTo>
                    <a:pt x="139" y="79"/>
                  </a:lnTo>
                  <a:close/>
                  <a:moveTo>
                    <a:pt x="200" y="259"/>
                  </a:moveTo>
                  <a:lnTo>
                    <a:pt x="160" y="259"/>
                  </a:lnTo>
                  <a:lnTo>
                    <a:pt x="160" y="218"/>
                  </a:lnTo>
                  <a:lnTo>
                    <a:pt x="200" y="218"/>
                  </a:lnTo>
                  <a:lnTo>
                    <a:pt x="200" y="259"/>
                  </a:lnTo>
                  <a:close/>
                  <a:moveTo>
                    <a:pt x="200" y="199"/>
                  </a:moveTo>
                  <a:lnTo>
                    <a:pt x="160" y="199"/>
                  </a:lnTo>
                  <a:lnTo>
                    <a:pt x="160" y="159"/>
                  </a:lnTo>
                  <a:lnTo>
                    <a:pt x="200" y="159"/>
                  </a:lnTo>
                  <a:lnTo>
                    <a:pt x="200" y="199"/>
                  </a:lnTo>
                  <a:close/>
                  <a:moveTo>
                    <a:pt x="200" y="139"/>
                  </a:moveTo>
                  <a:lnTo>
                    <a:pt x="160" y="139"/>
                  </a:lnTo>
                  <a:lnTo>
                    <a:pt x="160" y="99"/>
                  </a:lnTo>
                  <a:lnTo>
                    <a:pt x="200" y="99"/>
                  </a:lnTo>
                  <a:lnTo>
                    <a:pt x="200" y="139"/>
                  </a:lnTo>
                  <a:close/>
                  <a:moveTo>
                    <a:pt x="200" y="79"/>
                  </a:moveTo>
                  <a:lnTo>
                    <a:pt x="160" y="79"/>
                  </a:lnTo>
                  <a:lnTo>
                    <a:pt x="160" y="40"/>
                  </a:lnTo>
                  <a:lnTo>
                    <a:pt x="200" y="40"/>
                  </a:lnTo>
                  <a:lnTo>
                    <a:pt x="200" y="7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40" name="Freeform 36">
              <a:extLst>
                <a:ext uri="{FF2B5EF4-FFF2-40B4-BE49-F238E27FC236}">
                  <a16:creationId xmlns:a16="http://schemas.microsoft.com/office/drawing/2014/main" id="{9E895742-8CC2-4921-AD76-93CE031AADE1}"/>
                </a:ext>
              </a:extLst>
            </p:cNvPr>
            <p:cNvSpPr>
              <a:spLocks noEditPoints="1"/>
            </p:cNvSpPr>
            <p:nvPr/>
          </p:nvSpPr>
          <p:spPr bwMode="auto">
            <a:xfrm>
              <a:off x="1919713" y="5181348"/>
              <a:ext cx="65766" cy="99746"/>
            </a:xfrm>
            <a:custGeom>
              <a:avLst/>
              <a:gdLst>
                <a:gd name="T0" fmla="*/ 90 w 90"/>
                <a:gd name="T1" fmla="*/ 45 h 135"/>
                <a:gd name="T2" fmla="*/ 83 w 90"/>
                <a:gd name="T3" fmla="*/ 22 h 135"/>
                <a:gd name="T4" fmla="*/ 66 w 90"/>
                <a:gd name="T5" fmla="*/ 6 h 135"/>
                <a:gd name="T6" fmla="*/ 42 w 90"/>
                <a:gd name="T7" fmla="*/ 1 h 135"/>
                <a:gd name="T8" fmla="*/ 19 w 90"/>
                <a:gd name="T9" fmla="*/ 9 h 135"/>
                <a:gd name="T10" fmla="*/ 4 w 90"/>
                <a:gd name="T11" fmla="*/ 28 h 135"/>
                <a:gd name="T12" fmla="*/ 1 w 90"/>
                <a:gd name="T13" fmla="*/ 52 h 135"/>
                <a:gd name="T14" fmla="*/ 11 w 90"/>
                <a:gd name="T15" fmla="*/ 74 h 135"/>
                <a:gd name="T16" fmla="*/ 30 w 90"/>
                <a:gd name="T17" fmla="*/ 87 h 135"/>
                <a:gd name="T18" fmla="*/ 30 w 90"/>
                <a:gd name="T19" fmla="*/ 135 h 135"/>
                <a:gd name="T20" fmla="*/ 60 w 90"/>
                <a:gd name="T21" fmla="*/ 135 h 135"/>
                <a:gd name="T22" fmla="*/ 60 w 90"/>
                <a:gd name="T23" fmla="*/ 87 h 135"/>
                <a:gd name="T24" fmla="*/ 82 w 90"/>
                <a:gd name="T25" fmla="*/ 71 h 135"/>
                <a:gd name="T26" fmla="*/ 90 w 90"/>
                <a:gd name="T27" fmla="*/ 45 h 135"/>
                <a:gd name="T28" fmla="*/ 45 w 90"/>
                <a:gd name="T29" fmla="*/ 60 h 135"/>
                <a:gd name="T30" fmla="*/ 37 w 90"/>
                <a:gd name="T31" fmla="*/ 58 h 135"/>
                <a:gd name="T32" fmla="*/ 32 w 90"/>
                <a:gd name="T33" fmla="*/ 51 h 135"/>
                <a:gd name="T34" fmla="*/ 31 w 90"/>
                <a:gd name="T35" fmla="*/ 42 h 135"/>
                <a:gd name="T36" fmla="*/ 35 w 90"/>
                <a:gd name="T37" fmla="*/ 35 h 135"/>
                <a:gd name="T38" fmla="*/ 42 w 90"/>
                <a:gd name="T39" fmla="*/ 31 h 135"/>
                <a:gd name="T40" fmla="*/ 51 w 90"/>
                <a:gd name="T41" fmla="*/ 32 h 135"/>
                <a:gd name="T42" fmla="*/ 58 w 90"/>
                <a:gd name="T43" fmla="*/ 37 h 135"/>
                <a:gd name="T44" fmla="*/ 60 w 90"/>
                <a:gd name="T45" fmla="*/ 45 h 135"/>
                <a:gd name="T46" fmla="*/ 56 w 90"/>
                <a:gd name="T47" fmla="*/ 56 h 135"/>
                <a:gd name="T48" fmla="*/ 45 w 90"/>
                <a:gd name="T49" fmla="*/ 6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135">
                  <a:moveTo>
                    <a:pt x="90" y="45"/>
                  </a:moveTo>
                  <a:cubicBezTo>
                    <a:pt x="90" y="37"/>
                    <a:pt x="88" y="29"/>
                    <a:pt x="83" y="22"/>
                  </a:cubicBezTo>
                  <a:cubicBezTo>
                    <a:pt x="79" y="15"/>
                    <a:pt x="73" y="10"/>
                    <a:pt x="66" y="6"/>
                  </a:cubicBezTo>
                  <a:cubicBezTo>
                    <a:pt x="58" y="2"/>
                    <a:pt x="50" y="0"/>
                    <a:pt x="42" y="1"/>
                  </a:cubicBezTo>
                  <a:cubicBezTo>
                    <a:pt x="34" y="1"/>
                    <a:pt x="26" y="4"/>
                    <a:pt x="19" y="9"/>
                  </a:cubicBezTo>
                  <a:cubicBezTo>
                    <a:pt x="13" y="14"/>
                    <a:pt x="8" y="20"/>
                    <a:pt x="4" y="28"/>
                  </a:cubicBezTo>
                  <a:cubicBezTo>
                    <a:pt x="1" y="35"/>
                    <a:pt x="0" y="43"/>
                    <a:pt x="1" y="52"/>
                  </a:cubicBezTo>
                  <a:cubicBezTo>
                    <a:pt x="2" y="60"/>
                    <a:pt x="6" y="67"/>
                    <a:pt x="11" y="74"/>
                  </a:cubicBezTo>
                  <a:cubicBezTo>
                    <a:pt x="16" y="80"/>
                    <a:pt x="23" y="85"/>
                    <a:pt x="30" y="87"/>
                  </a:cubicBezTo>
                  <a:cubicBezTo>
                    <a:pt x="30" y="135"/>
                    <a:pt x="30" y="135"/>
                    <a:pt x="30" y="135"/>
                  </a:cubicBezTo>
                  <a:cubicBezTo>
                    <a:pt x="60" y="135"/>
                    <a:pt x="60" y="135"/>
                    <a:pt x="60" y="135"/>
                  </a:cubicBezTo>
                  <a:cubicBezTo>
                    <a:pt x="60" y="87"/>
                    <a:pt x="60" y="87"/>
                    <a:pt x="60" y="87"/>
                  </a:cubicBezTo>
                  <a:cubicBezTo>
                    <a:pt x="69" y="84"/>
                    <a:pt x="76" y="79"/>
                    <a:pt x="82" y="71"/>
                  </a:cubicBezTo>
                  <a:cubicBezTo>
                    <a:pt x="87" y="64"/>
                    <a:pt x="90" y="55"/>
                    <a:pt x="90" y="45"/>
                  </a:cubicBezTo>
                  <a:close/>
                  <a:moveTo>
                    <a:pt x="45" y="60"/>
                  </a:moveTo>
                  <a:cubicBezTo>
                    <a:pt x="42" y="60"/>
                    <a:pt x="39" y="59"/>
                    <a:pt x="37" y="58"/>
                  </a:cubicBezTo>
                  <a:cubicBezTo>
                    <a:pt x="35" y="56"/>
                    <a:pt x="33" y="54"/>
                    <a:pt x="32" y="51"/>
                  </a:cubicBezTo>
                  <a:cubicBezTo>
                    <a:pt x="30" y="48"/>
                    <a:pt x="30" y="45"/>
                    <a:pt x="31" y="42"/>
                  </a:cubicBezTo>
                  <a:cubicBezTo>
                    <a:pt x="31" y="40"/>
                    <a:pt x="33" y="37"/>
                    <a:pt x="35" y="35"/>
                  </a:cubicBezTo>
                  <a:cubicBezTo>
                    <a:pt x="37" y="33"/>
                    <a:pt x="39" y="31"/>
                    <a:pt x="42" y="31"/>
                  </a:cubicBezTo>
                  <a:cubicBezTo>
                    <a:pt x="45" y="30"/>
                    <a:pt x="48" y="31"/>
                    <a:pt x="51" y="32"/>
                  </a:cubicBezTo>
                  <a:cubicBezTo>
                    <a:pt x="54" y="33"/>
                    <a:pt x="56" y="35"/>
                    <a:pt x="58" y="37"/>
                  </a:cubicBezTo>
                  <a:cubicBezTo>
                    <a:pt x="59" y="40"/>
                    <a:pt x="60" y="42"/>
                    <a:pt x="60" y="45"/>
                  </a:cubicBezTo>
                  <a:cubicBezTo>
                    <a:pt x="60" y="49"/>
                    <a:pt x="59" y="53"/>
                    <a:pt x="56" y="56"/>
                  </a:cubicBezTo>
                  <a:cubicBezTo>
                    <a:pt x="53" y="59"/>
                    <a:pt x="49" y="60"/>
                    <a:pt x="45" y="60"/>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grpSp>
      <p:grpSp>
        <p:nvGrpSpPr>
          <p:cNvPr id="64" name="Group 63">
            <a:extLst>
              <a:ext uri="{FF2B5EF4-FFF2-40B4-BE49-F238E27FC236}">
                <a16:creationId xmlns:a16="http://schemas.microsoft.com/office/drawing/2014/main" id="{9524A6B0-303B-4DF5-95A6-97CA61215D42}"/>
              </a:ext>
            </a:extLst>
          </p:cNvPr>
          <p:cNvGrpSpPr>
            <a:grpSpLocks noChangeAspect="1"/>
          </p:cNvGrpSpPr>
          <p:nvPr/>
        </p:nvGrpSpPr>
        <p:grpSpPr bwMode="auto">
          <a:xfrm>
            <a:off x="5053224" y="3088290"/>
            <a:ext cx="1303946" cy="796239"/>
            <a:chOff x="3711" y="1835"/>
            <a:chExt cx="940" cy="574"/>
          </a:xfrm>
          <a:solidFill>
            <a:srgbClr val="D2D2D2"/>
          </a:solidFill>
        </p:grpSpPr>
        <p:sp>
          <p:nvSpPr>
            <p:cNvPr id="65" name="Freeform 5">
              <a:extLst>
                <a:ext uri="{FF2B5EF4-FFF2-40B4-BE49-F238E27FC236}">
                  <a16:creationId xmlns:a16="http://schemas.microsoft.com/office/drawing/2014/main" id="{A32A3489-D2D6-4CA4-84D5-19B9442B6895}"/>
                </a:ext>
              </a:extLst>
            </p:cNvPr>
            <p:cNvSpPr>
              <a:spLocks/>
            </p:cNvSpPr>
            <p:nvPr/>
          </p:nvSpPr>
          <p:spPr bwMode="auto">
            <a:xfrm>
              <a:off x="3711" y="1835"/>
              <a:ext cx="738" cy="529"/>
            </a:xfrm>
            <a:custGeom>
              <a:avLst/>
              <a:gdLst>
                <a:gd name="T0" fmla="*/ 35 w 329"/>
                <a:gd name="T1" fmla="*/ 124 h 236"/>
                <a:gd name="T2" fmla="*/ 35 w 329"/>
                <a:gd name="T3" fmla="*/ 124 h 236"/>
                <a:gd name="T4" fmla="*/ 9 w 329"/>
                <a:gd name="T5" fmla="*/ 146 h 236"/>
                <a:gd name="T6" fmla="*/ 0 w 329"/>
                <a:gd name="T7" fmla="*/ 179 h 236"/>
                <a:gd name="T8" fmla="*/ 5 w 329"/>
                <a:gd name="T9" fmla="*/ 201 h 236"/>
                <a:gd name="T10" fmla="*/ 17 w 329"/>
                <a:gd name="T11" fmla="*/ 219 h 236"/>
                <a:gd name="T12" fmla="*/ 36 w 329"/>
                <a:gd name="T13" fmla="*/ 232 h 236"/>
                <a:gd name="T14" fmla="*/ 57 w 329"/>
                <a:gd name="T15" fmla="*/ 236 h 236"/>
                <a:gd name="T16" fmla="*/ 85 w 329"/>
                <a:gd name="T17" fmla="*/ 236 h 236"/>
                <a:gd name="T18" fmla="*/ 80 w 329"/>
                <a:gd name="T19" fmla="*/ 219 h 236"/>
                <a:gd name="T20" fmla="*/ 79 w 329"/>
                <a:gd name="T21" fmla="*/ 202 h 236"/>
                <a:gd name="T22" fmla="*/ 83 w 329"/>
                <a:gd name="T23" fmla="*/ 176 h 236"/>
                <a:gd name="T24" fmla="*/ 96 w 329"/>
                <a:gd name="T25" fmla="*/ 155 h 236"/>
                <a:gd name="T26" fmla="*/ 115 w 329"/>
                <a:gd name="T27" fmla="*/ 139 h 236"/>
                <a:gd name="T28" fmla="*/ 140 w 329"/>
                <a:gd name="T29" fmla="*/ 130 h 236"/>
                <a:gd name="T30" fmla="*/ 140 w 329"/>
                <a:gd name="T31" fmla="*/ 130 h 236"/>
                <a:gd name="T32" fmla="*/ 153 w 329"/>
                <a:gd name="T33" fmla="*/ 100 h 236"/>
                <a:gd name="T34" fmla="*/ 174 w 329"/>
                <a:gd name="T35" fmla="*/ 76 h 236"/>
                <a:gd name="T36" fmla="*/ 201 w 329"/>
                <a:gd name="T37" fmla="*/ 61 h 236"/>
                <a:gd name="T38" fmla="*/ 233 w 329"/>
                <a:gd name="T39" fmla="*/ 55 h 236"/>
                <a:gd name="T40" fmla="*/ 252 w 329"/>
                <a:gd name="T41" fmla="*/ 58 h 236"/>
                <a:gd name="T42" fmla="*/ 270 w 329"/>
                <a:gd name="T43" fmla="*/ 64 h 236"/>
                <a:gd name="T44" fmla="*/ 286 w 329"/>
                <a:gd name="T45" fmla="*/ 74 h 236"/>
                <a:gd name="T46" fmla="*/ 299 w 329"/>
                <a:gd name="T47" fmla="*/ 89 h 236"/>
                <a:gd name="T48" fmla="*/ 314 w 329"/>
                <a:gd name="T49" fmla="*/ 83 h 236"/>
                <a:gd name="T50" fmla="*/ 329 w 329"/>
                <a:gd name="T51" fmla="*/ 82 h 236"/>
                <a:gd name="T52" fmla="*/ 319 w 329"/>
                <a:gd name="T53" fmla="*/ 50 h 236"/>
                <a:gd name="T54" fmla="*/ 298 w 329"/>
                <a:gd name="T55" fmla="*/ 24 h 236"/>
                <a:gd name="T56" fmla="*/ 269 w 329"/>
                <a:gd name="T57" fmla="*/ 6 h 236"/>
                <a:gd name="T58" fmla="*/ 235 w 329"/>
                <a:gd name="T59" fmla="*/ 0 h 236"/>
                <a:gd name="T60" fmla="*/ 211 w 329"/>
                <a:gd name="T61" fmla="*/ 3 h 236"/>
                <a:gd name="T62" fmla="*/ 190 w 329"/>
                <a:gd name="T63" fmla="*/ 13 h 236"/>
                <a:gd name="T64" fmla="*/ 171 w 329"/>
                <a:gd name="T65" fmla="*/ 28 h 236"/>
                <a:gd name="T66" fmla="*/ 157 w 329"/>
                <a:gd name="T67" fmla="*/ 47 h 236"/>
                <a:gd name="T68" fmla="*/ 149 w 329"/>
                <a:gd name="T69" fmla="*/ 44 h 236"/>
                <a:gd name="T70" fmla="*/ 140 w 329"/>
                <a:gd name="T71" fmla="*/ 41 h 236"/>
                <a:gd name="T72" fmla="*/ 131 w 329"/>
                <a:gd name="T73" fmla="*/ 39 h 236"/>
                <a:gd name="T74" fmla="*/ 123 w 329"/>
                <a:gd name="T75" fmla="*/ 38 h 236"/>
                <a:gd name="T76" fmla="*/ 95 w 329"/>
                <a:gd name="T77" fmla="*/ 44 h 236"/>
                <a:gd name="T78" fmla="*/ 72 w 329"/>
                <a:gd name="T79" fmla="*/ 60 h 236"/>
                <a:gd name="T80" fmla="*/ 57 w 329"/>
                <a:gd name="T81" fmla="*/ 84 h 236"/>
                <a:gd name="T82" fmla="*/ 52 w 329"/>
                <a:gd name="T83" fmla="*/ 112 h 236"/>
                <a:gd name="T84" fmla="*/ 52 w 329"/>
                <a:gd name="T85" fmla="*/ 116 h 236"/>
                <a:gd name="T86" fmla="*/ 52 w 329"/>
                <a:gd name="T87" fmla="*/ 120 h 236"/>
                <a:gd name="T88" fmla="*/ 43 w 329"/>
                <a:gd name="T89" fmla="*/ 121 h 236"/>
                <a:gd name="T90" fmla="*/ 35 w 329"/>
                <a:gd name="T91" fmla="*/ 12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 h="236">
                  <a:moveTo>
                    <a:pt x="35" y="124"/>
                  </a:moveTo>
                  <a:lnTo>
                    <a:pt x="35" y="124"/>
                  </a:lnTo>
                  <a:cubicBezTo>
                    <a:pt x="23" y="129"/>
                    <a:pt x="14" y="136"/>
                    <a:pt x="9" y="146"/>
                  </a:cubicBezTo>
                  <a:cubicBezTo>
                    <a:pt x="3" y="155"/>
                    <a:pt x="0" y="166"/>
                    <a:pt x="0" y="179"/>
                  </a:cubicBezTo>
                  <a:cubicBezTo>
                    <a:pt x="0" y="186"/>
                    <a:pt x="2" y="194"/>
                    <a:pt x="5" y="201"/>
                  </a:cubicBezTo>
                  <a:cubicBezTo>
                    <a:pt x="8" y="207"/>
                    <a:pt x="12" y="214"/>
                    <a:pt x="17" y="219"/>
                  </a:cubicBezTo>
                  <a:cubicBezTo>
                    <a:pt x="23" y="224"/>
                    <a:pt x="29" y="228"/>
                    <a:pt x="36" y="232"/>
                  </a:cubicBezTo>
                  <a:cubicBezTo>
                    <a:pt x="43" y="235"/>
                    <a:pt x="50" y="236"/>
                    <a:pt x="57" y="236"/>
                  </a:cubicBezTo>
                  <a:lnTo>
                    <a:pt x="85" y="236"/>
                  </a:lnTo>
                  <a:cubicBezTo>
                    <a:pt x="83" y="231"/>
                    <a:pt x="81" y="225"/>
                    <a:pt x="80" y="219"/>
                  </a:cubicBezTo>
                  <a:cubicBezTo>
                    <a:pt x="79" y="214"/>
                    <a:pt x="79" y="208"/>
                    <a:pt x="79" y="202"/>
                  </a:cubicBezTo>
                  <a:cubicBezTo>
                    <a:pt x="79" y="192"/>
                    <a:pt x="80" y="184"/>
                    <a:pt x="83" y="176"/>
                  </a:cubicBezTo>
                  <a:cubicBezTo>
                    <a:pt x="86" y="168"/>
                    <a:pt x="90" y="161"/>
                    <a:pt x="96" y="155"/>
                  </a:cubicBezTo>
                  <a:cubicBezTo>
                    <a:pt x="101" y="148"/>
                    <a:pt x="108" y="143"/>
                    <a:pt x="115" y="139"/>
                  </a:cubicBezTo>
                  <a:cubicBezTo>
                    <a:pt x="123" y="135"/>
                    <a:pt x="131" y="132"/>
                    <a:pt x="140" y="130"/>
                  </a:cubicBezTo>
                  <a:lnTo>
                    <a:pt x="140" y="130"/>
                  </a:lnTo>
                  <a:cubicBezTo>
                    <a:pt x="143" y="119"/>
                    <a:pt x="147" y="109"/>
                    <a:pt x="153" y="100"/>
                  </a:cubicBezTo>
                  <a:cubicBezTo>
                    <a:pt x="159" y="91"/>
                    <a:pt x="166" y="83"/>
                    <a:pt x="174" y="76"/>
                  </a:cubicBezTo>
                  <a:cubicBezTo>
                    <a:pt x="182" y="70"/>
                    <a:pt x="191" y="65"/>
                    <a:pt x="201" y="61"/>
                  </a:cubicBezTo>
                  <a:cubicBezTo>
                    <a:pt x="211" y="57"/>
                    <a:pt x="222" y="55"/>
                    <a:pt x="233" y="55"/>
                  </a:cubicBezTo>
                  <a:cubicBezTo>
                    <a:pt x="240" y="55"/>
                    <a:pt x="246" y="56"/>
                    <a:pt x="252" y="58"/>
                  </a:cubicBezTo>
                  <a:cubicBezTo>
                    <a:pt x="259" y="59"/>
                    <a:pt x="265" y="61"/>
                    <a:pt x="270" y="64"/>
                  </a:cubicBezTo>
                  <a:cubicBezTo>
                    <a:pt x="276" y="67"/>
                    <a:pt x="281" y="70"/>
                    <a:pt x="286" y="74"/>
                  </a:cubicBezTo>
                  <a:cubicBezTo>
                    <a:pt x="291" y="78"/>
                    <a:pt x="295" y="83"/>
                    <a:pt x="299" y="89"/>
                  </a:cubicBezTo>
                  <a:cubicBezTo>
                    <a:pt x="303" y="86"/>
                    <a:pt x="308" y="84"/>
                    <a:pt x="314" y="83"/>
                  </a:cubicBezTo>
                  <a:cubicBezTo>
                    <a:pt x="319" y="83"/>
                    <a:pt x="324" y="82"/>
                    <a:pt x="329" y="82"/>
                  </a:cubicBezTo>
                  <a:cubicBezTo>
                    <a:pt x="328" y="71"/>
                    <a:pt x="324" y="60"/>
                    <a:pt x="319" y="50"/>
                  </a:cubicBezTo>
                  <a:cubicBezTo>
                    <a:pt x="313" y="40"/>
                    <a:pt x="306" y="31"/>
                    <a:pt x="298" y="24"/>
                  </a:cubicBezTo>
                  <a:cubicBezTo>
                    <a:pt x="289" y="16"/>
                    <a:pt x="280" y="10"/>
                    <a:pt x="269" y="6"/>
                  </a:cubicBezTo>
                  <a:cubicBezTo>
                    <a:pt x="258" y="2"/>
                    <a:pt x="247" y="0"/>
                    <a:pt x="235" y="0"/>
                  </a:cubicBezTo>
                  <a:cubicBezTo>
                    <a:pt x="227" y="0"/>
                    <a:pt x="219" y="1"/>
                    <a:pt x="211" y="3"/>
                  </a:cubicBezTo>
                  <a:cubicBezTo>
                    <a:pt x="204" y="5"/>
                    <a:pt x="196" y="9"/>
                    <a:pt x="190" y="13"/>
                  </a:cubicBezTo>
                  <a:cubicBezTo>
                    <a:pt x="183" y="17"/>
                    <a:pt x="177" y="22"/>
                    <a:pt x="171" y="28"/>
                  </a:cubicBezTo>
                  <a:cubicBezTo>
                    <a:pt x="166" y="34"/>
                    <a:pt x="161" y="40"/>
                    <a:pt x="157" y="47"/>
                  </a:cubicBezTo>
                  <a:cubicBezTo>
                    <a:pt x="155" y="46"/>
                    <a:pt x="152" y="45"/>
                    <a:pt x="149" y="44"/>
                  </a:cubicBezTo>
                  <a:cubicBezTo>
                    <a:pt x="146" y="42"/>
                    <a:pt x="143" y="41"/>
                    <a:pt x="140" y="41"/>
                  </a:cubicBezTo>
                  <a:cubicBezTo>
                    <a:pt x="137" y="40"/>
                    <a:pt x="134" y="39"/>
                    <a:pt x="131" y="39"/>
                  </a:cubicBezTo>
                  <a:cubicBezTo>
                    <a:pt x="128" y="39"/>
                    <a:pt x="125" y="38"/>
                    <a:pt x="123" y="38"/>
                  </a:cubicBezTo>
                  <a:cubicBezTo>
                    <a:pt x="113" y="38"/>
                    <a:pt x="103" y="40"/>
                    <a:pt x="95" y="44"/>
                  </a:cubicBezTo>
                  <a:cubicBezTo>
                    <a:pt x="86" y="48"/>
                    <a:pt x="79" y="54"/>
                    <a:pt x="72" y="60"/>
                  </a:cubicBezTo>
                  <a:cubicBezTo>
                    <a:pt x="66" y="67"/>
                    <a:pt x="61" y="75"/>
                    <a:pt x="57" y="84"/>
                  </a:cubicBezTo>
                  <a:cubicBezTo>
                    <a:pt x="54" y="93"/>
                    <a:pt x="52" y="102"/>
                    <a:pt x="52" y="112"/>
                  </a:cubicBezTo>
                  <a:cubicBezTo>
                    <a:pt x="52" y="113"/>
                    <a:pt x="52" y="114"/>
                    <a:pt x="52" y="116"/>
                  </a:cubicBezTo>
                  <a:cubicBezTo>
                    <a:pt x="52" y="117"/>
                    <a:pt x="52" y="118"/>
                    <a:pt x="52" y="120"/>
                  </a:cubicBezTo>
                  <a:cubicBezTo>
                    <a:pt x="49" y="120"/>
                    <a:pt x="46" y="120"/>
                    <a:pt x="43" y="121"/>
                  </a:cubicBezTo>
                  <a:cubicBezTo>
                    <a:pt x="40" y="122"/>
                    <a:pt x="38" y="123"/>
                    <a:pt x="35" y="124"/>
                  </a:cubicBezTo>
                  <a:close/>
                </a:path>
              </a:pathLst>
            </a:custGeom>
            <a:solidFill>
              <a:srgbClr val="00BCF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sp>
          <p:nvSpPr>
            <p:cNvPr id="68" name="Freeform 6">
              <a:extLst>
                <a:ext uri="{FF2B5EF4-FFF2-40B4-BE49-F238E27FC236}">
                  <a16:creationId xmlns:a16="http://schemas.microsoft.com/office/drawing/2014/main" id="{0D23EE43-998B-437F-A4AA-D4D087B83095}"/>
                </a:ext>
              </a:extLst>
            </p:cNvPr>
            <p:cNvSpPr>
              <a:spLocks/>
            </p:cNvSpPr>
            <p:nvPr/>
          </p:nvSpPr>
          <p:spPr bwMode="auto">
            <a:xfrm>
              <a:off x="3949" y="2023"/>
              <a:ext cx="702" cy="386"/>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rgbClr val="0078D4"/>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grpSp>
      <p:grpSp>
        <p:nvGrpSpPr>
          <p:cNvPr id="93" name="Group 92">
            <a:extLst>
              <a:ext uri="{FF2B5EF4-FFF2-40B4-BE49-F238E27FC236}">
                <a16:creationId xmlns:a16="http://schemas.microsoft.com/office/drawing/2014/main" id="{0318078F-1B43-4E58-97D9-2B0E0CCFC6A2}"/>
              </a:ext>
            </a:extLst>
          </p:cNvPr>
          <p:cNvGrpSpPr/>
          <p:nvPr/>
        </p:nvGrpSpPr>
        <p:grpSpPr>
          <a:xfrm>
            <a:off x="8403197" y="2986589"/>
            <a:ext cx="1664178" cy="897597"/>
            <a:chOff x="8571698" y="3375220"/>
            <a:chExt cx="1202416" cy="648540"/>
          </a:xfrm>
        </p:grpSpPr>
        <p:grpSp>
          <p:nvGrpSpPr>
            <p:cNvPr id="94" name="Group 15">
              <a:extLst>
                <a:ext uri="{FF2B5EF4-FFF2-40B4-BE49-F238E27FC236}">
                  <a16:creationId xmlns:a16="http://schemas.microsoft.com/office/drawing/2014/main" id="{FBA0F89B-2ADB-4955-BB57-99C6E1AD4C0F}"/>
                </a:ext>
              </a:extLst>
            </p:cNvPr>
            <p:cNvGrpSpPr>
              <a:grpSpLocks noChangeAspect="1"/>
            </p:cNvGrpSpPr>
            <p:nvPr/>
          </p:nvGrpSpPr>
          <p:grpSpPr bwMode="auto">
            <a:xfrm>
              <a:off x="9444322" y="3613672"/>
              <a:ext cx="329792" cy="205854"/>
              <a:chOff x="6107" y="1689"/>
              <a:chExt cx="463" cy="289"/>
            </a:xfrm>
            <a:solidFill>
              <a:srgbClr val="0078D4"/>
            </a:solidFill>
          </p:grpSpPr>
          <p:sp>
            <p:nvSpPr>
              <p:cNvPr id="111" name="Freeform 16">
                <a:extLst>
                  <a:ext uri="{FF2B5EF4-FFF2-40B4-BE49-F238E27FC236}">
                    <a16:creationId xmlns:a16="http://schemas.microsoft.com/office/drawing/2014/main" id="{4659B486-A870-41F3-BEF7-83A8562229EB}"/>
                  </a:ext>
                </a:extLst>
              </p:cNvPr>
              <p:cNvSpPr>
                <a:spLocks noEditPoints="1"/>
              </p:cNvSpPr>
              <p:nvPr/>
            </p:nvSpPr>
            <p:spPr bwMode="auto">
              <a:xfrm>
                <a:off x="6107" y="1722"/>
                <a:ext cx="462" cy="256"/>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sp>
            <p:nvSpPr>
              <p:cNvPr id="112" name="Rectangle 17">
                <a:extLst>
                  <a:ext uri="{FF2B5EF4-FFF2-40B4-BE49-F238E27FC236}">
                    <a16:creationId xmlns:a16="http://schemas.microsoft.com/office/drawing/2014/main" id="{61F6E608-4F75-420D-BEE7-14821BCEA35B}"/>
                  </a:ext>
                </a:extLst>
              </p:cNvPr>
              <p:cNvSpPr>
                <a:spLocks noChangeArrowheads="1"/>
              </p:cNvSpPr>
              <p:nvPr/>
            </p:nvSpPr>
            <p:spPr bwMode="auto">
              <a:xfrm>
                <a:off x="6569" y="1722"/>
                <a:ext cx="1" cy="1"/>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sp>
            <p:nvSpPr>
              <p:cNvPr id="113" name="Rectangle 18">
                <a:extLst>
                  <a:ext uri="{FF2B5EF4-FFF2-40B4-BE49-F238E27FC236}">
                    <a16:creationId xmlns:a16="http://schemas.microsoft.com/office/drawing/2014/main" id="{A22B834C-D8BC-48FF-A55A-1691D6FC6371}"/>
                  </a:ext>
                </a:extLst>
              </p:cNvPr>
              <p:cNvSpPr>
                <a:spLocks noChangeArrowheads="1"/>
              </p:cNvSpPr>
              <p:nvPr/>
            </p:nvSpPr>
            <p:spPr bwMode="auto">
              <a:xfrm>
                <a:off x="6107" y="1722"/>
                <a:ext cx="1" cy="1"/>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sp>
            <p:nvSpPr>
              <p:cNvPr id="114" name="Freeform 19">
                <a:extLst>
                  <a:ext uri="{FF2B5EF4-FFF2-40B4-BE49-F238E27FC236}">
                    <a16:creationId xmlns:a16="http://schemas.microsoft.com/office/drawing/2014/main" id="{BBD345FD-F413-4849-9DC5-59F660EF2582}"/>
                  </a:ext>
                </a:extLst>
              </p:cNvPr>
              <p:cNvSpPr>
                <a:spLocks/>
              </p:cNvSpPr>
              <p:nvPr/>
            </p:nvSpPr>
            <p:spPr bwMode="auto">
              <a:xfrm>
                <a:off x="6107" y="1689"/>
                <a:ext cx="462" cy="116"/>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sp>
            <p:nvSpPr>
              <p:cNvPr id="115" name="Freeform 20">
                <a:extLst>
                  <a:ext uri="{FF2B5EF4-FFF2-40B4-BE49-F238E27FC236}">
                    <a16:creationId xmlns:a16="http://schemas.microsoft.com/office/drawing/2014/main" id="{C7A436CE-56DC-4AA1-95FA-B83B545FD1A6}"/>
                  </a:ext>
                </a:extLst>
              </p:cNvPr>
              <p:cNvSpPr>
                <a:spLocks/>
              </p:cNvSpPr>
              <p:nvPr/>
            </p:nvSpPr>
            <p:spPr bwMode="auto">
              <a:xfrm flipH="1" flipV="1">
                <a:off x="6135" y="1834"/>
                <a:ext cx="116" cy="116"/>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1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828"/>
                  </a:solidFill>
                  <a:effectLst/>
                  <a:uLnTx/>
                  <a:uFillTx/>
                </a:endParaRPr>
              </a:p>
            </p:txBody>
          </p:sp>
        </p:grpSp>
        <p:grpSp>
          <p:nvGrpSpPr>
            <p:cNvPr id="95" name="devices" descr="devices">
              <a:extLst>
                <a:ext uri="{FF2B5EF4-FFF2-40B4-BE49-F238E27FC236}">
                  <a16:creationId xmlns:a16="http://schemas.microsoft.com/office/drawing/2014/main" id="{0E19F250-D266-4E58-A9A7-134F23554B39}"/>
                </a:ext>
              </a:extLst>
            </p:cNvPr>
            <p:cNvGrpSpPr/>
            <p:nvPr/>
          </p:nvGrpSpPr>
          <p:grpSpPr>
            <a:xfrm>
              <a:off x="8571698" y="3375220"/>
              <a:ext cx="814606" cy="648540"/>
              <a:chOff x="6192798" y="5102604"/>
              <a:chExt cx="537707" cy="428090"/>
            </a:xfrm>
          </p:grpSpPr>
          <p:grpSp>
            <p:nvGrpSpPr>
              <p:cNvPr id="96" name="Group 95">
                <a:extLst>
                  <a:ext uri="{FF2B5EF4-FFF2-40B4-BE49-F238E27FC236}">
                    <a16:creationId xmlns:a16="http://schemas.microsoft.com/office/drawing/2014/main" id="{BD471189-E314-41F8-944A-936AD75F4163}"/>
                  </a:ext>
                </a:extLst>
              </p:cNvPr>
              <p:cNvGrpSpPr/>
              <p:nvPr/>
            </p:nvGrpSpPr>
            <p:grpSpPr>
              <a:xfrm>
                <a:off x="6462844" y="5102604"/>
                <a:ext cx="267661" cy="197718"/>
                <a:chOff x="5056189" y="1363664"/>
                <a:chExt cx="315913" cy="233363"/>
              </a:xfrm>
            </p:grpSpPr>
            <p:sp>
              <p:nvSpPr>
                <p:cNvPr id="106" name="Freeform 44">
                  <a:extLst>
                    <a:ext uri="{FF2B5EF4-FFF2-40B4-BE49-F238E27FC236}">
                      <a16:creationId xmlns:a16="http://schemas.microsoft.com/office/drawing/2014/main" id="{AB9E9E59-C547-4A52-8EC3-3A02E71ACB69}"/>
                    </a:ext>
                  </a:extLst>
                </p:cNvPr>
                <p:cNvSpPr>
                  <a:spLocks/>
                </p:cNvSpPr>
                <p:nvPr/>
              </p:nvSpPr>
              <p:spPr bwMode="auto">
                <a:xfrm>
                  <a:off x="5056189" y="1379539"/>
                  <a:ext cx="315913" cy="217488"/>
                </a:xfrm>
                <a:custGeom>
                  <a:avLst/>
                  <a:gdLst>
                    <a:gd name="T0" fmla="*/ 188 w 188"/>
                    <a:gd name="T1" fmla="*/ 119 h 129"/>
                    <a:gd name="T2" fmla="*/ 179 w 188"/>
                    <a:gd name="T3" fmla="*/ 129 h 129"/>
                    <a:gd name="T4" fmla="*/ 9 w 188"/>
                    <a:gd name="T5" fmla="*/ 129 h 129"/>
                    <a:gd name="T6" fmla="*/ 0 w 188"/>
                    <a:gd name="T7" fmla="*/ 119 h 129"/>
                    <a:gd name="T8" fmla="*/ 0 w 188"/>
                    <a:gd name="T9" fmla="*/ 82 h 129"/>
                    <a:gd name="T10" fmla="*/ 9 w 188"/>
                    <a:gd name="T11" fmla="*/ 72 h 129"/>
                    <a:gd name="T12" fmla="*/ 179 w 188"/>
                    <a:gd name="T13" fmla="*/ 72 h 129"/>
                    <a:gd name="T14" fmla="*/ 188 w 188"/>
                    <a:gd name="T15" fmla="*/ 82 h 129"/>
                    <a:gd name="T16" fmla="*/ 188 w 188"/>
                    <a:gd name="T17"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29">
                      <a:moveTo>
                        <a:pt x="188" y="119"/>
                      </a:moveTo>
                      <a:cubicBezTo>
                        <a:pt x="188" y="125"/>
                        <a:pt x="184" y="129"/>
                        <a:pt x="179" y="129"/>
                      </a:cubicBezTo>
                      <a:cubicBezTo>
                        <a:pt x="9" y="129"/>
                        <a:pt x="9" y="129"/>
                        <a:pt x="9" y="129"/>
                      </a:cubicBezTo>
                      <a:cubicBezTo>
                        <a:pt x="4" y="129"/>
                        <a:pt x="0" y="125"/>
                        <a:pt x="0" y="119"/>
                      </a:cubicBezTo>
                      <a:cubicBezTo>
                        <a:pt x="0" y="0"/>
                        <a:pt x="0" y="82"/>
                        <a:pt x="0" y="82"/>
                      </a:cubicBezTo>
                      <a:cubicBezTo>
                        <a:pt x="0" y="76"/>
                        <a:pt x="4" y="72"/>
                        <a:pt x="9" y="72"/>
                      </a:cubicBezTo>
                      <a:cubicBezTo>
                        <a:pt x="179" y="72"/>
                        <a:pt x="179" y="72"/>
                        <a:pt x="179" y="72"/>
                      </a:cubicBezTo>
                      <a:cubicBezTo>
                        <a:pt x="184" y="72"/>
                        <a:pt x="188" y="76"/>
                        <a:pt x="188" y="82"/>
                      </a:cubicBezTo>
                      <a:lnTo>
                        <a:pt x="188" y="119"/>
                      </a:lnTo>
                      <a:close/>
                    </a:path>
                  </a:pathLst>
                </a:custGeom>
                <a:solidFill>
                  <a:srgbClr val="0078D4"/>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7" name="Freeform 45">
                  <a:extLst>
                    <a:ext uri="{FF2B5EF4-FFF2-40B4-BE49-F238E27FC236}">
                      <a16:creationId xmlns:a16="http://schemas.microsoft.com/office/drawing/2014/main" id="{03AF8ED1-8ABD-4C73-8A40-C90D128736BC}"/>
                    </a:ext>
                  </a:extLst>
                </p:cNvPr>
                <p:cNvSpPr>
                  <a:spLocks/>
                </p:cNvSpPr>
                <p:nvPr/>
              </p:nvSpPr>
              <p:spPr bwMode="auto">
                <a:xfrm>
                  <a:off x="5060951" y="1365251"/>
                  <a:ext cx="215900" cy="157163"/>
                </a:xfrm>
                <a:custGeom>
                  <a:avLst/>
                  <a:gdLst>
                    <a:gd name="T0" fmla="*/ 129 w 129"/>
                    <a:gd name="T1" fmla="*/ 0 h 94"/>
                    <a:gd name="T2" fmla="*/ 19 w 129"/>
                    <a:gd name="T3" fmla="*/ 0 h 94"/>
                    <a:gd name="T4" fmla="*/ 0 w 129"/>
                    <a:gd name="T5" fmla="*/ 19 h 94"/>
                    <a:gd name="T6" fmla="*/ 0 w 129"/>
                    <a:gd name="T7" fmla="*/ 94 h 94"/>
                    <a:gd name="T8" fmla="*/ 129 w 129"/>
                    <a:gd name="T9" fmla="*/ 94 h 94"/>
                    <a:gd name="T10" fmla="*/ 129 w 129"/>
                    <a:gd name="T11" fmla="*/ 0 h 94"/>
                  </a:gdLst>
                  <a:ahLst/>
                  <a:cxnLst>
                    <a:cxn ang="0">
                      <a:pos x="T0" y="T1"/>
                    </a:cxn>
                    <a:cxn ang="0">
                      <a:pos x="T2" y="T3"/>
                    </a:cxn>
                    <a:cxn ang="0">
                      <a:pos x="T4" y="T5"/>
                    </a:cxn>
                    <a:cxn ang="0">
                      <a:pos x="T6" y="T7"/>
                    </a:cxn>
                    <a:cxn ang="0">
                      <a:pos x="T8" y="T9"/>
                    </a:cxn>
                    <a:cxn ang="0">
                      <a:pos x="T10" y="T11"/>
                    </a:cxn>
                  </a:cxnLst>
                  <a:rect l="0" t="0" r="r" b="b"/>
                  <a:pathLst>
                    <a:path w="129" h="94">
                      <a:moveTo>
                        <a:pt x="129" y="0"/>
                      </a:moveTo>
                      <a:cubicBezTo>
                        <a:pt x="19" y="0"/>
                        <a:pt x="19" y="0"/>
                        <a:pt x="19" y="0"/>
                      </a:cubicBezTo>
                      <a:cubicBezTo>
                        <a:pt x="9" y="0"/>
                        <a:pt x="0" y="9"/>
                        <a:pt x="0" y="19"/>
                      </a:cubicBezTo>
                      <a:cubicBezTo>
                        <a:pt x="0" y="94"/>
                        <a:pt x="0" y="94"/>
                        <a:pt x="0" y="94"/>
                      </a:cubicBezTo>
                      <a:cubicBezTo>
                        <a:pt x="129" y="94"/>
                        <a:pt x="129" y="94"/>
                        <a:pt x="129" y="94"/>
                      </a:cubicBezTo>
                      <a:lnTo>
                        <a:pt x="1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8" name="Freeform 46">
                  <a:extLst>
                    <a:ext uri="{FF2B5EF4-FFF2-40B4-BE49-F238E27FC236}">
                      <a16:creationId xmlns:a16="http://schemas.microsoft.com/office/drawing/2014/main" id="{CCAE29C1-A059-4C8B-84E5-64BE9694BEE9}"/>
                    </a:ext>
                  </a:extLst>
                </p:cNvPr>
                <p:cNvSpPr>
                  <a:spLocks/>
                </p:cNvSpPr>
                <p:nvPr/>
              </p:nvSpPr>
              <p:spPr bwMode="auto">
                <a:xfrm>
                  <a:off x="5056189" y="1363664"/>
                  <a:ext cx="315913" cy="158750"/>
                </a:xfrm>
                <a:custGeom>
                  <a:avLst/>
                  <a:gdLst>
                    <a:gd name="T0" fmla="*/ 179 w 188"/>
                    <a:gd name="T1" fmla="*/ 0 h 95"/>
                    <a:gd name="T2" fmla="*/ 10 w 188"/>
                    <a:gd name="T3" fmla="*/ 0 h 95"/>
                    <a:gd name="T4" fmla="*/ 0 w 188"/>
                    <a:gd name="T5" fmla="*/ 10 h 95"/>
                    <a:gd name="T6" fmla="*/ 0 w 188"/>
                    <a:gd name="T7" fmla="*/ 95 h 95"/>
                    <a:gd name="T8" fmla="*/ 188 w 188"/>
                    <a:gd name="T9" fmla="*/ 95 h 95"/>
                    <a:gd name="T10" fmla="*/ 188 w 188"/>
                    <a:gd name="T11" fmla="*/ 10 h 95"/>
                    <a:gd name="T12" fmla="*/ 179 w 188"/>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188" h="95">
                      <a:moveTo>
                        <a:pt x="179" y="0"/>
                      </a:moveTo>
                      <a:cubicBezTo>
                        <a:pt x="10" y="0"/>
                        <a:pt x="10" y="0"/>
                        <a:pt x="10" y="0"/>
                      </a:cubicBezTo>
                      <a:cubicBezTo>
                        <a:pt x="4" y="0"/>
                        <a:pt x="0" y="5"/>
                        <a:pt x="0" y="10"/>
                      </a:cubicBezTo>
                      <a:cubicBezTo>
                        <a:pt x="0" y="95"/>
                        <a:pt x="0" y="95"/>
                        <a:pt x="0" y="95"/>
                      </a:cubicBezTo>
                      <a:cubicBezTo>
                        <a:pt x="188" y="95"/>
                        <a:pt x="188" y="95"/>
                        <a:pt x="188" y="95"/>
                      </a:cubicBezTo>
                      <a:cubicBezTo>
                        <a:pt x="188" y="10"/>
                        <a:pt x="188" y="10"/>
                        <a:pt x="188" y="10"/>
                      </a:cubicBezTo>
                      <a:cubicBezTo>
                        <a:pt x="188" y="5"/>
                        <a:pt x="184" y="0"/>
                        <a:pt x="17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9" name="Rectangle 108">
                  <a:extLst>
                    <a:ext uri="{FF2B5EF4-FFF2-40B4-BE49-F238E27FC236}">
                      <a16:creationId xmlns:a16="http://schemas.microsoft.com/office/drawing/2014/main" id="{6AC0D015-859C-4B6A-8B14-B80649F38474}"/>
                    </a:ext>
                  </a:extLst>
                </p:cNvPr>
                <p:cNvSpPr>
                  <a:spLocks noChangeArrowheads="1"/>
                </p:cNvSpPr>
                <p:nvPr/>
              </p:nvSpPr>
              <p:spPr bwMode="auto">
                <a:xfrm>
                  <a:off x="5194301" y="1544639"/>
                  <a:ext cx="42863" cy="20638"/>
                </a:xfrm>
                <a:prstGeom prst="rect">
                  <a:avLst/>
                </a:prstGeom>
                <a:solidFill>
                  <a:srgbClr val="4FE4FF"/>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10" name="Freeform 172">
                  <a:extLst>
                    <a:ext uri="{FF2B5EF4-FFF2-40B4-BE49-F238E27FC236}">
                      <a16:creationId xmlns:a16="http://schemas.microsoft.com/office/drawing/2014/main" id="{E7955649-69BC-41E4-95A6-028A44A1D085}"/>
                    </a:ext>
                  </a:extLst>
                </p:cNvPr>
                <p:cNvSpPr>
                  <a:spLocks/>
                </p:cNvSpPr>
                <p:nvPr/>
              </p:nvSpPr>
              <p:spPr bwMode="auto">
                <a:xfrm>
                  <a:off x="5056189" y="1363664"/>
                  <a:ext cx="196850" cy="158750"/>
                </a:xfrm>
                <a:custGeom>
                  <a:avLst/>
                  <a:gdLst>
                    <a:gd name="T0" fmla="*/ 22 w 117"/>
                    <a:gd name="T1" fmla="*/ 95 h 95"/>
                    <a:gd name="T2" fmla="*/ 117 w 117"/>
                    <a:gd name="T3" fmla="*/ 0 h 95"/>
                    <a:gd name="T4" fmla="*/ 9 w 117"/>
                    <a:gd name="T5" fmla="*/ 0 h 95"/>
                    <a:gd name="T6" fmla="*/ 0 w 117"/>
                    <a:gd name="T7" fmla="*/ 10 h 95"/>
                    <a:gd name="T8" fmla="*/ 0 w 117"/>
                    <a:gd name="T9" fmla="*/ 95 h 95"/>
                    <a:gd name="T10" fmla="*/ 22 w 117"/>
                    <a:gd name="T11" fmla="*/ 95 h 95"/>
                  </a:gdLst>
                  <a:ahLst/>
                  <a:cxnLst>
                    <a:cxn ang="0">
                      <a:pos x="T0" y="T1"/>
                    </a:cxn>
                    <a:cxn ang="0">
                      <a:pos x="T2" y="T3"/>
                    </a:cxn>
                    <a:cxn ang="0">
                      <a:pos x="T4" y="T5"/>
                    </a:cxn>
                    <a:cxn ang="0">
                      <a:pos x="T6" y="T7"/>
                    </a:cxn>
                    <a:cxn ang="0">
                      <a:pos x="T8" y="T9"/>
                    </a:cxn>
                    <a:cxn ang="0">
                      <a:pos x="T10" y="T11"/>
                    </a:cxn>
                  </a:cxnLst>
                  <a:rect l="0" t="0" r="r" b="b"/>
                  <a:pathLst>
                    <a:path w="117" h="95">
                      <a:moveTo>
                        <a:pt x="22" y="95"/>
                      </a:moveTo>
                      <a:cubicBezTo>
                        <a:pt x="117" y="0"/>
                        <a:pt x="117" y="0"/>
                        <a:pt x="117" y="0"/>
                      </a:cubicBezTo>
                      <a:cubicBezTo>
                        <a:pt x="9" y="0"/>
                        <a:pt x="9" y="0"/>
                        <a:pt x="9" y="0"/>
                      </a:cubicBezTo>
                      <a:cubicBezTo>
                        <a:pt x="4" y="0"/>
                        <a:pt x="0" y="5"/>
                        <a:pt x="0" y="10"/>
                      </a:cubicBezTo>
                      <a:cubicBezTo>
                        <a:pt x="0" y="95"/>
                        <a:pt x="0" y="95"/>
                        <a:pt x="0" y="95"/>
                      </a:cubicBezTo>
                      <a:lnTo>
                        <a:pt x="22" y="95"/>
                      </a:lnTo>
                      <a:close/>
                    </a:path>
                  </a:pathLst>
                </a:custGeom>
                <a:solidFill>
                  <a:srgbClr val="0078D4"/>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grpSp>
          <p:grpSp>
            <p:nvGrpSpPr>
              <p:cNvPr id="97" name="Group 96">
                <a:extLst>
                  <a:ext uri="{FF2B5EF4-FFF2-40B4-BE49-F238E27FC236}">
                    <a16:creationId xmlns:a16="http://schemas.microsoft.com/office/drawing/2014/main" id="{F96E325A-AB23-49FF-97A0-23CC2302BC91}"/>
                  </a:ext>
                </a:extLst>
              </p:cNvPr>
              <p:cNvGrpSpPr/>
              <p:nvPr/>
            </p:nvGrpSpPr>
            <p:grpSpPr>
              <a:xfrm>
                <a:off x="6192798" y="5232998"/>
                <a:ext cx="407642" cy="297696"/>
                <a:chOff x="5884864" y="1174751"/>
                <a:chExt cx="382588" cy="279400"/>
              </a:xfrm>
            </p:grpSpPr>
            <p:sp>
              <p:nvSpPr>
                <p:cNvPr id="103" name="Freeform 51">
                  <a:extLst>
                    <a:ext uri="{FF2B5EF4-FFF2-40B4-BE49-F238E27FC236}">
                      <a16:creationId xmlns:a16="http://schemas.microsoft.com/office/drawing/2014/main" id="{5090F521-8BFA-4782-9CCA-15D1A490EFDA}"/>
                    </a:ext>
                  </a:extLst>
                </p:cNvPr>
                <p:cNvSpPr>
                  <a:spLocks/>
                </p:cNvSpPr>
                <p:nvPr/>
              </p:nvSpPr>
              <p:spPr bwMode="auto">
                <a:xfrm>
                  <a:off x="5884864" y="1260476"/>
                  <a:ext cx="382588" cy="193675"/>
                </a:xfrm>
                <a:custGeom>
                  <a:avLst/>
                  <a:gdLst>
                    <a:gd name="T0" fmla="*/ 203 w 241"/>
                    <a:gd name="T1" fmla="*/ 61 h 122"/>
                    <a:gd name="T2" fmla="*/ 120 w 241"/>
                    <a:gd name="T3" fmla="*/ 0 h 122"/>
                    <a:gd name="T4" fmla="*/ 39 w 241"/>
                    <a:gd name="T5" fmla="*/ 61 h 122"/>
                    <a:gd name="T6" fmla="*/ 38 w 241"/>
                    <a:gd name="T7" fmla="*/ 61 h 122"/>
                    <a:gd name="T8" fmla="*/ 0 w 241"/>
                    <a:gd name="T9" fmla="*/ 122 h 122"/>
                    <a:gd name="T10" fmla="*/ 241 w 241"/>
                    <a:gd name="T11" fmla="*/ 122 h 122"/>
                    <a:gd name="T12" fmla="*/ 203 w 241"/>
                    <a:gd name="T13" fmla="*/ 61 h 122"/>
                  </a:gdLst>
                  <a:ahLst/>
                  <a:cxnLst>
                    <a:cxn ang="0">
                      <a:pos x="T0" y="T1"/>
                    </a:cxn>
                    <a:cxn ang="0">
                      <a:pos x="T2" y="T3"/>
                    </a:cxn>
                    <a:cxn ang="0">
                      <a:pos x="T4" y="T5"/>
                    </a:cxn>
                    <a:cxn ang="0">
                      <a:pos x="T6" y="T7"/>
                    </a:cxn>
                    <a:cxn ang="0">
                      <a:pos x="T8" y="T9"/>
                    </a:cxn>
                    <a:cxn ang="0">
                      <a:pos x="T10" y="T11"/>
                    </a:cxn>
                    <a:cxn ang="0">
                      <a:pos x="T12" y="T13"/>
                    </a:cxn>
                  </a:cxnLst>
                  <a:rect l="0" t="0" r="r" b="b"/>
                  <a:pathLst>
                    <a:path w="241" h="122">
                      <a:moveTo>
                        <a:pt x="203" y="61"/>
                      </a:moveTo>
                      <a:lnTo>
                        <a:pt x="120" y="0"/>
                      </a:lnTo>
                      <a:lnTo>
                        <a:pt x="39" y="61"/>
                      </a:lnTo>
                      <a:lnTo>
                        <a:pt x="38" y="61"/>
                      </a:lnTo>
                      <a:lnTo>
                        <a:pt x="0" y="122"/>
                      </a:lnTo>
                      <a:lnTo>
                        <a:pt x="241" y="122"/>
                      </a:lnTo>
                      <a:lnTo>
                        <a:pt x="203" y="61"/>
                      </a:lnTo>
                      <a:close/>
                    </a:path>
                  </a:pathLst>
                </a:custGeom>
                <a:solidFill>
                  <a:srgbClr val="0078D4"/>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4" name="Freeform 52">
                  <a:extLst>
                    <a:ext uri="{FF2B5EF4-FFF2-40B4-BE49-F238E27FC236}">
                      <a16:creationId xmlns:a16="http://schemas.microsoft.com/office/drawing/2014/main" id="{C0ECE29F-1B4B-41DB-B092-BB03EC28C46F}"/>
                    </a:ext>
                  </a:extLst>
                </p:cNvPr>
                <p:cNvSpPr>
                  <a:spLocks/>
                </p:cNvSpPr>
                <p:nvPr/>
              </p:nvSpPr>
              <p:spPr bwMode="auto">
                <a:xfrm>
                  <a:off x="5946776" y="1174751"/>
                  <a:ext cx="261938" cy="182563"/>
                </a:xfrm>
                <a:custGeom>
                  <a:avLst/>
                  <a:gdLst>
                    <a:gd name="T0" fmla="*/ 149 w 156"/>
                    <a:gd name="T1" fmla="*/ 0 h 109"/>
                    <a:gd name="T2" fmla="*/ 6 w 156"/>
                    <a:gd name="T3" fmla="*/ 0 h 109"/>
                    <a:gd name="T4" fmla="*/ 0 w 156"/>
                    <a:gd name="T5" fmla="*/ 6 h 109"/>
                    <a:gd name="T6" fmla="*/ 0 w 156"/>
                    <a:gd name="T7" fmla="*/ 109 h 109"/>
                    <a:gd name="T8" fmla="*/ 0 w 156"/>
                    <a:gd name="T9" fmla="*/ 108 h 109"/>
                    <a:gd name="T10" fmla="*/ 0 w 156"/>
                    <a:gd name="T11" fmla="*/ 109 h 109"/>
                    <a:gd name="T12" fmla="*/ 156 w 156"/>
                    <a:gd name="T13" fmla="*/ 109 h 109"/>
                    <a:gd name="T14" fmla="*/ 156 w 156"/>
                    <a:gd name="T15" fmla="*/ 6 h 109"/>
                    <a:gd name="T16" fmla="*/ 149 w 15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9">
                      <a:moveTo>
                        <a:pt x="149" y="0"/>
                      </a:moveTo>
                      <a:cubicBezTo>
                        <a:pt x="6" y="0"/>
                        <a:pt x="6" y="0"/>
                        <a:pt x="6" y="0"/>
                      </a:cubicBezTo>
                      <a:cubicBezTo>
                        <a:pt x="3" y="0"/>
                        <a:pt x="0" y="3"/>
                        <a:pt x="0" y="6"/>
                      </a:cubicBezTo>
                      <a:cubicBezTo>
                        <a:pt x="0" y="109"/>
                        <a:pt x="0" y="109"/>
                        <a:pt x="0" y="109"/>
                      </a:cubicBezTo>
                      <a:cubicBezTo>
                        <a:pt x="0" y="108"/>
                        <a:pt x="0" y="108"/>
                        <a:pt x="0" y="108"/>
                      </a:cubicBezTo>
                      <a:cubicBezTo>
                        <a:pt x="0" y="109"/>
                        <a:pt x="0" y="109"/>
                        <a:pt x="0" y="109"/>
                      </a:cubicBezTo>
                      <a:cubicBezTo>
                        <a:pt x="156" y="109"/>
                        <a:pt x="156" y="109"/>
                        <a:pt x="156" y="109"/>
                      </a:cubicBezTo>
                      <a:cubicBezTo>
                        <a:pt x="156" y="6"/>
                        <a:pt x="156" y="6"/>
                        <a:pt x="156" y="6"/>
                      </a:cubicBezTo>
                      <a:cubicBezTo>
                        <a:pt x="156" y="3"/>
                        <a:pt x="153" y="0"/>
                        <a:pt x="14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5" name="Freeform 174">
                  <a:extLst>
                    <a:ext uri="{FF2B5EF4-FFF2-40B4-BE49-F238E27FC236}">
                      <a16:creationId xmlns:a16="http://schemas.microsoft.com/office/drawing/2014/main" id="{E7180C65-8D59-4101-B490-2FE9456037F3}"/>
                    </a:ext>
                  </a:extLst>
                </p:cNvPr>
                <p:cNvSpPr>
                  <a:spLocks/>
                </p:cNvSpPr>
                <p:nvPr/>
              </p:nvSpPr>
              <p:spPr bwMode="auto">
                <a:xfrm>
                  <a:off x="5946776" y="1174751"/>
                  <a:ext cx="222250" cy="182563"/>
                </a:xfrm>
                <a:custGeom>
                  <a:avLst/>
                  <a:gdLst>
                    <a:gd name="T0" fmla="*/ 0 w 132"/>
                    <a:gd name="T1" fmla="*/ 109 h 109"/>
                    <a:gd name="T2" fmla="*/ 23 w 132"/>
                    <a:gd name="T3" fmla="*/ 109 h 109"/>
                    <a:gd name="T4" fmla="*/ 132 w 132"/>
                    <a:gd name="T5" fmla="*/ 0 h 109"/>
                    <a:gd name="T6" fmla="*/ 6 w 132"/>
                    <a:gd name="T7" fmla="*/ 0 h 109"/>
                    <a:gd name="T8" fmla="*/ 0 w 132"/>
                    <a:gd name="T9" fmla="*/ 6 h 109"/>
                    <a:gd name="T10" fmla="*/ 0 w 132"/>
                    <a:gd name="T11" fmla="*/ 109 h 109"/>
                  </a:gdLst>
                  <a:ahLst/>
                  <a:cxnLst>
                    <a:cxn ang="0">
                      <a:pos x="T0" y="T1"/>
                    </a:cxn>
                    <a:cxn ang="0">
                      <a:pos x="T2" y="T3"/>
                    </a:cxn>
                    <a:cxn ang="0">
                      <a:pos x="T4" y="T5"/>
                    </a:cxn>
                    <a:cxn ang="0">
                      <a:pos x="T6" y="T7"/>
                    </a:cxn>
                    <a:cxn ang="0">
                      <a:pos x="T8" y="T9"/>
                    </a:cxn>
                    <a:cxn ang="0">
                      <a:pos x="T10" y="T11"/>
                    </a:cxn>
                  </a:cxnLst>
                  <a:rect l="0" t="0" r="r" b="b"/>
                  <a:pathLst>
                    <a:path w="132" h="109">
                      <a:moveTo>
                        <a:pt x="0" y="109"/>
                      </a:moveTo>
                      <a:cubicBezTo>
                        <a:pt x="23" y="109"/>
                        <a:pt x="23" y="109"/>
                        <a:pt x="23" y="109"/>
                      </a:cubicBezTo>
                      <a:cubicBezTo>
                        <a:pt x="132" y="0"/>
                        <a:pt x="132" y="0"/>
                        <a:pt x="132" y="0"/>
                      </a:cubicBezTo>
                      <a:cubicBezTo>
                        <a:pt x="6" y="0"/>
                        <a:pt x="6" y="0"/>
                        <a:pt x="6" y="0"/>
                      </a:cubicBezTo>
                      <a:cubicBezTo>
                        <a:pt x="2" y="0"/>
                        <a:pt x="0" y="3"/>
                        <a:pt x="0" y="6"/>
                      </a:cubicBezTo>
                      <a:lnTo>
                        <a:pt x="0" y="109"/>
                      </a:lnTo>
                      <a:close/>
                    </a:path>
                  </a:pathLst>
                </a:custGeom>
                <a:solidFill>
                  <a:srgbClr val="0078D4"/>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grpSp>
          <p:grpSp>
            <p:nvGrpSpPr>
              <p:cNvPr id="98" name="Group 97">
                <a:extLst>
                  <a:ext uri="{FF2B5EF4-FFF2-40B4-BE49-F238E27FC236}">
                    <a16:creationId xmlns:a16="http://schemas.microsoft.com/office/drawing/2014/main" id="{0757C646-DC1C-4270-BFD4-BFCBB9D0EF56}"/>
                  </a:ext>
                </a:extLst>
              </p:cNvPr>
              <p:cNvGrpSpPr/>
              <p:nvPr/>
            </p:nvGrpSpPr>
            <p:grpSpPr>
              <a:xfrm>
                <a:off x="6613123" y="5331563"/>
                <a:ext cx="117382" cy="199131"/>
                <a:chOff x="6597743" y="5280126"/>
                <a:chExt cx="117382" cy="199131"/>
              </a:xfrm>
            </p:grpSpPr>
            <p:sp>
              <p:nvSpPr>
                <p:cNvPr id="99" name="Freeform 48">
                  <a:extLst>
                    <a:ext uri="{FF2B5EF4-FFF2-40B4-BE49-F238E27FC236}">
                      <a16:creationId xmlns:a16="http://schemas.microsoft.com/office/drawing/2014/main" id="{62C490C8-75E8-4F21-B978-26E7B7E28BD6}"/>
                    </a:ext>
                  </a:extLst>
                </p:cNvPr>
                <p:cNvSpPr>
                  <a:spLocks/>
                </p:cNvSpPr>
                <p:nvPr/>
              </p:nvSpPr>
              <p:spPr bwMode="auto">
                <a:xfrm>
                  <a:off x="6597743" y="5418470"/>
                  <a:ext cx="117382" cy="60787"/>
                </a:xfrm>
                <a:custGeom>
                  <a:avLst/>
                  <a:gdLst>
                    <a:gd name="T0" fmla="*/ 53 w 106"/>
                    <a:gd name="T1" fmla="*/ 0 h 54"/>
                    <a:gd name="T2" fmla="*/ 0 w 106"/>
                    <a:gd name="T3" fmla="*/ 16 h 54"/>
                    <a:gd name="T4" fmla="*/ 0 w 106"/>
                    <a:gd name="T5" fmla="*/ 44 h 54"/>
                    <a:gd name="T6" fmla="*/ 9 w 106"/>
                    <a:gd name="T7" fmla="*/ 54 h 54"/>
                    <a:gd name="T8" fmla="*/ 96 w 106"/>
                    <a:gd name="T9" fmla="*/ 54 h 54"/>
                    <a:gd name="T10" fmla="*/ 106 w 106"/>
                    <a:gd name="T11" fmla="*/ 44 h 54"/>
                    <a:gd name="T12" fmla="*/ 106 w 106"/>
                    <a:gd name="T13" fmla="*/ 16 h 54"/>
                    <a:gd name="T14" fmla="*/ 53 w 106"/>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54">
                      <a:moveTo>
                        <a:pt x="53" y="0"/>
                      </a:moveTo>
                      <a:cubicBezTo>
                        <a:pt x="0" y="16"/>
                        <a:pt x="0" y="16"/>
                        <a:pt x="0" y="16"/>
                      </a:cubicBezTo>
                      <a:cubicBezTo>
                        <a:pt x="0" y="44"/>
                        <a:pt x="0" y="44"/>
                        <a:pt x="0" y="44"/>
                      </a:cubicBezTo>
                      <a:cubicBezTo>
                        <a:pt x="0" y="49"/>
                        <a:pt x="4" y="54"/>
                        <a:pt x="9" y="54"/>
                      </a:cubicBezTo>
                      <a:cubicBezTo>
                        <a:pt x="96" y="54"/>
                        <a:pt x="96" y="54"/>
                        <a:pt x="96" y="54"/>
                      </a:cubicBezTo>
                      <a:cubicBezTo>
                        <a:pt x="102" y="54"/>
                        <a:pt x="106" y="49"/>
                        <a:pt x="106" y="44"/>
                      </a:cubicBezTo>
                      <a:cubicBezTo>
                        <a:pt x="106" y="16"/>
                        <a:pt x="106" y="16"/>
                        <a:pt x="106" y="16"/>
                      </a:cubicBezTo>
                      <a:lnTo>
                        <a:pt x="53" y="0"/>
                      </a:lnTo>
                      <a:close/>
                    </a:path>
                  </a:pathLst>
                </a:custGeom>
                <a:solidFill>
                  <a:srgbClr val="0078D4"/>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0" name="Rectangle 99">
                  <a:extLst>
                    <a:ext uri="{FF2B5EF4-FFF2-40B4-BE49-F238E27FC236}">
                      <a16:creationId xmlns:a16="http://schemas.microsoft.com/office/drawing/2014/main" id="{C0E7FAFB-6CFB-43F9-A0D7-B0ED1E98134B}"/>
                    </a:ext>
                  </a:extLst>
                </p:cNvPr>
                <p:cNvSpPr>
                  <a:spLocks noChangeArrowheads="1"/>
                </p:cNvSpPr>
                <p:nvPr/>
              </p:nvSpPr>
              <p:spPr bwMode="auto">
                <a:xfrm>
                  <a:off x="6645953" y="5450960"/>
                  <a:ext cx="22009" cy="12577"/>
                </a:xfrm>
                <a:prstGeom prst="rect">
                  <a:avLst/>
                </a:prstGeom>
                <a:solidFill>
                  <a:srgbClr val="4FE4FF"/>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1" name="Freeform 50">
                  <a:extLst>
                    <a:ext uri="{FF2B5EF4-FFF2-40B4-BE49-F238E27FC236}">
                      <a16:creationId xmlns:a16="http://schemas.microsoft.com/office/drawing/2014/main" id="{94CE3472-3850-4DF3-A977-4BAE72DB4352}"/>
                    </a:ext>
                  </a:extLst>
                </p:cNvPr>
                <p:cNvSpPr>
                  <a:spLocks/>
                </p:cNvSpPr>
                <p:nvPr/>
              </p:nvSpPr>
              <p:spPr bwMode="auto">
                <a:xfrm>
                  <a:off x="6597743" y="5280126"/>
                  <a:ext cx="117382" cy="156161"/>
                </a:xfrm>
                <a:custGeom>
                  <a:avLst/>
                  <a:gdLst>
                    <a:gd name="T0" fmla="*/ 96 w 106"/>
                    <a:gd name="T1" fmla="*/ 0 h 141"/>
                    <a:gd name="T2" fmla="*/ 9 w 106"/>
                    <a:gd name="T3" fmla="*/ 0 h 141"/>
                    <a:gd name="T4" fmla="*/ 0 w 106"/>
                    <a:gd name="T5" fmla="*/ 9 h 141"/>
                    <a:gd name="T6" fmla="*/ 0 w 106"/>
                    <a:gd name="T7" fmla="*/ 140 h 141"/>
                    <a:gd name="T8" fmla="*/ 106 w 106"/>
                    <a:gd name="T9" fmla="*/ 141 h 141"/>
                    <a:gd name="T10" fmla="*/ 106 w 106"/>
                    <a:gd name="T11" fmla="*/ 9 h 141"/>
                    <a:gd name="T12" fmla="*/ 96 w 106"/>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06" h="141">
                      <a:moveTo>
                        <a:pt x="96" y="0"/>
                      </a:moveTo>
                      <a:cubicBezTo>
                        <a:pt x="9" y="0"/>
                        <a:pt x="9" y="0"/>
                        <a:pt x="9" y="0"/>
                      </a:cubicBezTo>
                      <a:cubicBezTo>
                        <a:pt x="4" y="0"/>
                        <a:pt x="0" y="4"/>
                        <a:pt x="0" y="9"/>
                      </a:cubicBezTo>
                      <a:cubicBezTo>
                        <a:pt x="0" y="140"/>
                        <a:pt x="0" y="140"/>
                        <a:pt x="0" y="140"/>
                      </a:cubicBezTo>
                      <a:cubicBezTo>
                        <a:pt x="106" y="141"/>
                        <a:pt x="106" y="141"/>
                        <a:pt x="106" y="141"/>
                      </a:cubicBezTo>
                      <a:cubicBezTo>
                        <a:pt x="106" y="9"/>
                        <a:pt x="106" y="9"/>
                        <a:pt x="106" y="9"/>
                      </a:cubicBezTo>
                      <a:cubicBezTo>
                        <a:pt x="106" y="4"/>
                        <a:pt x="102" y="0"/>
                        <a:pt x="96"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sp>
              <p:nvSpPr>
                <p:cNvPr id="102" name="Freeform 175">
                  <a:extLst>
                    <a:ext uri="{FF2B5EF4-FFF2-40B4-BE49-F238E27FC236}">
                      <a16:creationId xmlns:a16="http://schemas.microsoft.com/office/drawing/2014/main" id="{7E3DCE02-0786-4840-B32E-B0872741FC1F}"/>
                    </a:ext>
                  </a:extLst>
                </p:cNvPr>
                <p:cNvSpPr>
                  <a:spLocks/>
                </p:cNvSpPr>
                <p:nvPr/>
              </p:nvSpPr>
              <p:spPr bwMode="auto">
                <a:xfrm>
                  <a:off x="6597743" y="5280126"/>
                  <a:ext cx="117382" cy="155113"/>
                </a:xfrm>
                <a:custGeom>
                  <a:avLst/>
                  <a:gdLst>
                    <a:gd name="T0" fmla="*/ 106 w 106"/>
                    <a:gd name="T1" fmla="*/ 9 h 140"/>
                    <a:gd name="T2" fmla="*/ 96 w 106"/>
                    <a:gd name="T3" fmla="*/ 0 h 140"/>
                    <a:gd name="T4" fmla="*/ 9 w 106"/>
                    <a:gd name="T5" fmla="*/ 0 h 140"/>
                    <a:gd name="T6" fmla="*/ 0 w 106"/>
                    <a:gd name="T7" fmla="*/ 9 h 140"/>
                    <a:gd name="T8" fmla="*/ 0 w 106"/>
                    <a:gd name="T9" fmla="*/ 140 h 140"/>
                    <a:gd name="T10" fmla="*/ 106 w 106"/>
                    <a:gd name="T11" fmla="*/ 34 h 140"/>
                    <a:gd name="T12" fmla="*/ 106 w 106"/>
                    <a:gd name="T13" fmla="*/ 9 h 140"/>
                  </a:gdLst>
                  <a:ahLst/>
                  <a:cxnLst>
                    <a:cxn ang="0">
                      <a:pos x="T0" y="T1"/>
                    </a:cxn>
                    <a:cxn ang="0">
                      <a:pos x="T2" y="T3"/>
                    </a:cxn>
                    <a:cxn ang="0">
                      <a:pos x="T4" y="T5"/>
                    </a:cxn>
                    <a:cxn ang="0">
                      <a:pos x="T6" y="T7"/>
                    </a:cxn>
                    <a:cxn ang="0">
                      <a:pos x="T8" y="T9"/>
                    </a:cxn>
                    <a:cxn ang="0">
                      <a:pos x="T10" y="T11"/>
                    </a:cxn>
                    <a:cxn ang="0">
                      <a:pos x="T12" y="T13"/>
                    </a:cxn>
                  </a:cxnLst>
                  <a:rect l="0" t="0" r="r" b="b"/>
                  <a:pathLst>
                    <a:path w="106" h="140">
                      <a:moveTo>
                        <a:pt x="106" y="9"/>
                      </a:moveTo>
                      <a:cubicBezTo>
                        <a:pt x="106" y="4"/>
                        <a:pt x="102" y="0"/>
                        <a:pt x="96" y="0"/>
                      </a:cubicBezTo>
                      <a:cubicBezTo>
                        <a:pt x="9" y="0"/>
                        <a:pt x="9" y="0"/>
                        <a:pt x="9" y="0"/>
                      </a:cubicBezTo>
                      <a:cubicBezTo>
                        <a:pt x="4" y="0"/>
                        <a:pt x="0" y="4"/>
                        <a:pt x="0" y="9"/>
                      </a:cubicBezTo>
                      <a:cubicBezTo>
                        <a:pt x="0" y="140"/>
                        <a:pt x="0" y="140"/>
                        <a:pt x="0" y="140"/>
                      </a:cubicBezTo>
                      <a:cubicBezTo>
                        <a:pt x="106" y="34"/>
                        <a:pt x="106" y="34"/>
                        <a:pt x="106" y="34"/>
                      </a:cubicBezTo>
                      <a:lnTo>
                        <a:pt x="106" y="9"/>
                      </a:lnTo>
                      <a:close/>
                    </a:path>
                  </a:pathLst>
                </a:custGeom>
                <a:solidFill>
                  <a:srgbClr val="0078D4"/>
                </a:solidFill>
                <a:ln>
                  <a:noFill/>
                </a:ln>
              </p:spPr>
              <p:txBody>
                <a:bodyPr vert="horz" wrap="square" lIns="87880" tIns="43940" rIns="87880" bIns="43940" numCol="1" anchor="t" anchorCtr="0" compatLnSpc="1">
                  <a:prstTxWarp prst="textNoShape">
                    <a:avLst/>
                  </a:prstTxWarp>
                </a:bodyPr>
                <a:lstStyle/>
                <a:p>
                  <a:pPr marL="0" marR="0" lvl="0" indent="0" algn="ctr" defTabSz="878727" eaLnBrk="1" fontAlgn="base" latinLnBrk="0" hangingPunct="1">
                    <a:lnSpc>
                      <a:spcPct val="100000"/>
                    </a:lnSpc>
                    <a:spcBef>
                      <a:spcPts val="0"/>
                    </a:spcBef>
                    <a:spcAft>
                      <a:spcPts val="0"/>
                    </a:spcAft>
                    <a:buClrTx/>
                    <a:buSzTx/>
                    <a:buFontTx/>
                    <a:buNone/>
                    <a:tabLst/>
                    <a:defRPr/>
                  </a:pPr>
                  <a:endParaRPr kumimoji="0" lang="en-US" sz="1634" b="0" i="0" u="none" strike="noStrike" kern="0" cap="none" spc="0" normalizeH="0" baseline="0" noProof="0">
                    <a:ln>
                      <a:noFill/>
                    </a:ln>
                    <a:solidFill>
                      <a:srgbClr val="505050"/>
                    </a:solidFill>
                    <a:effectLst/>
                    <a:uLnTx/>
                    <a:uFillTx/>
                  </a:endParaRPr>
                </a:p>
              </p:txBody>
            </p:sp>
          </p:grpSp>
        </p:grpSp>
      </p:grpSp>
    </p:spTree>
    <p:extLst>
      <p:ext uri="{BB962C8B-B14F-4D97-AF65-F5344CB8AC3E}">
        <p14:creationId xmlns:p14="http://schemas.microsoft.com/office/powerpoint/2010/main" val="303422927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efender for Identity architecture diagram">
            <a:extLst>
              <a:ext uri="{FF2B5EF4-FFF2-40B4-BE49-F238E27FC236}">
                <a16:creationId xmlns:a16="http://schemas.microsoft.com/office/drawing/2014/main" id="{931AB430-BB1B-42BF-A52E-ABF2B082D0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6994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E74F3-15DF-4237-843A-BE5C7E5B2C04}"/>
              </a:ext>
            </a:extLst>
          </p:cNvPr>
          <p:cNvSpPr>
            <a:spLocks noGrp="1"/>
          </p:cNvSpPr>
          <p:nvPr>
            <p:ph type="title"/>
          </p:nvPr>
        </p:nvSpPr>
        <p:spPr/>
        <p:txBody>
          <a:bodyPr/>
          <a:lstStyle/>
          <a:p>
            <a:r>
              <a:rPr lang="en-US">
                <a:cs typeface="Segoe UI"/>
              </a:rPr>
              <a:t>Identity Security Posture Assessments </a:t>
            </a:r>
            <a:endParaRPr lang="en-US"/>
          </a:p>
        </p:txBody>
      </p:sp>
      <p:sp>
        <p:nvSpPr>
          <p:cNvPr id="23" name="Text Placeholder 5">
            <a:extLst>
              <a:ext uri="{FF2B5EF4-FFF2-40B4-BE49-F238E27FC236}">
                <a16:creationId xmlns:a16="http://schemas.microsoft.com/office/drawing/2014/main" id="{D7F14D2A-0547-4084-A092-6091D27F821E}"/>
              </a:ext>
            </a:extLst>
          </p:cNvPr>
          <p:cNvSpPr txBox="1">
            <a:spLocks/>
          </p:cNvSpPr>
          <p:nvPr/>
        </p:nvSpPr>
        <p:spPr>
          <a:xfrm>
            <a:off x="426424" y="1136399"/>
            <a:ext cx="11336039" cy="271549"/>
          </a:xfrm>
          <a:prstGeom prst="rect">
            <a:avLst/>
          </a:prstGeom>
        </p:spPr>
        <p:txBody>
          <a:bodyPr vert="horz" wrap="square" lIns="0" tIns="0" rIns="0" bIns="0" rtlCol="0" anchor="t">
            <a:sp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gradFill>
                  <a:gsLst>
                    <a:gs pos="0">
                      <a:schemeClr val="tx1"/>
                    </a:gs>
                    <a:gs pos="100000">
                      <a:schemeClr val="tx1"/>
                    </a:gs>
                  </a:gsLst>
                  <a:lin ang="5400000" scaled="1"/>
                </a:gradFill>
                <a:latin typeface="+mn-lt"/>
                <a:ea typeface="+mn-ea"/>
                <a:cs typeface="+mn-cs"/>
              </a:defRPr>
            </a:lvl1pPr>
            <a:lvl2pPr marL="2286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gradFill>
                  <a:gsLst>
                    <a:gs pos="0">
                      <a:schemeClr val="tx1"/>
                    </a:gs>
                    <a:gs pos="100000">
                      <a:schemeClr val="tx1"/>
                    </a:gs>
                  </a:gsLst>
                  <a:lin ang="5400000" scaled="1"/>
                </a:gradFill>
                <a:latin typeface="+mn-lt"/>
                <a:ea typeface="+mn-ea"/>
                <a:cs typeface="+mn-cs"/>
              </a:defRPr>
            </a:lvl2pPr>
            <a:lvl3pPr marL="4572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gradFill>
                  <a:gsLst>
                    <a:gs pos="0">
                      <a:schemeClr val="tx1"/>
                    </a:gs>
                    <a:gs pos="100000">
                      <a:schemeClr val="tx1"/>
                    </a:gs>
                  </a:gsLst>
                  <a:lin ang="5400000" scaled="1"/>
                </a:gradFill>
                <a:latin typeface="+mn-lt"/>
                <a:ea typeface="+mn-ea"/>
                <a:cs typeface="+mn-cs"/>
              </a:defRPr>
            </a:lvl3pPr>
            <a:lvl4pPr marL="6858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gradFill>
                  <a:gsLst>
                    <a:gs pos="0">
                      <a:schemeClr val="tx1"/>
                    </a:gs>
                    <a:gs pos="100000">
                      <a:schemeClr val="tx1"/>
                    </a:gs>
                  </a:gsLst>
                  <a:lin ang="5400000" scaled="1"/>
                </a:gradFill>
                <a:latin typeface="+mn-lt"/>
                <a:ea typeface="+mn-ea"/>
                <a:cs typeface="+mn-cs"/>
              </a:defRPr>
            </a:lvl4pPr>
            <a:lvl5pPr marL="9144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gradFill>
                  <a:gsLst>
                    <a:gs pos="0">
                      <a:schemeClr val="tx1"/>
                    </a:gs>
                    <a:gs pos="100000">
                      <a:schemeClr val="tx1"/>
                    </a:gs>
                  </a:gsLst>
                  <a:lin ang="5400000" scaled="1"/>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225">
              <a:spcAft>
                <a:spcPts val="600"/>
              </a:spcAft>
              <a:buSzTx/>
              <a:defRPr/>
            </a:pPr>
            <a:r>
              <a:rPr lang="en-US" sz="1950" dirty="0" err="1">
                <a:gradFill>
                  <a:gsLst>
                    <a:gs pos="2917">
                      <a:srgbClr val="000000"/>
                    </a:gs>
                    <a:gs pos="30000">
                      <a:srgbClr val="000000"/>
                    </a:gs>
                  </a:gsLst>
                  <a:lin ang="5400000" scaled="0"/>
                </a:gradFill>
              </a:rPr>
              <a:t>Analyse</a:t>
            </a:r>
            <a:r>
              <a:rPr lang="en-US" sz="1950" dirty="0">
                <a:gradFill>
                  <a:gsLst>
                    <a:gs pos="2917">
                      <a:srgbClr val="000000"/>
                    </a:gs>
                    <a:gs pos="30000">
                      <a:srgbClr val="000000"/>
                    </a:gs>
                  </a:gsLst>
                  <a:lin ang="5400000" scaled="0"/>
                </a:gradFill>
              </a:rPr>
              <a:t> Proactive et continue – </a:t>
            </a:r>
            <a:r>
              <a:rPr lang="en-US" sz="1950" dirty="0" err="1">
                <a:gradFill>
                  <a:gsLst>
                    <a:gs pos="2917">
                      <a:srgbClr val="000000"/>
                    </a:gs>
                    <a:gs pos="30000">
                      <a:srgbClr val="000000"/>
                    </a:gs>
                  </a:gsLst>
                  <a:lin ang="5400000" scaled="0"/>
                </a:gradFill>
              </a:rPr>
              <a:t>Remédier</a:t>
            </a:r>
            <a:r>
              <a:rPr lang="en-US" sz="1950" dirty="0">
                <a:gradFill>
                  <a:gsLst>
                    <a:gs pos="2917">
                      <a:srgbClr val="000000"/>
                    </a:gs>
                    <a:gs pos="30000">
                      <a:srgbClr val="000000"/>
                    </a:gs>
                  </a:gsLst>
                  <a:lin ang="5400000" scaled="0"/>
                </a:gradFill>
              </a:rPr>
              <a:t> aux configurations à </a:t>
            </a:r>
            <a:r>
              <a:rPr lang="en-US" sz="1950" dirty="0" err="1">
                <a:gradFill>
                  <a:gsLst>
                    <a:gs pos="2917">
                      <a:srgbClr val="000000"/>
                    </a:gs>
                    <a:gs pos="30000">
                      <a:srgbClr val="000000"/>
                    </a:gs>
                  </a:gsLst>
                  <a:lin ang="5400000" scaled="0"/>
                </a:gradFill>
              </a:rPr>
              <a:t>risque</a:t>
            </a:r>
            <a:r>
              <a:rPr lang="en-US" sz="1950" dirty="0">
                <a:gradFill>
                  <a:gsLst>
                    <a:gs pos="2917">
                      <a:srgbClr val="000000"/>
                    </a:gs>
                    <a:gs pos="30000">
                      <a:srgbClr val="000000"/>
                    </a:gs>
                  </a:gsLst>
                  <a:lin ang="5400000" scaled="0"/>
                </a:gradFill>
              </a:rPr>
              <a:t> - </a:t>
            </a:r>
            <a:r>
              <a:rPr lang="en-US" sz="1950" dirty="0" err="1">
                <a:gradFill>
                  <a:gsLst>
                    <a:gs pos="2917">
                      <a:srgbClr val="000000"/>
                    </a:gs>
                    <a:gs pos="30000">
                      <a:srgbClr val="000000"/>
                    </a:gs>
                  </a:gsLst>
                  <a:lin ang="5400000" scaled="0"/>
                </a:gradFill>
              </a:rPr>
              <a:t>Exemples</a:t>
            </a:r>
            <a:endParaRPr lang="en-US" sz="1950" dirty="0">
              <a:gradFill>
                <a:gsLst>
                  <a:gs pos="2917">
                    <a:srgbClr val="000000"/>
                  </a:gs>
                  <a:gs pos="30000">
                    <a:srgbClr val="000000"/>
                  </a:gs>
                </a:gsLst>
                <a:lin ang="5400000" scaled="0"/>
              </a:gradFill>
            </a:endParaRPr>
          </a:p>
        </p:txBody>
      </p:sp>
      <p:grpSp>
        <p:nvGrpSpPr>
          <p:cNvPr id="20" name="Group 19">
            <a:extLst>
              <a:ext uri="{FF2B5EF4-FFF2-40B4-BE49-F238E27FC236}">
                <a16:creationId xmlns:a16="http://schemas.microsoft.com/office/drawing/2014/main" id="{593E3A67-8AD3-4626-9E88-0A83BDD23BD3}"/>
              </a:ext>
            </a:extLst>
          </p:cNvPr>
          <p:cNvGrpSpPr/>
          <p:nvPr/>
        </p:nvGrpSpPr>
        <p:grpSpPr>
          <a:xfrm>
            <a:off x="421756" y="2161805"/>
            <a:ext cx="3788084" cy="3740145"/>
            <a:chOff x="430212" y="2204656"/>
            <a:chExt cx="3864043" cy="3815143"/>
          </a:xfrm>
        </p:grpSpPr>
        <p:sp>
          <p:nvSpPr>
            <p:cNvPr id="24" name="Rectangle 23">
              <a:extLst>
                <a:ext uri="{FF2B5EF4-FFF2-40B4-BE49-F238E27FC236}">
                  <a16:creationId xmlns:a16="http://schemas.microsoft.com/office/drawing/2014/main" id="{492D559D-87A1-400A-9647-2CAB70F89D28}"/>
                </a:ext>
              </a:extLst>
            </p:cNvPr>
            <p:cNvSpPr/>
            <p:nvPr/>
          </p:nvSpPr>
          <p:spPr bwMode="auto">
            <a:xfrm>
              <a:off x="430212" y="2204656"/>
              <a:ext cx="3709988" cy="2608644"/>
            </a:xfrm>
            <a:prstGeom prst="rect">
              <a:avLst/>
            </a:prstGeom>
            <a:solidFill>
              <a:schemeClr val="bg1"/>
            </a:solidFill>
            <a:ln>
              <a:noFill/>
              <a:headEnd type="none" w="med" len="med"/>
              <a:tailEnd type="none" w="med" len="med"/>
            </a:ln>
            <a:effectLst>
              <a:outerShdw blurRad="190500" dist="762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5" name="Freeform: Shape 12">
              <a:extLst>
                <a:ext uri="{FF2B5EF4-FFF2-40B4-BE49-F238E27FC236}">
                  <a16:creationId xmlns:a16="http://schemas.microsoft.com/office/drawing/2014/main" id="{24A8C6A2-F71D-4867-8986-2CA5FD9CC05D}"/>
                </a:ext>
              </a:extLst>
            </p:cNvPr>
            <p:cNvSpPr/>
            <p:nvPr/>
          </p:nvSpPr>
          <p:spPr>
            <a:xfrm>
              <a:off x="437265" y="5083530"/>
              <a:ext cx="3856990" cy="936269"/>
            </a:xfrm>
            <a:custGeom>
              <a:avLst/>
              <a:gdLst>
                <a:gd name="connsiteX0" fmla="*/ 0 w 7577013"/>
                <a:gd name="connsiteY0" fmla="*/ 0 h 1625598"/>
                <a:gd name="connsiteX1" fmla="*/ 7577013 w 7577013"/>
                <a:gd name="connsiteY1" fmla="*/ 0 h 1625598"/>
                <a:gd name="connsiteX2" fmla="*/ 7577013 w 7577013"/>
                <a:gd name="connsiteY2" fmla="*/ 1625598 h 1625598"/>
                <a:gd name="connsiteX3" fmla="*/ 0 w 7577013"/>
                <a:gd name="connsiteY3" fmla="*/ 1625598 h 1625598"/>
                <a:gd name="connsiteX4" fmla="*/ 0 w 7577013"/>
                <a:gd name="connsiteY4" fmla="*/ 0 h 162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7013" h="1625598">
                  <a:moveTo>
                    <a:pt x="0" y="0"/>
                  </a:moveTo>
                  <a:lnTo>
                    <a:pt x="7577013" y="0"/>
                  </a:lnTo>
                  <a:lnTo>
                    <a:pt x="7577013" y="1625598"/>
                  </a:lnTo>
                  <a:lnTo>
                    <a:pt x="0" y="1625598"/>
                  </a:lnTo>
                  <a:lnTo>
                    <a:pt x="0" y="0"/>
                  </a:lnTo>
                  <a:close/>
                </a:path>
              </a:pathLst>
            </a:custGeom>
          </p:spPr>
          <p:txBody>
            <a:bodyPr wrap="square" lIns="0" tIns="0" rIns="0" bIns="0">
              <a:noAutofit/>
            </a:bodyPr>
            <a:lstStyle/>
            <a:p>
              <a:pPr defTabSz="1777658">
                <a:lnSpc>
                  <a:spcPct val="90000"/>
                </a:lnSpc>
                <a:spcBef>
                  <a:spcPct val="0"/>
                </a:spcBef>
                <a:spcAft>
                  <a:spcPct val="35000"/>
                </a:spcAft>
              </a:pPr>
              <a:r>
                <a:rPr lang="en-US" sz="1961" kern="0" dirty="0" err="1">
                  <a:gradFill>
                    <a:gsLst>
                      <a:gs pos="2917">
                        <a:schemeClr val="accent1"/>
                      </a:gs>
                      <a:gs pos="95000">
                        <a:schemeClr val="accent1"/>
                      </a:gs>
                    </a:gsLst>
                    <a:lin ang="5400000" scaled="0"/>
                  </a:gradFill>
                  <a:latin typeface="+mj-lt"/>
                </a:rPr>
                <a:t>Authentification</a:t>
              </a:r>
              <a:r>
                <a:rPr lang="en-US" sz="1961" kern="0" dirty="0">
                  <a:gradFill>
                    <a:gsLst>
                      <a:gs pos="2917">
                        <a:schemeClr val="accent1"/>
                      </a:gs>
                      <a:gs pos="95000">
                        <a:schemeClr val="accent1"/>
                      </a:gs>
                    </a:gsLst>
                    <a:lin ang="5400000" scaled="0"/>
                  </a:gradFill>
                  <a:latin typeface="+mj-lt"/>
                </a:rPr>
                <a:t> Clear Text</a:t>
              </a:r>
            </a:p>
            <a:p>
              <a:pPr defTabSz="1777658">
                <a:lnSpc>
                  <a:spcPct val="90000"/>
                </a:lnSpc>
                <a:spcBef>
                  <a:spcPct val="0"/>
                </a:spcBef>
                <a:spcAft>
                  <a:spcPct val="35000"/>
                </a:spcAft>
              </a:pPr>
              <a:r>
                <a:rPr lang="en-US" kern="0" dirty="0">
                  <a:gradFill>
                    <a:gsLst>
                      <a:gs pos="2917">
                        <a:schemeClr val="tx1"/>
                      </a:gs>
                      <a:gs pos="95000">
                        <a:schemeClr val="tx1"/>
                      </a:gs>
                    </a:gsLst>
                    <a:lin ang="5400000" scaled="0"/>
                  </a:gradFill>
                </a:rPr>
                <a:t>Mots de passe exposés </a:t>
              </a:r>
              <a:r>
                <a:rPr lang="en-US" kern="0" dirty="0" err="1">
                  <a:gradFill>
                    <a:gsLst>
                      <a:gs pos="2917">
                        <a:schemeClr val="tx1"/>
                      </a:gs>
                      <a:gs pos="95000">
                        <a:schemeClr val="tx1"/>
                      </a:gs>
                    </a:gsLst>
                    <a:lin ang="5400000" scaled="0"/>
                  </a:gradFill>
                </a:rPr>
                <a:t>en</a:t>
              </a:r>
              <a:r>
                <a:rPr lang="en-US" kern="0" dirty="0">
                  <a:gradFill>
                    <a:gsLst>
                      <a:gs pos="2917">
                        <a:schemeClr val="tx1"/>
                      </a:gs>
                      <a:gs pos="95000">
                        <a:schemeClr val="tx1"/>
                      </a:gs>
                    </a:gsLst>
                    <a:lin ang="5400000" scaled="0"/>
                  </a:gradFill>
                </a:rPr>
                <a:t> </a:t>
              </a:r>
              <a:r>
                <a:rPr lang="en-US" kern="0" dirty="0" err="1">
                  <a:gradFill>
                    <a:gsLst>
                      <a:gs pos="2917">
                        <a:schemeClr val="tx1"/>
                      </a:gs>
                      <a:gs pos="95000">
                        <a:schemeClr val="tx1"/>
                      </a:gs>
                    </a:gsLst>
                    <a:lin ang="5400000" scaled="0"/>
                  </a:gradFill>
                </a:rPr>
                <a:t>clair</a:t>
              </a:r>
              <a:endParaRPr lang="en-US" kern="0" dirty="0">
                <a:gradFill>
                  <a:gsLst>
                    <a:gs pos="2917">
                      <a:schemeClr val="tx1"/>
                    </a:gs>
                    <a:gs pos="95000">
                      <a:schemeClr val="tx1"/>
                    </a:gs>
                  </a:gsLst>
                  <a:lin ang="5400000" scaled="0"/>
                </a:gradFill>
              </a:endParaRPr>
            </a:p>
          </p:txBody>
        </p:sp>
        <p:pic>
          <p:nvPicPr>
            <p:cNvPr id="30" name="Picture 4" descr="image">
              <a:extLst>
                <a:ext uri="{FF2B5EF4-FFF2-40B4-BE49-F238E27FC236}">
                  <a16:creationId xmlns:a16="http://schemas.microsoft.com/office/drawing/2014/main" id="{BA21A8EA-44EF-4C51-B65A-19FA40E96FC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4261" b="3818"/>
            <a:stretch/>
          </p:blipFill>
          <p:spPr bwMode="auto">
            <a:xfrm>
              <a:off x="478978" y="2696084"/>
              <a:ext cx="3476508" cy="1734179"/>
            </a:xfrm>
            <a:prstGeom prst="rect">
              <a:avLst/>
            </a:prstGeom>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1C1F8C18-BEFD-40CD-88D9-C53492E2478F}"/>
              </a:ext>
            </a:extLst>
          </p:cNvPr>
          <p:cNvGrpSpPr/>
          <p:nvPr/>
        </p:nvGrpSpPr>
        <p:grpSpPr>
          <a:xfrm>
            <a:off x="4281363" y="2161805"/>
            <a:ext cx="3781170" cy="3740145"/>
            <a:chOff x="4367213" y="2204656"/>
            <a:chExt cx="3856990" cy="3815143"/>
          </a:xfrm>
        </p:grpSpPr>
        <p:sp>
          <p:nvSpPr>
            <p:cNvPr id="26" name="Rectangle 25">
              <a:extLst>
                <a:ext uri="{FF2B5EF4-FFF2-40B4-BE49-F238E27FC236}">
                  <a16:creationId xmlns:a16="http://schemas.microsoft.com/office/drawing/2014/main" id="{42410CA8-1099-42D3-AB6B-A4D907EC0207}"/>
                </a:ext>
              </a:extLst>
            </p:cNvPr>
            <p:cNvSpPr/>
            <p:nvPr/>
          </p:nvSpPr>
          <p:spPr bwMode="auto">
            <a:xfrm>
              <a:off x="4367213" y="2204656"/>
              <a:ext cx="3709988" cy="2608644"/>
            </a:xfrm>
            <a:prstGeom prst="rect">
              <a:avLst/>
            </a:prstGeom>
            <a:solidFill>
              <a:schemeClr val="bg1"/>
            </a:solidFill>
            <a:ln>
              <a:noFill/>
              <a:headEnd type="none" w="med" len="med"/>
              <a:tailEnd type="none" w="med" len="med"/>
            </a:ln>
            <a:effectLst>
              <a:outerShdw blurRad="190500" dist="762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8" name="Freeform: Shape 12">
              <a:extLst>
                <a:ext uri="{FF2B5EF4-FFF2-40B4-BE49-F238E27FC236}">
                  <a16:creationId xmlns:a16="http://schemas.microsoft.com/office/drawing/2014/main" id="{AB21D66F-E509-4ED2-932A-81FB4DBBF6AE}"/>
                </a:ext>
              </a:extLst>
            </p:cNvPr>
            <p:cNvSpPr/>
            <p:nvPr/>
          </p:nvSpPr>
          <p:spPr>
            <a:xfrm>
              <a:off x="4367213" y="5083530"/>
              <a:ext cx="3856990" cy="936269"/>
            </a:xfrm>
            <a:custGeom>
              <a:avLst/>
              <a:gdLst>
                <a:gd name="connsiteX0" fmla="*/ 0 w 7577013"/>
                <a:gd name="connsiteY0" fmla="*/ 0 h 1625598"/>
                <a:gd name="connsiteX1" fmla="*/ 7577013 w 7577013"/>
                <a:gd name="connsiteY1" fmla="*/ 0 h 1625598"/>
                <a:gd name="connsiteX2" fmla="*/ 7577013 w 7577013"/>
                <a:gd name="connsiteY2" fmla="*/ 1625598 h 1625598"/>
                <a:gd name="connsiteX3" fmla="*/ 0 w 7577013"/>
                <a:gd name="connsiteY3" fmla="*/ 1625598 h 1625598"/>
                <a:gd name="connsiteX4" fmla="*/ 0 w 7577013"/>
                <a:gd name="connsiteY4" fmla="*/ 0 h 162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7013" h="1625598">
                  <a:moveTo>
                    <a:pt x="0" y="0"/>
                  </a:moveTo>
                  <a:lnTo>
                    <a:pt x="7577013" y="0"/>
                  </a:lnTo>
                  <a:lnTo>
                    <a:pt x="7577013" y="1625598"/>
                  </a:lnTo>
                  <a:lnTo>
                    <a:pt x="0" y="1625598"/>
                  </a:lnTo>
                  <a:lnTo>
                    <a:pt x="0" y="0"/>
                  </a:lnTo>
                  <a:close/>
                </a:path>
              </a:pathLst>
            </a:custGeom>
          </p:spPr>
          <p:txBody>
            <a:bodyPr wrap="square" lIns="0" tIns="0" rIns="0" bIns="0">
              <a:noAutofit/>
            </a:bodyPr>
            <a:lstStyle/>
            <a:p>
              <a:pPr defTabSz="1777658">
                <a:lnSpc>
                  <a:spcPct val="90000"/>
                </a:lnSpc>
                <a:spcBef>
                  <a:spcPct val="0"/>
                </a:spcBef>
                <a:spcAft>
                  <a:spcPct val="35000"/>
                </a:spcAft>
              </a:pPr>
              <a:r>
                <a:rPr lang="en-US" sz="1961" kern="0">
                  <a:gradFill>
                    <a:gsLst>
                      <a:gs pos="2917">
                        <a:schemeClr val="accent1"/>
                      </a:gs>
                      <a:gs pos="95000">
                        <a:schemeClr val="accent1"/>
                      </a:gs>
                    </a:gsLst>
                    <a:lin ang="5400000" scaled="0"/>
                  </a:gradFill>
                  <a:latin typeface="+mj-lt"/>
                </a:rPr>
                <a:t>Unconstrained delegation rights</a:t>
              </a:r>
            </a:p>
            <a:p>
              <a:pPr defTabSz="1777658">
                <a:lnSpc>
                  <a:spcPct val="90000"/>
                </a:lnSpc>
                <a:spcBef>
                  <a:spcPct val="0"/>
                </a:spcBef>
                <a:spcAft>
                  <a:spcPct val="35000"/>
                </a:spcAft>
              </a:pPr>
              <a:r>
                <a:rPr lang="en-US" kern="0">
                  <a:gradFill>
                    <a:gsLst>
                      <a:gs pos="2917">
                        <a:schemeClr val="tx1"/>
                      </a:gs>
                      <a:gs pos="95000">
                        <a:schemeClr val="tx1"/>
                      </a:gs>
                    </a:gsLst>
                    <a:lin ang="5400000" scaled="0"/>
                  </a:gradFill>
                </a:rPr>
                <a:t>Rogue Impersonation</a:t>
              </a:r>
            </a:p>
          </p:txBody>
        </p:sp>
        <p:pic>
          <p:nvPicPr>
            <p:cNvPr id="31" name="Picture 30">
              <a:extLst>
                <a:ext uri="{FF2B5EF4-FFF2-40B4-BE49-F238E27FC236}">
                  <a16:creationId xmlns:a16="http://schemas.microsoft.com/office/drawing/2014/main" id="{CF78905B-7530-49C1-B24D-0658C31F2E39}"/>
                </a:ext>
              </a:extLst>
            </p:cNvPr>
            <p:cNvPicPr>
              <a:picLocks noChangeAspect="1"/>
            </p:cNvPicPr>
            <p:nvPr/>
          </p:nvPicPr>
          <p:blipFill rotWithShape="1">
            <a:blip r:embed="rId4"/>
            <a:srcRect l="61073" t="23863" r="2598" b="37502"/>
            <a:stretch/>
          </p:blipFill>
          <p:spPr>
            <a:xfrm>
              <a:off x="4597400" y="2583589"/>
              <a:ext cx="3390900" cy="1846117"/>
            </a:xfrm>
            <a:prstGeom prst="rect">
              <a:avLst/>
            </a:prstGeom>
          </p:spPr>
        </p:pic>
      </p:grpSp>
      <p:grpSp>
        <p:nvGrpSpPr>
          <p:cNvPr id="34" name="Group 33">
            <a:extLst>
              <a:ext uri="{FF2B5EF4-FFF2-40B4-BE49-F238E27FC236}">
                <a16:creationId xmlns:a16="http://schemas.microsoft.com/office/drawing/2014/main" id="{EC0FEA38-4EF7-4CCA-85C5-BC6850766D2B}"/>
              </a:ext>
            </a:extLst>
          </p:cNvPr>
          <p:cNvGrpSpPr/>
          <p:nvPr/>
        </p:nvGrpSpPr>
        <p:grpSpPr>
          <a:xfrm>
            <a:off x="8126963" y="2161805"/>
            <a:ext cx="3781170" cy="3740145"/>
            <a:chOff x="8289925" y="2204656"/>
            <a:chExt cx="3856990" cy="3815143"/>
          </a:xfrm>
        </p:grpSpPr>
        <p:sp>
          <p:nvSpPr>
            <p:cNvPr id="27" name="Rectangle 26">
              <a:extLst>
                <a:ext uri="{FF2B5EF4-FFF2-40B4-BE49-F238E27FC236}">
                  <a16:creationId xmlns:a16="http://schemas.microsoft.com/office/drawing/2014/main" id="{1F37BBD1-02EB-4174-980A-B98A854B39FA}"/>
                </a:ext>
              </a:extLst>
            </p:cNvPr>
            <p:cNvSpPr/>
            <p:nvPr/>
          </p:nvSpPr>
          <p:spPr bwMode="auto">
            <a:xfrm>
              <a:off x="8304214" y="2204656"/>
              <a:ext cx="3709988" cy="2608644"/>
            </a:xfrm>
            <a:prstGeom prst="rect">
              <a:avLst/>
            </a:prstGeom>
            <a:solidFill>
              <a:schemeClr val="bg1"/>
            </a:solidFill>
            <a:ln>
              <a:noFill/>
              <a:headEnd type="none" w="med" len="med"/>
              <a:tailEnd type="none" w="med" len="med"/>
            </a:ln>
            <a:effectLst>
              <a:outerShdw blurRad="190500" dist="762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Shape 12">
              <a:extLst>
                <a:ext uri="{FF2B5EF4-FFF2-40B4-BE49-F238E27FC236}">
                  <a16:creationId xmlns:a16="http://schemas.microsoft.com/office/drawing/2014/main" id="{AF30B8EC-02BC-4C91-B2AA-58ABD47D5753}"/>
                </a:ext>
              </a:extLst>
            </p:cNvPr>
            <p:cNvSpPr/>
            <p:nvPr/>
          </p:nvSpPr>
          <p:spPr>
            <a:xfrm>
              <a:off x="8289925" y="5083530"/>
              <a:ext cx="3856990" cy="936269"/>
            </a:xfrm>
            <a:custGeom>
              <a:avLst/>
              <a:gdLst>
                <a:gd name="connsiteX0" fmla="*/ 0 w 7577013"/>
                <a:gd name="connsiteY0" fmla="*/ 0 h 1625598"/>
                <a:gd name="connsiteX1" fmla="*/ 7577013 w 7577013"/>
                <a:gd name="connsiteY1" fmla="*/ 0 h 1625598"/>
                <a:gd name="connsiteX2" fmla="*/ 7577013 w 7577013"/>
                <a:gd name="connsiteY2" fmla="*/ 1625598 h 1625598"/>
                <a:gd name="connsiteX3" fmla="*/ 0 w 7577013"/>
                <a:gd name="connsiteY3" fmla="*/ 1625598 h 1625598"/>
                <a:gd name="connsiteX4" fmla="*/ 0 w 7577013"/>
                <a:gd name="connsiteY4" fmla="*/ 0 h 162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7013" h="1625598">
                  <a:moveTo>
                    <a:pt x="0" y="0"/>
                  </a:moveTo>
                  <a:lnTo>
                    <a:pt x="7577013" y="0"/>
                  </a:lnTo>
                  <a:lnTo>
                    <a:pt x="7577013" y="1625598"/>
                  </a:lnTo>
                  <a:lnTo>
                    <a:pt x="0" y="1625598"/>
                  </a:lnTo>
                  <a:lnTo>
                    <a:pt x="0" y="0"/>
                  </a:lnTo>
                  <a:close/>
                </a:path>
              </a:pathLst>
            </a:custGeom>
          </p:spPr>
          <p:txBody>
            <a:bodyPr wrap="square" lIns="0" tIns="0" rIns="0" bIns="0">
              <a:noAutofit/>
            </a:bodyPr>
            <a:lstStyle/>
            <a:p>
              <a:pPr defTabSz="1777658">
                <a:lnSpc>
                  <a:spcPct val="90000"/>
                </a:lnSpc>
                <a:spcBef>
                  <a:spcPct val="0"/>
                </a:spcBef>
                <a:spcAft>
                  <a:spcPct val="35000"/>
                </a:spcAft>
              </a:pPr>
              <a:r>
                <a:rPr lang="en-US" sz="1961" kern="0" dirty="0">
                  <a:gradFill>
                    <a:gsLst>
                      <a:gs pos="2917">
                        <a:schemeClr val="accent1"/>
                      </a:gs>
                      <a:gs pos="95000">
                        <a:schemeClr val="accent1"/>
                      </a:gs>
                    </a:gsLst>
                    <a:lin ang="5400000" scaled="0"/>
                  </a:gradFill>
                  <a:latin typeface="+mj-lt"/>
                </a:rPr>
                <a:t>Legacy authentication</a:t>
              </a:r>
            </a:p>
            <a:p>
              <a:pPr defTabSz="1777658">
                <a:lnSpc>
                  <a:spcPct val="90000"/>
                </a:lnSpc>
                <a:spcBef>
                  <a:spcPct val="0"/>
                </a:spcBef>
                <a:spcAft>
                  <a:spcPct val="35000"/>
                </a:spcAft>
              </a:pPr>
              <a:r>
                <a:rPr lang="en-US" kern="0" dirty="0" err="1">
                  <a:gradFill>
                    <a:gsLst>
                      <a:gs pos="2917">
                        <a:schemeClr val="tx1"/>
                      </a:gs>
                      <a:gs pos="95000">
                        <a:schemeClr val="tx1"/>
                      </a:gs>
                    </a:gsLst>
                    <a:lin ang="5400000" scaled="0"/>
                  </a:gradFill>
                </a:rPr>
                <a:t>Attaque</a:t>
              </a:r>
              <a:r>
                <a:rPr lang="en-US" kern="0" dirty="0">
                  <a:gradFill>
                    <a:gsLst>
                      <a:gs pos="2917">
                        <a:schemeClr val="tx1"/>
                      </a:gs>
                      <a:gs pos="95000">
                        <a:schemeClr val="tx1"/>
                      </a:gs>
                    </a:gsLst>
                    <a:lin ang="5400000" scaled="0"/>
                  </a:gradFill>
                </a:rPr>
                <a:t> </a:t>
              </a:r>
              <a:r>
                <a:rPr lang="en-US" kern="0" dirty="0" err="1">
                  <a:gradFill>
                    <a:gsLst>
                      <a:gs pos="2917">
                        <a:schemeClr val="tx1"/>
                      </a:gs>
                      <a:gs pos="95000">
                        <a:schemeClr val="tx1"/>
                      </a:gs>
                    </a:gsLst>
                    <a:lin ang="5400000" scaled="0"/>
                  </a:gradFill>
                </a:rPr>
                <a:t>facilitée</a:t>
              </a:r>
              <a:endParaRPr lang="en-US" kern="0" dirty="0">
                <a:gradFill>
                  <a:gsLst>
                    <a:gs pos="2917">
                      <a:schemeClr val="tx1"/>
                    </a:gs>
                    <a:gs pos="95000">
                      <a:schemeClr val="tx1"/>
                    </a:gs>
                  </a:gsLst>
                  <a:lin ang="5400000" scaled="0"/>
                </a:gradFill>
              </a:endParaRPr>
            </a:p>
          </p:txBody>
        </p:sp>
        <p:pic>
          <p:nvPicPr>
            <p:cNvPr id="32" name="Picture 31">
              <a:extLst>
                <a:ext uri="{FF2B5EF4-FFF2-40B4-BE49-F238E27FC236}">
                  <a16:creationId xmlns:a16="http://schemas.microsoft.com/office/drawing/2014/main" id="{CE4F83F9-CDBB-422A-85B3-E57B98D2E943}"/>
                </a:ext>
              </a:extLst>
            </p:cNvPr>
            <p:cNvPicPr>
              <a:picLocks noChangeAspect="1"/>
            </p:cNvPicPr>
            <p:nvPr/>
          </p:nvPicPr>
          <p:blipFill rotWithShape="1">
            <a:blip r:embed="rId5"/>
            <a:srcRect l="1255" t="1990" r="14567"/>
            <a:stretch/>
          </p:blipFill>
          <p:spPr>
            <a:xfrm>
              <a:off x="8696326" y="2419350"/>
              <a:ext cx="2943224" cy="2244659"/>
            </a:xfrm>
            <a:prstGeom prst="rect">
              <a:avLst/>
            </a:prstGeom>
          </p:spPr>
        </p:pic>
      </p:grpSp>
    </p:spTree>
    <p:extLst>
      <p:ext uri="{BB962C8B-B14F-4D97-AF65-F5344CB8AC3E}">
        <p14:creationId xmlns:p14="http://schemas.microsoft.com/office/powerpoint/2010/main" val="3115251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childTnLst>
                                </p:cTn>
                              </p:par>
                              <p:par>
                                <p:cTn id="8" presetID="42" presetClass="path" presetSubtype="0" decel="100000" fill="hold" nodeType="withEffect">
                                  <p:stCondLst>
                                    <p:cond delay="0"/>
                                  </p:stCondLst>
                                  <p:childTnLst>
                                    <p:animMotion origin="layout" path="M 4.375E-6 3.7037E-6 L 4.375E-6 0.22152 " pathEditMode="relative" rAng="0" ptsTypes="AA">
                                      <p:cBhvr>
                                        <p:cTn id="9" dur="500" spd="-100000" fill="hold"/>
                                        <p:tgtEl>
                                          <p:spTgt spid="20"/>
                                        </p:tgtEl>
                                        <p:attrNameLst>
                                          <p:attrName>ppt_x</p:attrName>
                                          <p:attrName>ppt_y</p:attrName>
                                        </p:attrNameLst>
                                      </p:cBhvr>
                                      <p:rCtr x="0" y="11065"/>
                                    </p:animMotion>
                                  </p:childTnLst>
                                </p:cTn>
                              </p:par>
                              <p:par>
                                <p:cTn id="10" presetID="10" presetClass="entr" presetSubtype="0" fill="hold" nodeType="withEffect">
                                  <p:stCondLst>
                                    <p:cond delay="35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250"/>
                                        <p:tgtEl>
                                          <p:spTgt spid="33"/>
                                        </p:tgtEl>
                                      </p:cBhvr>
                                    </p:animEffect>
                                  </p:childTnLst>
                                </p:cTn>
                              </p:par>
                              <p:par>
                                <p:cTn id="13" presetID="42" presetClass="path" presetSubtype="0" decel="100000" fill="hold" nodeType="withEffect">
                                  <p:stCondLst>
                                    <p:cond delay="150"/>
                                  </p:stCondLst>
                                  <p:childTnLst>
                                    <p:animMotion origin="layout" path="M 4.375E-6 3.7037E-6 L 4.375E-6 0.22152 " pathEditMode="relative" rAng="0" ptsTypes="AA">
                                      <p:cBhvr>
                                        <p:cTn id="14" dur="500" spd="-100000" fill="hold"/>
                                        <p:tgtEl>
                                          <p:spTgt spid="33"/>
                                        </p:tgtEl>
                                        <p:attrNameLst>
                                          <p:attrName>ppt_x</p:attrName>
                                          <p:attrName>ppt_y</p:attrName>
                                        </p:attrNameLst>
                                      </p:cBhvr>
                                      <p:rCtr x="0" y="11065"/>
                                    </p:animMotion>
                                  </p:childTnLst>
                                </p:cTn>
                              </p:par>
                              <p:par>
                                <p:cTn id="15" presetID="10" presetClass="entr" presetSubtype="0" fill="hold" nodeType="withEffect">
                                  <p:stCondLst>
                                    <p:cond delay="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250"/>
                                        <p:tgtEl>
                                          <p:spTgt spid="34"/>
                                        </p:tgtEl>
                                      </p:cBhvr>
                                    </p:animEffect>
                                  </p:childTnLst>
                                </p:cTn>
                              </p:par>
                              <p:par>
                                <p:cTn id="18" presetID="42" presetClass="path" presetSubtype="0" decel="100000" fill="hold" nodeType="withEffect">
                                  <p:stCondLst>
                                    <p:cond delay="300"/>
                                  </p:stCondLst>
                                  <p:childTnLst>
                                    <p:animMotion origin="layout" path="M 4.375E-6 3.7037E-6 L 4.375E-6 0.22152 " pathEditMode="relative" rAng="0" ptsTypes="AA">
                                      <p:cBhvr>
                                        <p:cTn id="19" dur="500" spd="-100000" fill="hold"/>
                                        <p:tgtEl>
                                          <p:spTgt spid="34"/>
                                        </p:tgtEl>
                                        <p:attrNameLst>
                                          <p:attrName>ppt_x</p:attrName>
                                          <p:attrName>ppt_y</p:attrName>
                                        </p:attrNameLst>
                                      </p:cBhvr>
                                      <p:rCtr x="0" y="110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0D7FDED-F8E4-4620-BCEB-6CF717F6D3E3}"/>
              </a:ext>
            </a:extLst>
          </p:cNvPr>
          <p:cNvSpPr/>
          <p:nvPr/>
        </p:nvSpPr>
        <p:spPr bwMode="auto">
          <a:xfrm>
            <a:off x="426426" y="1639265"/>
            <a:ext cx="11336039" cy="4878342"/>
          </a:xfrm>
          <a:prstGeom prst="rect">
            <a:avLst/>
          </a:prstGeom>
          <a:solidFill>
            <a:schemeClr val="bg1"/>
          </a:solidFill>
          <a:ln>
            <a:noFill/>
            <a:headEnd type="none" w="med" len="med"/>
            <a:tailEnd type="none" w="med" len="med"/>
          </a:ln>
          <a:effectLst>
            <a:outerShdw blurRad="190500" dist="381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a:extLst>
              <a:ext uri="{FF2B5EF4-FFF2-40B4-BE49-F238E27FC236}">
                <a16:creationId xmlns:a16="http://schemas.microsoft.com/office/drawing/2014/main" id="{D12039FD-73E4-42DA-AC29-5D5DA964E6EB}"/>
              </a:ext>
            </a:extLst>
          </p:cNvPr>
          <p:cNvPicPr>
            <a:picLocks noChangeAspect="1"/>
          </p:cNvPicPr>
          <p:nvPr/>
        </p:nvPicPr>
        <p:blipFill>
          <a:blip r:embed="rId3"/>
          <a:stretch>
            <a:fillRect/>
          </a:stretch>
        </p:blipFill>
        <p:spPr>
          <a:xfrm>
            <a:off x="601370" y="1835934"/>
            <a:ext cx="7877315" cy="4479990"/>
          </a:xfrm>
          <a:prstGeom prst="rect">
            <a:avLst/>
          </a:prstGeom>
        </p:spPr>
      </p:pic>
      <p:sp>
        <p:nvSpPr>
          <p:cNvPr id="2" name="Title 1">
            <a:extLst>
              <a:ext uri="{FF2B5EF4-FFF2-40B4-BE49-F238E27FC236}">
                <a16:creationId xmlns:a16="http://schemas.microsoft.com/office/drawing/2014/main" id="{C1EE65D0-B34F-4E9D-B100-4045D3774BF6}"/>
              </a:ext>
            </a:extLst>
          </p:cNvPr>
          <p:cNvSpPr>
            <a:spLocks noGrp="1"/>
          </p:cNvSpPr>
          <p:nvPr>
            <p:ph type="title"/>
          </p:nvPr>
        </p:nvSpPr>
        <p:spPr/>
        <p:txBody>
          <a:bodyPr/>
          <a:lstStyle/>
          <a:p>
            <a:r>
              <a:rPr lang="en-US" dirty="0"/>
              <a:t>Rapport Identity Security Posture Assessment</a:t>
            </a:r>
          </a:p>
        </p:txBody>
      </p:sp>
      <p:cxnSp>
        <p:nvCxnSpPr>
          <p:cNvPr id="18" name="Straight Connector 17">
            <a:extLst>
              <a:ext uri="{FF2B5EF4-FFF2-40B4-BE49-F238E27FC236}">
                <a16:creationId xmlns:a16="http://schemas.microsoft.com/office/drawing/2014/main" id="{7B2DD691-CCD5-4454-A0B5-7A7161E3B133}"/>
              </a:ext>
            </a:extLst>
          </p:cNvPr>
          <p:cNvCxnSpPr>
            <a:cxnSpLocks/>
          </p:cNvCxnSpPr>
          <p:nvPr/>
        </p:nvCxnSpPr>
        <p:spPr>
          <a:xfrm flipH="1">
            <a:off x="5385889" y="2562590"/>
            <a:ext cx="3236865" cy="0"/>
          </a:xfrm>
          <a:prstGeom prst="line">
            <a:avLst/>
          </a:prstGeom>
          <a:ln w="2540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pic>
        <p:nvPicPr>
          <p:cNvPr id="21" name="Picture 2" descr="image002">
            <a:extLst>
              <a:ext uri="{FF2B5EF4-FFF2-40B4-BE49-F238E27FC236}">
                <a16:creationId xmlns:a16="http://schemas.microsoft.com/office/drawing/2014/main" id="{3B1DAE24-CE46-4D54-8164-855A57C8A7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659" t="24942" r="29142" b="4938"/>
          <a:stretch/>
        </p:blipFill>
        <p:spPr bwMode="auto">
          <a:xfrm>
            <a:off x="8665298" y="2257335"/>
            <a:ext cx="2776712" cy="3961210"/>
          </a:xfrm>
          <a:prstGeom prst="rect">
            <a:avLst/>
          </a:prstGeom>
          <a:ln w="38100">
            <a:solidFill>
              <a:schemeClr val="accent1"/>
            </a:solidFill>
          </a:ln>
          <a:effectLst>
            <a:outerShdw blurRad="190500" dist="38100" dir="2400000" algn="ctr"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077083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9BE0E8C-2588-4E71-B0FD-473F2AB7AEE3}"/>
              </a:ext>
            </a:extLst>
          </p:cNvPr>
          <p:cNvSpPr>
            <a:spLocks noGrp="1"/>
          </p:cNvSpPr>
          <p:nvPr>
            <p:ph type="title"/>
          </p:nvPr>
        </p:nvSpPr>
        <p:spPr/>
        <p:txBody>
          <a:bodyPr/>
          <a:lstStyle/>
          <a:p>
            <a:r>
              <a:rPr lang="fr-FR" dirty="0"/>
              <a:t>Sommaire</a:t>
            </a:r>
          </a:p>
        </p:txBody>
      </p:sp>
      <p:sp>
        <p:nvSpPr>
          <p:cNvPr id="15" name="Text Placeholder 14">
            <a:extLst>
              <a:ext uri="{FF2B5EF4-FFF2-40B4-BE49-F238E27FC236}">
                <a16:creationId xmlns:a16="http://schemas.microsoft.com/office/drawing/2014/main" id="{925BCDD3-C140-4DC7-94B1-3A76ABAC215D}"/>
              </a:ext>
            </a:extLst>
          </p:cNvPr>
          <p:cNvSpPr>
            <a:spLocks noGrp="1"/>
          </p:cNvSpPr>
          <p:nvPr>
            <p:ph type="body" sz="quarter" idx="10"/>
          </p:nvPr>
        </p:nvSpPr>
        <p:spPr>
          <a:xfrm>
            <a:off x="584200" y="1435100"/>
            <a:ext cx="5212080" cy="4622804"/>
          </a:xfrm>
        </p:spPr>
        <p:txBody>
          <a:bodyPr/>
          <a:lstStyle/>
          <a:p>
            <a:r>
              <a:rPr lang="fr-FR" sz="2400" dirty="0">
                <a:cs typeface="Segoe UI"/>
              </a:rPr>
              <a:t>Microsoft Defender</a:t>
            </a:r>
            <a:endParaRPr lang="fr-FR" sz="2400" dirty="0"/>
          </a:p>
          <a:p>
            <a:r>
              <a:rPr lang="fr-FR" sz="2400" dirty="0"/>
              <a:t>Protection de l'identité Hybride</a:t>
            </a:r>
          </a:p>
          <a:p>
            <a:pPr marL="914400" lvl="1" indent="-457200">
              <a:buFont typeface="Arial" panose="020B0604020202020204" pitchFamily="34" charset="0"/>
              <a:buChar char="•"/>
            </a:pPr>
            <a:r>
              <a:rPr lang="fr-FR" sz="1800" dirty="0"/>
              <a:t>Microsoft Defender for Identity, Identity Protection, Microsoft Defender for Cloud Apps</a:t>
            </a:r>
            <a:endParaRPr lang="fr-FR" sz="1800" dirty="0">
              <a:cs typeface="Segoe UI"/>
            </a:endParaRPr>
          </a:p>
          <a:p>
            <a:r>
              <a:rPr lang="fr-FR" sz="2400" dirty="0"/>
              <a:t>Protection des outils de collaboration</a:t>
            </a:r>
          </a:p>
          <a:p>
            <a:pPr marL="914400" lvl="1" indent="-457200">
              <a:buFont typeface="Arial" panose="020B0604020202020204" pitchFamily="34" charset="0"/>
              <a:buChar char="•"/>
            </a:pPr>
            <a:r>
              <a:rPr lang="fr-FR" sz="1800" dirty="0"/>
              <a:t>Microsoft Defender for Office 365</a:t>
            </a:r>
            <a:endParaRPr lang="fr-FR" sz="1800" dirty="0">
              <a:cs typeface="Segoe UI"/>
            </a:endParaRPr>
          </a:p>
          <a:p>
            <a:r>
              <a:rPr lang="fr-FR" sz="2400" dirty="0"/>
              <a:t>Protection des terminaux</a:t>
            </a:r>
          </a:p>
          <a:p>
            <a:pPr marL="914400" lvl="1" indent="-457200">
              <a:buFont typeface="Arial" panose="020B0604020202020204" pitchFamily="34" charset="0"/>
              <a:buChar char="•"/>
            </a:pPr>
            <a:r>
              <a:rPr lang="fr-FR" sz="1800" dirty="0"/>
              <a:t>Microsoft Defender for Endpoint</a:t>
            </a:r>
            <a:endParaRPr lang="fr-FR" sz="1800" dirty="0">
              <a:cs typeface="Segoe UI"/>
            </a:endParaRPr>
          </a:p>
          <a:p>
            <a:r>
              <a:rPr lang="fr-FR" sz="2400" dirty="0"/>
              <a:t>Protection du cloud</a:t>
            </a:r>
          </a:p>
          <a:p>
            <a:pPr marL="914400" lvl="1" indent="-457200">
              <a:buFont typeface="Arial" panose="020B0604020202020204" pitchFamily="34" charset="0"/>
              <a:buChar char="•"/>
            </a:pPr>
            <a:r>
              <a:rPr lang="fr-FR" sz="1800" dirty="0"/>
              <a:t>Microsoft Defender for Cloud, Microsoft Sentinel</a:t>
            </a:r>
          </a:p>
        </p:txBody>
      </p:sp>
    </p:spTree>
    <p:extLst>
      <p:ext uri="{BB962C8B-B14F-4D97-AF65-F5344CB8AC3E}">
        <p14:creationId xmlns:p14="http://schemas.microsoft.com/office/powerpoint/2010/main" val="417856549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47D7476-B98F-4A79-AC4E-66689950A998}"/>
              </a:ext>
            </a:extLst>
          </p:cNvPr>
          <p:cNvSpPr/>
          <p:nvPr/>
        </p:nvSpPr>
        <p:spPr bwMode="auto">
          <a:xfrm>
            <a:off x="426426" y="1639265"/>
            <a:ext cx="11336039" cy="4878342"/>
          </a:xfrm>
          <a:prstGeom prst="rect">
            <a:avLst/>
          </a:prstGeom>
          <a:solidFill>
            <a:schemeClr val="bg1"/>
          </a:solidFill>
          <a:ln>
            <a:noFill/>
            <a:headEnd type="none" w="med" len="med"/>
            <a:tailEnd type="none" w="med" len="med"/>
          </a:ln>
          <a:effectLst>
            <a:outerShdw blurRad="190500" dist="381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03F05EB0-7466-414E-B6DE-A11A527B81B3}"/>
              </a:ext>
            </a:extLst>
          </p:cNvPr>
          <p:cNvSpPr>
            <a:spLocks noGrp="1"/>
          </p:cNvSpPr>
          <p:nvPr>
            <p:ph type="title"/>
          </p:nvPr>
        </p:nvSpPr>
        <p:spPr/>
        <p:txBody>
          <a:bodyPr/>
          <a:lstStyle/>
          <a:p>
            <a:r>
              <a:rPr lang="en-US" dirty="0"/>
              <a:t>Exposition des mots de passe </a:t>
            </a:r>
            <a:r>
              <a:rPr lang="en-US" dirty="0" err="1"/>
              <a:t>en</a:t>
            </a:r>
            <a:r>
              <a:rPr lang="en-US" dirty="0"/>
              <a:t> </a:t>
            </a:r>
            <a:r>
              <a:rPr lang="en-US" dirty="0" err="1"/>
              <a:t>clair</a:t>
            </a:r>
            <a:endParaRPr lang="en-US" dirty="0"/>
          </a:p>
        </p:txBody>
      </p:sp>
      <p:pic>
        <p:nvPicPr>
          <p:cNvPr id="19" name="Picture 18">
            <a:extLst>
              <a:ext uri="{FF2B5EF4-FFF2-40B4-BE49-F238E27FC236}">
                <a16:creationId xmlns:a16="http://schemas.microsoft.com/office/drawing/2014/main" id="{73214C7E-367C-4E27-A0B5-5E4ADA1386B0}"/>
              </a:ext>
            </a:extLst>
          </p:cNvPr>
          <p:cNvPicPr>
            <a:picLocks noChangeAspect="1"/>
          </p:cNvPicPr>
          <p:nvPr/>
        </p:nvPicPr>
        <p:blipFill>
          <a:blip r:embed="rId3"/>
          <a:stretch>
            <a:fillRect/>
          </a:stretch>
        </p:blipFill>
        <p:spPr>
          <a:xfrm>
            <a:off x="1969185" y="1707760"/>
            <a:ext cx="8253632" cy="4643728"/>
          </a:xfrm>
          <a:prstGeom prst="rect">
            <a:avLst/>
          </a:prstGeom>
        </p:spPr>
      </p:pic>
    </p:spTree>
    <p:extLst>
      <p:ext uri="{BB962C8B-B14F-4D97-AF65-F5344CB8AC3E}">
        <p14:creationId xmlns:p14="http://schemas.microsoft.com/office/powerpoint/2010/main" val="241530889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2">
            <a:extLst>
              <a:ext uri="{FF2B5EF4-FFF2-40B4-BE49-F238E27FC236}">
                <a16:creationId xmlns:a16="http://schemas.microsoft.com/office/drawing/2014/main" id="{B7F9D7AD-7BB1-4DA5-8D66-FE1485C48537}"/>
              </a:ext>
            </a:extLst>
          </p:cNvPr>
          <p:cNvGrpSpPr/>
          <p:nvPr/>
        </p:nvGrpSpPr>
        <p:grpSpPr>
          <a:xfrm>
            <a:off x="7343369" y="308425"/>
            <a:ext cx="6734277" cy="2654078"/>
            <a:chOff x="7595389" y="626550"/>
            <a:chExt cx="6870288" cy="2707682"/>
          </a:xfrm>
        </p:grpSpPr>
        <p:sp>
          <p:nvSpPr>
            <p:cNvPr id="53" name="document_6" title="Icon of a document with a padlock in the lower right corner">
              <a:extLst>
                <a:ext uri="{FF2B5EF4-FFF2-40B4-BE49-F238E27FC236}">
                  <a16:creationId xmlns:a16="http://schemas.microsoft.com/office/drawing/2014/main" id="{514394DC-AF4F-4B5D-B709-A038B444017E}"/>
                </a:ext>
              </a:extLst>
            </p:cNvPr>
            <p:cNvSpPr>
              <a:spLocks noChangeAspect="1" noEditPoints="1"/>
            </p:cNvSpPr>
            <p:nvPr/>
          </p:nvSpPr>
          <p:spPr bwMode="auto">
            <a:xfrm>
              <a:off x="14151699" y="626550"/>
              <a:ext cx="313978" cy="392473"/>
            </a:xfrm>
            <a:custGeom>
              <a:avLst/>
              <a:gdLst>
                <a:gd name="T0" fmla="*/ 99 w 265"/>
                <a:gd name="T1" fmla="*/ 332 h 332"/>
                <a:gd name="T2" fmla="*/ 0 w 265"/>
                <a:gd name="T3" fmla="*/ 332 h 332"/>
                <a:gd name="T4" fmla="*/ 0 w 265"/>
                <a:gd name="T5" fmla="*/ 49 h 332"/>
                <a:gd name="T6" fmla="*/ 49 w 265"/>
                <a:gd name="T7" fmla="*/ 0 h 332"/>
                <a:gd name="T8" fmla="*/ 241 w 265"/>
                <a:gd name="T9" fmla="*/ 0 h 332"/>
                <a:gd name="T10" fmla="*/ 241 w 265"/>
                <a:gd name="T11" fmla="*/ 127 h 332"/>
                <a:gd name="T12" fmla="*/ 265 w 265"/>
                <a:gd name="T13" fmla="*/ 219 h 332"/>
                <a:gd name="T14" fmla="*/ 132 w 265"/>
                <a:gd name="T15" fmla="*/ 219 h 332"/>
                <a:gd name="T16" fmla="*/ 132 w 265"/>
                <a:gd name="T17" fmla="*/ 332 h 332"/>
                <a:gd name="T18" fmla="*/ 265 w 265"/>
                <a:gd name="T19" fmla="*/ 332 h 332"/>
                <a:gd name="T20" fmla="*/ 265 w 265"/>
                <a:gd name="T21" fmla="*/ 219 h 332"/>
                <a:gd name="T22" fmla="*/ 245 w 265"/>
                <a:gd name="T23" fmla="*/ 219 h 332"/>
                <a:gd name="T24" fmla="*/ 245 w 265"/>
                <a:gd name="T25" fmla="*/ 198 h 332"/>
                <a:gd name="T26" fmla="*/ 201 w 265"/>
                <a:gd name="T27" fmla="*/ 153 h 332"/>
                <a:gd name="T28" fmla="*/ 157 w 265"/>
                <a:gd name="T29" fmla="*/ 198 h 332"/>
                <a:gd name="T30" fmla="*/ 157 w 265"/>
                <a:gd name="T31"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32">
                  <a:moveTo>
                    <a:pt x="99" y="332"/>
                  </a:moveTo>
                  <a:cubicBezTo>
                    <a:pt x="0" y="332"/>
                    <a:pt x="0" y="332"/>
                    <a:pt x="0" y="332"/>
                  </a:cubicBezTo>
                  <a:cubicBezTo>
                    <a:pt x="0" y="49"/>
                    <a:pt x="0" y="49"/>
                    <a:pt x="0" y="49"/>
                  </a:cubicBezTo>
                  <a:cubicBezTo>
                    <a:pt x="49" y="0"/>
                    <a:pt x="49" y="0"/>
                    <a:pt x="49" y="0"/>
                  </a:cubicBezTo>
                  <a:cubicBezTo>
                    <a:pt x="241" y="0"/>
                    <a:pt x="241" y="0"/>
                    <a:pt x="241" y="0"/>
                  </a:cubicBezTo>
                  <a:cubicBezTo>
                    <a:pt x="241" y="127"/>
                    <a:pt x="241" y="127"/>
                    <a:pt x="241" y="127"/>
                  </a:cubicBezTo>
                  <a:moveTo>
                    <a:pt x="265" y="219"/>
                  </a:moveTo>
                  <a:cubicBezTo>
                    <a:pt x="132" y="219"/>
                    <a:pt x="132" y="219"/>
                    <a:pt x="132" y="219"/>
                  </a:cubicBezTo>
                  <a:cubicBezTo>
                    <a:pt x="132" y="332"/>
                    <a:pt x="132" y="332"/>
                    <a:pt x="132" y="332"/>
                  </a:cubicBezTo>
                  <a:cubicBezTo>
                    <a:pt x="265" y="332"/>
                    <a:pt x="265" y="332"/>
                    <a:pt x="265" y="332"/>
                  </a:cubicBezTo>
                  <a:lnTo>
                    <a:pt x="265" y="219"/>
                  </a:lnTo>
                  <a:close/>
                  <a:moveTo>
                    <a:pt x="245" y="219"/>
                  </a:moveTo>
                  <a:cubicBezTo>
                    <a:pt x="245" y="198"/>
                    <a:pt x="245" y="198"/>
                    <a:pt x="245" y="198"/>
                  </a:cubicBezTo>
                  <a:cubicBezTo>
                    <a:pt x="245" y="173"/>
                    <a:pt x="226" y="153"/>
                    <a:pt x="201" y="153"/>
                  </a:cubicBezTo>
                  <a:cubicBezTo>
                    <a:pt x="177" y="153"/>
                    <a:pt x="157" y="173"/>
                    <a:pt x="157" y="198"/>
                  </a:cubicBezTo>
                  <a:cubicBezTo>
                    <a:pt x="157" y="219"/>
                    <a:pt x="157" y="219"/>
                    <a:pt x="157" y="219"/>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45" tIns="43923" rIns="87845" bIns="43923" numCol="1" anchor="t" anchorCtr="0" compatLnSpc="1">
              <a:prstTxWarp prst="textNoShape">
                <a:avLst/>
              </a:prstTxWarp>
            </a:bodyPr>
            <a:lstStyle/>
            <a:p>
              <a:pPr algn="ctr" defTabSz="878379" fontAlgn="base">
                <a:defRPr/>
              </a:pPr>
              <a:endParaRPr lang="en-US" sz="1632">
                <a:solidFill>
                  <a:srgbClr val="505050"/>
                </a:solidFill>
                <a:latin typeface="Segoe UI"/>
              </a:endParaRPr>
            </a:p>
          </p:txBody>
        </p:sp>
        <p:sp>
          <p:nvSpPr>
            <p:cNvPr id="82" name="document_6" title="Icon of a document with a padlock in the lower right corner">
              <a:extLst>
                <a:ext uri="{FF2B5EF4-FFF2-40B4-BE49-F238E27FC236}">
                  <a16:creationId xmlns:a16="http://schemas.microsoft.com/office/drawing/2014/main" id="{514394DC-AF4F-4B5D-B709-A038B444017E}"/>
                </a:ext>
              </a:extLst>
            </p:cNvPr>
            <p:cNvSpPr>
              <a:spLocks noChangeAspect="1" noEditPoints="1"/>
            </p:cNvSpPr>
            <p:nvPr/>
          </p:nvSpPr>
          <p:spPr bwMode="auto">
            <a:xfrm>
              <a:off x="7643819" y="2941759"/>
              <a:ext cx="313978" cy="392473"/>
            </a:xfrm>
            <a:custGeom>
              <a:avLst/>
              <a:gdLst>
                <a:gd name="T0" fmla="*/ 99 w 265"/>
                <a:gd name="T1" fmla="*/ 332 h 332"/>
                <a:gd name="T2" fmla="*/ 0 w 265"/>
                <a:gd name="T3" fmla="*/ 332 h 332"/>
                <a:gd name="T4" fmla="*/ 0 w 265"/>
                <a:gd name="T5" fmla="*/ 49 h 332"/>
                <a:gd name="T6" fmla="*/ 49 w 265"/>
                <a:gd name="T7" fmla="*/ 0 h 332"/>
                <a:gd name="T8" fmla="*/ 241 w 265"/>
                <a:gd name="T9" fmla="*/ 0 h 332"/>
                <a:gd name="T10" fmla="*/ 241 w 265"/>
                <a:gd name="T11" fmla="*/ 127 h 332"/>
                <a:gd name="T12" fmla="*/ 265 w 265"/>
                <a:gd name="T13" fmla="*/ 219 h 332"/>
                <a:gd name="T14" fmla="*/ 132 w 265"/>
                <a:gd name="T15" fmla="*/ 219 h 332"/>
                <a:gd name="T16" fmla="*/ 132 w 265"/>
                <a:gd name="T17" fmla="*/ 332 h 332"/>
                <a:gd name="T18" fmla="*/ 265 w 265"/>
                <a:gd name="T19" fmla="*/ 332 h 332"/>
                <a:gd name="T20" fmla="*/ 265 w 265"/>
                <a:gd name="T21" fmla="*/ 219 h 332"/>
                <a:gd name="T22" fmla="*/ 245 w 265"/>
                <a:gd name="T23" fmla="*/ 219 h 332"/>
                <a:gd name="T24" fmla="*/ 245 w 265"/>
                <a:gd name="T25" fmla="*/ 198 h 332"/>
                <a:gd name="T26" fmla="*/ 201 w 265"/>
                <a:gd name="T27" fmla="*/ 153 h 332"/>
                <a:gd name="T28" fmla="*/ 157 w 265"/>
                <a:gd name="T29" fmla="*/ 198 h 332"/>
                <a:gd name="T30" fmla="*/ 157 w 265"/>
                <a:gd name="T31"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32">
                  <a:moveTo>
                    <a:pt x="99" y="332"/>
                  </a:moveTo>
                  <a:cubicBezTo>
                    <a:pt x="0" y="332"/>
                    <a:pt x="0" y="332"/>
                    <a:pt x="0" y="332"/>
                  </a:cubicBezTo>
                  <a:cubicBezTo>
                    <a:pt x="0" y="49"/>
                    <a:pt x="0" y="49"/>
                    <a:pt x="0" y="49"/>
                  </a:cubicBezTo>
                  <a:cubicBezTo>
                    <a:pt x="49" y="0"/>
                    <a:pt x="49" y="0"/>
                    <a:pt x="49" y="0"/>
                  </a:cubicBezTo>
                  <a:cubicBezTo>
                    <a:pt x="241" y="0"/>
                    <a:pt x="241" y="0"/>
                    <a:pt x="241" y="0"/>
                  </a:cubicBezTo>
                  <a:cubicBezTo>
                    <a:pt x="241" y="127"/>
                    <a:pt x="241" y="127"/>
                    <a:pt x="241" y="127"/>
                  </a:cubicBezTo>
                  <a:moveTo>
                    <a:pt x="265" y="219"/>
                  </a:moveTo>
                  <a:cubicBezTo>
                    <a:pt x="132" y="219"/>
                    <a:pt x="132" y="219"/>
                    <a:pt x="132" y="219"/>
                  </a:cubicBezTo>
                  <a:cubicBezTo>
                    <a:pt x="132" y="332"/>
                    <a:pt x="132" y="332"/>
                    <a:pt x="132" y="332"/>
                  </a:cubicBezTo>
                  <a:cubicBezTo>
                    <a:pt x="265" y="332"/>
                    <a:pt x="265" y="332"/>
                    <a:pt x="265" y="332"/>
                  </a:cubicBezTo>
                  <a:lnTo>
                    <a:pt x="265" y="219"/>
                  </a:lnTo>
                  <a:close/>
                  <a:moveTo>
                    <a:pt x="245" y="219"/>
                  </a:moveTo>
                  <a:cubicBezTo>
                    <a:pt x="245" y="198"/>
                    <a:pt x="245" y="198"/>
                    <a:pt x="245" y="198"/>
                  </a:cubicBezTo>
                  <a:cubicBezTo>
                    <a:pt x="245" y="173"/>
                    <a:pt x="226" y="153"/>
                    <a:pt x="201" y="153"/>
                  </a:cubicBezTo>
                  <a:cubicBezTo>
                    <a:pt x="177" y="153"/>
                    <a:pt x="157" y="173"/>
                    <a:pt x="157" y="198"/>
                  </a:cubicBezTo>
                  <a:cubicBezTo>
                    <a:pt x="157" y="219"/>
                    <a:pt x="157" y="219"/>
                    <a:pt x="157" y="219"/>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45" tIns="43923" rIns="87845" bIns="43923" numCol="1" anchor="t" anchorCtr="0" compatLnSpc="1">
              <a:prstTxWarp prst="textNoShape">
                <a:avLst/>
              </a:prstTxWarp>
            </a:bodyPr>
            <a:lstStyle/>
            <a:p>
              <a:pPr algn="ctr" defTabSz="878379" fontAlgn="base">
                <a:defRPr/>
              </a:pPr>
              <a:endParaRPr lang="en-US" sz="1632">
                <a:solidFill>
                  <a:srgbClr val="505050"/>
                </a:solidFill>
                <a:latin typeface="Segoe UI"/>
              </a:endParaRPr>
            </a:p>
          </p:txBody>
        </p:sp>
        <p:sp>
          <p:nvSpPr>
            <p:cNvPr id="84" name="document_6" title="Icon of a document with a padlock in the lower right corner">
              <a:extLst>
                <a:ext uri="{FF2B5EF4-FFF2-40B4-BE49-F238E27FC236}">
                  <a16:creationId xmlns:a16="http://schemas.microsoft.com/office/drawing/2014/main" id="{514394DC-AF4F-4B5D-B709-A038B444017E}"/>
                </a:ext>
              </a:extLst>
            </p:cNvPr>
            <p:cNvSpPr>
              <a:spLocks noChangeAspect="1" noEditPoints="1"/>
            </p:cNvSpPr>
            <p:nvPr/>
          </p:nvSpPr>
          <p:spPr bwMode="auto">
            <a:xfrm>
              <a:off x="7595389" y="2928975"/>
              <a:ext cx="313978" cy="392473"/>
            </a:xfrm>
            <a:custGeom>
              <a:avLst/>
              <a:gdLst>
                <a:gd name="T0" fmla="*/ 99 w 265"/>
                <a:gd name="T1" fmla="*/ 332 h 332"/>
                <a:gd name="T2" fmla="*/ 0 w 265"/>
                <a:gd name="T3" fmla="*/ 332 h 332"/>
                <a:gd name="T4" fmla="*/ 0 w 265"/>
                <a:gd name="T5" fmla="*/ 49 h 332"/>
                <a:gd name="T6" fmla="*/ 49 w 265"/>
                <a:gd name="T7" fmla="*/ 0 h 332"/>
                <a:gd name="T8" fmla="*/ 241 w 265"/>
                <a:gd name="T9" fmla="*/ 0 h 332"/>
                <a:gd name="T10" fmla="*/ 241 w 265"/>
                <a:gd name="T11" fmla="*/ 127 h 332"/>
                <a:gd name="T12" fmla="*/ 265 w 265"/>
                <a:gd name="T13" fmla="*/ 219 h 332"/>
                <a:gd name="T14" fmla="*/ 132 w 265"/>
                <a:gd name="T15" fmla="*/ 219 h 332"/>
                <a:gd name="T16" fmla="*/ 132 w 265"/>
                <a:gd name="T17" fmla="*/ 332 h 332"/>
                <a:gd name="T18" fmla="*/ 265 w 265"/>
                <a:gd name="T19" fmla="*/ 332 h 332"/>
                <a:gd name="T20" fmla="*/ 265 w 265"/>
                <a:gd name="T21" fmla="*/ 219 h 332"/>
                <a:gd name="T22" fmla="*/ 245 w 265"/>
                <a:gd name="T23" fmla="*/ 219 h 332"/>
                <a:gd name="T24" fmla="*/ 245 w 265"/>
                <a:gd name="T25" fmla="*/ 198 h 332"/>
                <a:gd name="T26" fmla="*/ 201 w 265"/>
                <a:gd name="T27" fmla="*/ 153 h 332"/>
                <a:gd name="T28" fmla="*/ 157 w 265"/>
                <a:gd name="T29" fmla="*/ 198 h 332"/>
                <a:gd name="T30" fmla="*/ 157 w 265"/>
                <a:gd name="T31"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32">
                  <a:moveTo>
                    <a:pt x="99" y="332"/>
                  </a:moveTo>
                  <a:cubicBezTo>
                    <a:pt x="0" y="332"/>
                    <a:pt x="0" y="332"/>
                    <a:pt x="0" y="332"/>
                  </a:cubicBezTo>
                  <a:cubicBezTo>
                    <a:pt x="0" y="49"/>
                    <a:pt x="0" y="49"/>
                    <a:pt x="0" y="49"/>
                  </a:cubicBezTo>
                  <a:cubicBezTo>
                    <a:pt x="49" y="0"/>
                    <a:pt x="49" y="0"/>
                    <a:pt x="49" y="0"/>
                  </a:cubicBezTo>
                  <a:cubicBezTo>
                    <a:pt x="241" y="0"/>
                    <a:pt x="241" y="0"/>
                    <a:pt x="241" y="0"/>
                  </a:cubicBezTo>
                  <a:cubicBezTo>
                    <a:pt x="241" y="127"/>
                    <a:pt x="241" y="127"/>
                    <a:pt x="241" y="127"/>
                  </a:cubicBezTo>
                  <a:moveTo>
                    <a:pt x="265" y="219"/>
                  </a:moveTo>
                  <a:cubicBezTo>
                    <a:pt x="132" y="219"/>
                    <a:pt x="132" y="219"/>
                    <a:pt x="132" y="219"/>
                  </a:cubicBezTo>
                  <a:cubicBezTo>
                    <a:pt x="132" y="332"/>
                    <a:pt x="132" y="332"/>
                    <a:pt x="132" y="332"/>
                  </a:cubicBezTo>
                  <a:cubicBezTo>
                    <a:pt x="265" y="332"/>
                    <a:pt x="265" y="332"/>
                    <a:pt x="265" y="332"/>
                  </a:cubicBezTo>
                  <a:lnTo>
                    <a:pt x="265" y="219"/>
                  </a:lnTo>
                  <a:close/>
                  <a:moveTo>
                    <a:pt x="245" y="219"/>
                  </a:moveTo>
                  <a:cubicBezTo>
                    <a:pt x="245" y="198"/>
                    <a:pt x="245" y="198"/>
                    <a:pt x="245" y="198"/>
                  </a:cubicBezTo>
                  <a:cubicBezTo>
                    <a:pt x="245" y="173"/>
                    <a:pt x="226" y="153"/>
                    <a:pt x="201" y="153"/>
                  </a:cubicBezTo>
                  <a:cubicBezTo>
                    <a:pt x="177" y="153"/>
                    <a:pt x="157" y="173"/>
                    <a:pt x="157" y="198"/>
                  </a:cubicBezTo>
                  <a:cubicBezTo>
                    <a:pt x="157" y="219"/>
                    <a:pt x="157" y="219"/>
                    <a:pt x="157" y="219"/>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45" tIns="43923" rIns="87845" bIns="43923" numCol="1" anchor="t" anchorCtr="0" compatLnSpc="1">
              <a:prstTxWarp prst="textNoShape">
                <a:avLst/>
              </a:prstTxWarp>
            </a:bodyPr>
            <a:lstStyle/>
            <a:p>
              <a:pPr algn="ctr" defTabSz="878379" fontAlgn="base">
                <a:defRPr/>
              </a:pPr>
              <a:endParaRPr lang="en-US" sz="1632">
                <a:solidFill>
                  <a:srgbClr val="505050"/>
                </a:solidFill>
                <a:latin typeface="Segoe UI"/>
              </a:endParaRPr>
            </a:p>
          </p:txBody>
        </p:sp>
      </p:grpSp>
      <p:sp>
        <p:nvSpPr>
          <p:cNvPr id="5" name="Title 4">
            <a:extLst>
              <a:ext uri="{FF2B5EF4-FFF2-40B4-BE49-F238E27FC236}">
                <a16:creationId xmlns:a16="http://schemas.microsoft.com/office/drawing/2014/main" id="{9FCD4246-F2AE-2546-BAEF-A09A3FBEA836}"/>
              </a:ext>
            </a:extLst>
          </p:cNvPr>
          <p:cNvSpPr>
            <a:spLocks noGrp="1"/>
          </p:cNvSpPr>
          <p:nvPr>
            <p:ph type="title"/>
          </p:nvPr>
        </p:nvSpPr>
        <p:spPr/>
        <p:txBody>
          <a:bodyPr/>
          <a:lstStyle/>
          <a:p>
            <a:r>
              <a:rPr lang="en-US" dirty="0"/>
              <a:t>Sources de </a:t>
            </a:r>
            <a:r>
              <a:rPr lang="en-US" dirty="0" err="1"/>
              <a:t>données</a:t>
            </a:r>
            <a:endParaRPr lang="en-US" dirty="0"/>
          </a:p>
        </p:txBody>
      </p:sp>
      <p:grpSp>
        <p:nvGrpSpPr>
          <p:cNvPr id="13" name="Group 12">
            <a:extLst>
              <a:ext uri="{FF2B5EF4-FFF2-40B4-BE49-F238E27FC236}">
                <a16:creationId xmlns:a16="http://schemas.microsoft.com/office/drawing/2014/main" id="{66E03F1B-2CD4-4C10-A7B1-90A5D817D5B3}"/>
              </a:ext>
            </a:extLst>
          </p:cNvPr>
          <p:cNvGrpSpPr/>
          <p:nvPr/>
        </p:nvGrpSpPr>
        <p:grpSpPr>
          <a:xfrm>
            <a:off x="307667" y="1401151"/>
            <a:ext cx="11299756" cy="2581067"/>
            <a:chOff x="313835" y="1428750"/>
            <a:chExt cx="11526340" cy="2632823"/>
          </a:xfrm>
        </p:grpSpPr>
        <p:sp>
          <p:nvSpPr>
            <p:cNvPr id="102" name="Dotted Circle">
              <a:extLst>
                <a:ext uri="{FF2B5EF4-FFF2-40B4-BE49-F238E27FC236}">
                  <a16:creationId xmlns:a16="http://schemas.microsoft.com/office/drawing/2014/main" id="{86922241-6B68-5749-8685-CB15BE286E7A}"/>
                </a:ext>
              </a:extLst>
            </p:cNvPr>
            <p:cNvSpPr/>
            <p:nvPr/>
          </p:nvSpPr>
          <p:spPr>
            <a:xfrm>
              <a:off x="1856558" y="1428750"/>
              <a:ext cx="2632822" cy="2632823"/>
            </a:xfrm>
            <a:prstGeom prst="ellipse">
              <a:avLst/>
            </a:prstGeom>
            <a:solidFill>
              <a:schemeClr val="bg1"/>
            </a:solidFill>
            <a:ln w="9525" cap="rnd" cmpd="sng" algn="ctr">
              <a:solidFill>
                <a:srgbClr val="000000"/>
              </a:solidFill>
              <a:prstDash val="sysDot"/>
            </a:ln>
            <a:effectLst/>
          </p:spPr>
          <p:txBody>
            <a:bodyPr rtlCol="0" anchor="ctr"/>
            <a:lstStyle/>
            <a:p>
              <a:pPr algn="ctr" defTabSz="672121">
                <a:defRPr/>
              </a:pPr>
              <a:endParaRPr lang="en-US" sz="2000" kern="0">
                <a:solidFill>
                  <a:srgbClr val="FFFFFF"/>
                </a:solidFill>
                <a:latin typeface="Segoe UI Semilight"/>
              </a:endParaRPr>
            </a:p>
          </p:txBody>
        </p:sp>
        <p:grpSp>
          <p:nvGrpSpPr>
            <p:cNvPr id="10" name="Group 9">
              <a:extLst>
                <a:ext uri="{FF2B5EF4-FFF2-40B4-BE49-F238E27FC236}">
                  <a16:creationId xmlns:a16="http://schemas.microsoft.com/office/drawing/2014/main" id="{54A92851-CA4D-459F-88C9-E80C937B0116}"/>
                </a:ext>
              </a:extLst>
            </p:cNvPr>
            <p:cNvGrpSpPr/>
            <p:nvPr/>
          </p:nvGrpSpPr>
          <p:grpSpPr>
            <a:xfrm>
              <a:off x="1383979" y="2384565"/>
              <a:ext cx="1444897" cy="1475058"/>
              <a:chOff x="-2728805" y="6103751"/>
              <a:chExt cx="1535005" cy="1567048"/>
            </a:xfrm>
          </p:grpSpPr>
          <p:sp>
            <p:nvSpPr>
              <p:cNvPr id="9" name="Rectangle 8">
                <a:extLst>
                  <a:ext uri="{FF2B5EF4-FFF2-40B4-BE49-F238E27FC236}">
                    <a16:creationId xmlns:a16="http://schemas.microsoft.com/office/drawing/2014/main" id="{7D092E0E-941D-4240-B952-170F9B672328}"/>
                  </a:ext>
                </a:extLst>
              </p:cNvPr>
              <p:cNvSpPr/>
              <p:nvPr/>
            </p:nvSpPr>
            <p:spPr bwMode="auto">
              <a:xfrm>
                <a:off x="-2707200" y="6165786"/>
                <a:ext cx="1513400" cy="150501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6" name="Picture 55">
                <a:extLst>
                  <a:ext uri="{FF2B5EF4-FFF2-40B4-BE49-F238E27FC236}">
                    <a16:creationId xmlns:a16="http://schemas.microsoft.com/office/drawing/2014/main" id="{F81D0773-5C5F-413A-BBE0-FA1FABCCD424}"/>
                  </a:ext>
                </a:extLst>
              </p:cNvPr>
              <p:cNvPicPr>
                <a:picLocks noChangeAspect="1"/>
              </p:cNvPicPr>
              <p:nvPr/>
            </p:nvPicPr>
            <p:blipFill>
              <a:blip r:embed="rId3"/>
              <a:stretch>
                <a:fillRect/>
              </a:stretch>
            </p:blipFill>
            <p:spPr>
              <a:xfrm>
                <a:off x="-2728805" y="6103751"/>
                <a:ext cx="1533847" cy="1533847"/>
              </a:xfrm>
              <a:prstGeom prst="rect">
                <a:avLst/>
              </a:prstGeom>
            </p:spPr>
          </p:pic>
        </p:grpSp>
        <p:sp>
          <p:nvSpPr>
            <p:cNvPr id="105" name="Text">
              <a:extLst>
                <a:ext uri="{FF2B5EF4-FFF2-40B4-BE49-F238E27FC236}">
                  <a16:creationId xmlns:a16="http://schemas.microsoft.com/office/drawing/2014/main" id="{09AAC7B9-9EE3-BB4C-BB93-16E0AFDF37D1}"/>
                </a:ext>
              </a:extLst>
            </p:cNvPr>
            <p:cNvSpPr/>
            <p:nvPr/>
          </p:nvSpPr>
          <p:spPr bwMode="auto">
            <a:xfrm>
              <a:off x="313835" y="2140250"/>
              <a:ext cx="1586938" cy="643222"/>
            </a:xfrm>
            <a:prstGeom prst="rect">
              <a:avLst/>
            </a:prstGeom>
            <a:noFill/>
            <a:ln w="10795" cap="flat" cmpd="sng" algn="ctr">
              <a:noFill/>
              <a:prstDash val="solid"/>
              <a:headEnd type="none" w="med" len="med"/>
              <a:tailEnd type="none" w="med" len="med"/>
            </a:ln>
            <a:effectLst/>
          </p:spPr>
          <p:txBody>
            <a:bodyPr lIns="0" tIns="0" rIns="0" bIns="0"/>
            <a:lstStyle/>
            <a:p>
              <a:pPr algn="ctr" defTabSz="913225" fontAlgn="base">
                <a:spcBef>
                  <a:spcPct val="0"/>
                </a:spcBef>
                <a:spcAft>
                  <a:spcPct val="0"/>
                </a:spcAft>
              </a:pPr>
              <a:r>
                <a:rPr lang="en-US" sz="1600" kern="0" dirty="0">
                  <a:gradFill>
                    <a:gsLst>
                      <a:gs pos="0">
                        <a:schemeClr val="tx1"/>
                      </a:gs>
                      <a:gs pos="100000">
                        <a:schemeClr val="tx1"/>
                      </a:gs>
                    </a:gsLst>
                    <a:lin ang="5400000" scaled="1"/>
                  </a:gradFill>
                  <a:latin typeface="+mj-lt"/>
                  <a:cs typeface="Segoe UI" charset="0"/>
                </a:rPr>
                <a:t>On-premises</a:t>
              </a:r>
            </a:p>
          </p:txBody>
        </p:sp>
        <p:sp>
          <p:nvSpPr>
            <p:cNvPr id="115" name="Rectangle 114">
              <a:extLst>
                <a:ext uri="{FF2B5EF4-FFF2-40B4-BE49-F238E27FC236}">
                  <a16:creationId xmlns:a16="http://schemas.microsoft.com/office/drawing/2014/main" id="{C0B4B97B-D22F-D141-9C97-E7FA17DF16C6}"/>
                </a:ext>
              </a:extLst>
            </p:cNvPr>
            <p:cNvSpPr/>
            <p:nvPr/>
          </p:nvSpPr>
          <p:spPr>
            <a:xfrm>
              <a:off x="2777572" y="2538712"/>
              <a:ext cx="1255915" cy="8842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spcAft>
                  <a:spcPct val="0"/>
                </a:spcAft>
                <a:defRPr/>
              </a:pPr>
              <a:r>
                <a:rPr lang="en-US" sz="1400" dirty="0">
                  <a:gradFill>
                    <a:gsLst>
                      <a:gs pos="0">
                        <a:schemeClr val="tx1"/>
                      </a:gs>
                      <a:gs pos="100000">
                        <a:schemeClr val="tx1"/>
                      </a:gs>
                    </a:gsLst>
                    <a:lin ang="5400000" scaled="1"/>
                  </a:gradFill>
                  <a:latin typeface="+mj-lt"/>
                  <a:cs typeface="Segoe UI" panose="020B0502040204020203" pitchFamily="34" charset="0"/>
                </a:rPr>
                <a:t>Active </a:t>
              </a:r>
            </a:p>
            <a:p>
              <a:pPr algn="ctr" defTabSz="913927" fontAlgn="base">
                <a:spcAft>
                  <a:spcPct val="0"/>
                </a:spcAft>
                <a:defRPr/>
              </a:pPr>
              <a:r>
                <a:rPr lang="en-US" sz="1400" dirty="0">
                  <a:gradFill>
                    <a:gsLst>
                      <a:gs pos="0">
                        <a:schemeClr val="tx1"/>
                      </a:gs>
                      <a:gs pos="100000">
                        <a:schemeClr val="tx1"/>
                      </a:gs>
                    </a:gsLst>
                    <a:lin ang="5400000" scaled="1"/>
                  </a:gradFill>
                  <a:latin typeface="+mj-lt"/>
                  <a:cs typeface="Segoe UI" panose="020B0502040204020203" pitchFamily="34" charset="0"/>
                </a:rPr>
                <a:t>Directory</a:t>
              </a:r>
            </a:p>
            <a:p>
              <a:pPr algn="ctr" defTabSz="913927" fontAlgn="base">
                <a:spcAft>
                  <a:spcPct val="0"/>
                </a:spcAft>
                <a:defRPr/>
              </a:pPr>
              <a:r>
                <a:rPr lang="en-US" sz="1400" dirty="0">
                  <a:gradFill>
                    <a:gsLst>
                      <a:gs pos="0">
                        <a:schemeClr val="tx1"/>
                      </a:gs>
                      <a:gs pos="100000">
                        <a:schemeClr val="tx1"/>
                      </a:gs>
                    </a:gsLst>
                    <a:lin ang="5400000" scaled="1"/>
                  </a:gradFill>
                  <a:latin typeface="+mj-lt"/>
                  <a:cs typeface="Segoe UI" panose="020B0502040204020203" pitchFamily="34" charset="0"/>
                </a:rPr>
                <a:t>Domain</a:t>
              </a:r>
            </a:p>
            <a:p>
              <a:pPr algn="ctr" defTabSz="913927" fontAlgn="base">
                <a:spcAft>
                  <a:spcPct val="0"/>
                </a:spcAft>
                <a:defRPr/>
              </a:pPr>
              <a:r>
                <a:rPr lang="en-US" sz="1400" dirty="0">
                  <a:gradFill>
                    <a:gsLst>
                      <a:gs pos="0">
                        <a:schemeClr val="tx1"/>
                      </a:gs>
                      <a:gs pos="100000">
                        <a:schemeClr val="tx1"/>
                      </a:gs>
                    </a:gsLst>
                    <a:lin ang="5400000" scaled="1"/>
                  </a:gradFill>
                  <a:latin typeface="+mj-lt"/>
                  <a:cs typeface="Segoe UI" panose="020B0502040204020203" pitchFamily="34" charset="0"/>
                </a:rPr>
                <a:t>Services</a:t>
              </a:r>
            </a:p>
          </p:txBody>
        </p:sp>
        <p:pic>
          <p:nvPicPr>
            <p:cNvPr id="116" name="Picture 115">
              <a:extLst>
                <a:ext uri="{FF2B5EF4-FFF2-40B4-BE49-F238E27FC236}">
                  <a16:creationId xmlns:a16="http://schemas.microsoft.com/office/drawing/2014/main" id="{74DF3778-2D07-7F44-8AE8-B740DDC07D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66659" y="1769332"/>
              <a:ext cx="1328992" cy="879755"/>
            </a:xfrm>
            <a:prstGeom prst="rect">
              <a:avLst/>
            </a:prstGeom>
          </p:spPr>
        </p:pic>
        <p:sp>
          <p:nvSpPr>
            <p:cNvPr id="119" name="MS cloud text">
              <a:extLst>
                <a:ext uri="{FF2B5EF4-FFF2-40B4-BE49-F238E27FC236}">
                  <a16:creationId xmlns:a16="http://schemas.microsoft.com/office/drawing/2014/main" id="{FD6E0F52-F051-8443-9D16-4940937C9204}"/>
                </a:ext>
              </a:extLst>
            </p:cNvPr>
            <p:cNvSpPr txBox="1">
              <a:spLocks/>
            </p:cNvSpPr>
            <p:nvPr/>
          </p:nvSpPr>
          <p:spPr>
            <a:xfrm>
              <a:off x="8616493" y="2481837"/>
              <a:ext cx="3223682" cy="549656"/>
            </a:xfrm>
            <a:prstGeom prst="rect">
              <a:avLst/>
            </a:prstGeom>
          </p:spPr>
          <p:txBody>
            <a:bodyPr vert="horz" wrap="square" lIns="146284" tIns="91427" rIns="146284" bIns="91427" rtlCol="0" anchor="t">
              <a:noAutofit/>
            </a:bodyPr>
            <a:lstStyle>
              <a:lvl1pPr algn="ctr">
                <a:lnSpc>
                  <a:spcPct val="90000"/>
                </a:lnSpc>
                <a:spcBef>
                  <a:spcPct val="0"/>
                </a:spcBef>
                <a:buNone/>
                <a:defRPr lang="en-US" sz="4800" b="0" cap="none" spc="-102" baseline="0" dirty="0" smtClean="0">
                  <a:ln w="3175">
                    <a:noFill/>
                  </a:ln>
                  <a:gradFill>
                    <a:gsLst>
                      <a:gs pos="21239">
                        <a:schemeClr val="bg2">
                          <a:lumMod val="50000"/>
                        </a:schemeClr>
                      </a:gs>
                      <a:gs pos="84000">
                        <a:schemeClr val="bg2">
                          <a:lumMod val="50000"/>
                        </a:schemeClr>
                      </a:gs>
                    </a:gsLst>
                    <a:lin ang="5400000" scaled="0"/>
                  </a:gradFill>
                  <a:effectLst/>
                  <a:latin typeface="+mj-lt"/>
                  <a:cs typeface="Segoe UI" pitchFamily="34" charset="0"/>
                </a:defRPr>
              </a:lvl1pPr>
            </a:lstStyle>
            <a:p>
              <a:pPr lvl="0">
                <a:defRPr/>
              </a:pPr>
              <a:r>
                <a:rPr lang="en-US" sz="2353" kern="0" spc="0">
                  <a:gradFill>
                    <a:gsLst>
                      <a:gs pos="0">
                        <a:schemeClr val="bg1"/>
                      </a:gs>
                      <a:gs pos="100000">
                        <a:schemeClr val="bg1"/>
                      </a:gs>
                    </a:gsLst>
                    <a:lin ang="5400000" scaled="1"/>
                  </a:gradFill>
                  <a:latin typeface="+mn-lt"/>
                  <a:cs typeface="Segoe UI Semilight" panose="020B0402040204020203" pitchFamily="34" charset="0"/>
                </a:rPr>
                <a:t>Azure Advanced Threat Protection</a:t>
              </a:r>
            </a:p>
          </p:txBody>
        </p:sp>
        <p:cxnSp>
          <p:nvCxnSpPr>
            <p:cNvPr id="120" name="Straight Arrow Connector 119">
              <a:extLst>
                <a:ext uri="{FF2B5EF4-FFF2-40B4-BE49-F238E27FC236}">
                  <a16:creationId xmlns:a16="http://schemas.microsoft.com/office/drawing/2014/main" id="{ACCCA604-CB87-4B4E-A9B7-8FEA175F2C4D}"/>
                </a:ext>
              </a:extLst>
            </p:cNvPr>
            <p:cNvCxnSpPr>
              <a:cxnSpLocks/>
            </p:cNvCxnSpPr>
            <p:nvPr/>
          </p:nvCxnSpPr>
          <p:spPr>
            <a:xfrm flipH="1">
              <a:off x="4607661" y="2562478"/>
              <a:ext cx="4008831" cy="0"/>
            </a:xfrm>
            <a:prstGeom prst="straightConnector1">
              <a:avLst/>
            </a:prstGeom>
            <a:solidFill>
              <a:schemeClr val="bg1"/>
            </a:solidFill>
            <a:ln>
              <a:solidFill>
                <a:schemeClr val="accent1"/>
              </a:solidFill>
              <a:prstDash val="dash"/>
              <a:headEnd type="triangle"/>
            </a:ln>
          </p:spPr>
        </p:cxnSp>
        <p:sp>
          <p:nvSpPr>
            <p:cNvPr id="121" name="object 60">
              <a:extLst>
                <a:ext uri="{FF2B5EF4-FFF2-40B4-BE49-F238E27FC236}">
                  <a16:creationId xmlns:a16="http://schemas.microsoft.com/office/drawing/2014/main" id="{30777CC5-CF0D-B949-9EFA-4C8513FCBC0A}"/>
                </a:ext>
              </a:extLst>
            </p:cNvPr>
            <p:cNvSpPr/>
            <p:nvPr/>
          </p:nvSpPr>
          <p:spPr>
            <a:xfrm>
              <a:off x="4166932" y="1930669"/>
              <a:ext cx="1227373" cy="1230001"/>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a:solidFill>
                <a:schemeClr val="accent1"/>
              </a:solidFill>
              <a:prstDash val="dash"/>
            </a:ln>
          </p:spPr>
          <p:txBody>
            <a:bodyPr wrap="square" lIns="0" tIns="0" rIns="0" bIns="0" rtlCol="0"/>
            <a:lstStyle/>
            <a:p>
              <a:pPr defTabSz="623198"/>
              <a:endParaRPr sz="1225" b="1" kern="0">
                <a:solidFill>
                  <a:prstClr val="black"/>
                </a:solidFill>
                <a:latin typeface="Calibri"/>
              </a:endParaRPr>
            </a:p>
          </p:txBody>
        </p:sp>
        <p:sp>
          <p:nvSpPr>
            <p:cNvPr id="122" name="object 60">
              <a:extLst>
                <a:ext uri="{FF2B5EF4-FFF2-40B4-BE49-F238E27FC236}">
                  <a16:creationId xmlns:a16="http://schemas.microsoft.com/office/drawing/2014/main" id="{7EB419CD-23CA-374B-9A82-DD7DB3A72021}"/>
                </a:ext>
              </a:extLst>
            </p:cNvPr>
            <p:cNvSpPr/>
            <p:nvPr/>
          </p:nvSpPr>
          <p:spPr>
            <a:xfrm>
              <a:off x="4272606" y="2042598"/>
              <a:ext cx="1003993" cy="100614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tx1">
                <a:lumMod val="10000"/>
                <a:lumOff val="90000"/>
              </a:schemeClr>
            </a:solidFill>
            <a:ln w="6350">
              <a:noFill/>
            </a:ln>
            <a:effectLst/>
          </p:spPr>
          <p:txBody>
            <a:bodyPr wrap="square" lIns="0" tIns="0" rIns="0" bIns="0" rtlCol="0" anchor="ctr" anchorCtr="0"/>
            <a:lstStyle/>
            <a:p>
              <a:pPr algn="ctr" defTabSz="623198"/>
              <a:r>
                <a:rPr lang="en-US" sz="1225" dirty="0">
                  <a:gradFill>
                    <a:gsLst>
                      <a:gs pos="0">
                        <a:schemeClr val="tx1"/>
                      </a:gs>
                      <a:gs pos="100000">
                        <a:schemeClr val="tx1"/>
                      </a:gs>
                    </a:gsLst>
                    <a:lin ang="5400000" scaled="1"/>
                  </a:gradFill>
                </a:rPr>
                <a:t>Sensor</a:t>
              </a:r>
            </a:p>
          </p:txBody>
        </p:sp>
      </p:grpSp>
      <p:sp>
        <p:nvSpPr>
          <p:cNvPr id="35" name="Freeform: Shape 258">
            <a:extLst>
              <a:ext uri="{FF2B5EF4-FFF2-40B4-BE49-F238E27FC236}">
                <a16:creationId xmlns:a16="http://schemas.microsoft.com/office/drawing/2014/main" id="{39F05D99-3E9F-4746-81CF-DE02D15445F1}"/>
              </a:ext>
            </a:extLst>
          </p:cNvPr>
          <p:cNvSpPr/>
          <p:nvPr/>
        </p:nvSpPr>
        <p:spPr bwMode="auto">
          <a:xfrm>
            <a:off x="8308969" y="1551693"/>
            <a:ext cx="3672868" cy="2027151"/>
          </a:xfrm>
          <a:custGeom>
            <a:avLst/>
            <a:gdLst>
              <a:gd name="connsiteX0" fmla="*/ 3361107 w 6810924"/>
              <a:gd name="connsiteY0" fmla="*/ 0 h 3759126"/>
              <a:gd name="connsiteX1" fmla="*/ 4838321 w 6810924"/>
              <a:gd name="connsiteY1" fmla="*/ 979163 h 3759126"/>
              <a:gd name="connsiteX2" fmla="*/ 4860282 w 6810924"/>
              <a:gd name="connsiteY2" fmla="*/ 1039166 h 3759126"/>
              <a:gd name="connsiteX3" fmla="*/ 4977487 w 6810924"/>
              <a:gd name="connsiteY3" fmla="*/ 996268 h 3759126"/>
              <a:gd name="connsiteX4" fmla="*/ 5397728 w 6810924"/>
              <a:gd name="connsiteY4" fmla="*/ 932734 h 3759126"/>
              <a:gd name="connsiteX5" fmla="*/ 6810924 w 6810924"/>
              <a:gd name="connsiteY5" fmla="*/ 2345930 h 3759126"/>
              <a:gd name="connsiteX6" fmla="*/ 5542219 w 6810924"/>
              <a:gd name="connsiteY6" fmla="*/ 3751830 h 3759126"/>
              <a:gd name="connsiteX7" fmla="*/ 5469009 w 6810924"/>
              <a:gd name="connsiteY7" fmla="*/ 3755527 h 3759126"/>
              <a:gd name="connsiteX8" fmla="*/ 5469009 w 6810924"/>
              <a:gd name="connsiteY8" fmla="*/ 3759125 h 3759126"/>
              <a:gd name="connsiteX9" fmla="*/ 5397748 w 6810924"/>
              <a:gd name="connsiteY9" fmla="*/ 3759125 h 3759126"/>
              <a:gd name="connsiteX10" fmla="*/ 5397728 w 6810924"/>
              <a:gd name="connsiteY10" fmla="*/ 3759126 h 3759126"/>
              <a:gd name="connsiteX11" fmla="*/ 5397708 w 6810924"/>
              <a:gd name="connsiteY11" fmla="*/ 3759125 h 3759126"/>
              <a:gd name="connsiteX12" fmla="*/ 779509 w 6810924"/>
              <a:gd name="connsiteY12" fmla="*/ 3759125 h 3759126"/>
              <a:gd name="connsiteX13" fmla="*/ 779489 w 6810924"/>
              <a:gd name="connsiteY13" fmla="*/ 3759126 h 3759126"/>
              <a:gd name="connsiteX14" fmla="*/ 779470 w 6810924"/>
              <a:gd name="connsiteY14" fmla="*/ 3759125 h 3759126"/>
              <a:gd name="connsiteX15" fmla="*/ 760443 w 6810924"/>
              <a:gd name="connsiteY15" fmla="*/ 3759125 h 3759126"/>
              <a:gd name="connsiteX16" fmla="*/ 760443 w 6810924"/>
              <a:gd name="connsiteY16" fmla="*/ 3758165 h 3759126"/>
              <a:gd name="connsiteX17" fmla="*/ 699791 w 6810924"/>
              <a:gd name="connsiteY17" fmla="*/ 3755102 h 3759126"/>
              <a:gd name="connsiteX18" fmla="*/ 0 w 6810924"/>
              <a:gd name="connsiteY18" fmla="*/ 2979637 h 3759126"/>
              <a:gd name="connsiteX19" fmla="*/ 779489 w 6810924"/>
              <a:gd name="connsiteY19" fmla="*/ 2200148 h 3759126"/>
              <a:gd name="connsiteX20" fmla="*/ 869383 w 6810924"/>
              <a:gd name="connsiteY20" fmla="*/ 2205818 h 3759126"/>
              <a:gd name="connsiteX21" fmla="*/ 855381 w 6810924"/>
              <a:gd name="connsiteY21" fmla="*/ 2066924 h 3759126"/>
              <a:gd name="connsiteX22" fmla="*/ 1782273 w 6810924"/>
              <a:gd name="connsiteY22" fmla="*/ 1140032 h 3759126"/>
              <a:gd name="connsiteX23" fmla="*/ 1825926 w 6810924"/>
              <a:gd name="connsiteY23" fmla="*/ 1142236 h 3759126"/>
              <a:gd name="connsiteX24" fmla="*/ 1829983 w 6810924"/>
              <a:gd name="connsiteY24" fmla="*/ 1126458 h 3759126"/>
              <a:gd name="connsiteX25" fmla="*/ 3361107 w 6810924"/>
              <a:gd name="connsiteY25" fmla="*/ 0 h 375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0924" h="3759126">
                <a:moveTo>
                  <a:pt x="3361107" y="0"/>
                </a:moveTo>
                <a:cubicBezTo>
                  <a:pt x="4025175" y="0"/>
                  <a:pt x="4594941" y="403750"/>
                  <a:pt x="4838321" y="979163"/>
                </a:cubicBezTo>
                <a:lnTo>
                  <a:pt x="4860282" y="1039166"/>
                </a:lnTo>
                <a:lnTo>
                  <a:pt x="4977487" y="996268"/>
                </a:lnTo>
                <a:cubicBezTo>
                  <a:pt x="5110241" y="954978"/>
                  <a:pt x="5251387" y="932734"/>
                  <a:pt x="5397728" y="932734"/>
                </a:cubicBezTo>
                <a:cubicBezTo>
                  <a:pt x="6178215" y="932734"/>
                  <a:pt x="6810924" y="1565443"/>
                  <a:pt x="6810924" y="2345930"/>
                </a:cubicBezTo>
                <a:cubicBezTo>
                  <a:pt x="6810924" y="3077637"/>
                  <a:pt x="6254832" y="3679460"/>
                  <a:pt x="5542219" y="3751830"/>
                </a:cubicBezTo>
                <a:lnTo>
                  <a:pt x="5469009" y="3755527"/>
                </a:lnTo>
                <a:lnTo>
                  <a:pt x="5469009" y="3759125"/>
                </a:lnTo>
                <a:lnTo>
                  <a:pt x="5397748" y="3759125"/>
                </a:lnTo>
                <a:lnTo>
                  <a:pt x="5397728" y="3759126"/>
                </a:lnTo>
                <a:lnTo>
                  <a:pt x="5397708" y="3759125"/>
                </a:lnTo>
                <a:lnTo>
                  <a:pt x="779509" y="3759125"/>
                </a:lnTo>
                <a:lnTo>
                  <a:pt x="779489" y="3759126"/>
                </a:lnTo>
                <a:lnTo>
                  <a:pt x="779470" y="3759125"/>
                </a:lnTo>
                <a:lnTo>
                  <a:pt x="760443" y="3759125"/>
                </a:lnTo>
                <a:lnTo>
                  <a:pt x="760443" y="3758165"/>
                </a:lnTo>
                <a:lnTo>
                  <a:pt x="699791" y="3755102"/>
                </a:lnTo>
                <a:cubicBezTo>
                  <a:pt x="306729" y="3715184"/>
                  <a:pt x="0" y="3383231"/>
                  <a:pt x="0" y="2979637"/>
                </a:cubicBezTo>
                <a:cubicBezTo>
                  <a:pt x="0" y="2549137"/>
                  <a:pt x="348989" y="2200148"/>
                  <a:pt x="779489" y="2200148"/>
                </a:cubicBezTo>
                <a:lnTo>
                  <a:pt x="869383" y="2205818"/>
                </a:lnTo>
                <a:lnTo>
                  <a:pt x="855381" y="2066924"/>
                </a:lnTo>
                <a:cubicBezTo>
                  <a:pt x="855381" y="1555016"/>
                  <a:pt x="1270365" y="1140032"/>
                  <a:pt x="1782273" y="1140032"/>
                </a:cubicBezTo>
                <a:lnTo>
                  <a:pt x="1825926" y="1142236"/>
                </a:lnTo>
                <a:lnTo>
                  <a:pt x="1829983" y="1126458"/>
                </a:lnTo>
                <a:cubicBezTo>
                  <a:pt x="2032967" y="473846"/>
                  <a:pt x="2641701" y="0"/>
                  <a:pt x="3361107" y="0"/>
                </a:cubicBezTo>
                <a:close/>
              </a:path>
            </a:pathLst>
          </a:custGeom>
          <a:solidFill>
            <a:srgbClr val="0078D4"/>
          </a:solidFill>
          <a:ln w="19050" cap="flat" cmpd="sng" algn="ctr">
            <a:solidFill>
              <a:srgbClr val="0078D4"/>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3264"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3" name="MS cloud text">
            <a:extLst>
              <a:ext uri="{FF2B5EF4-FFF2-40B4-BE49-F238E27FC236}">
                <a16:creationId xmlns:a16="http://schemas.microsoft.com/office/drawing/2014/main" id="{699460D4-4D2A-4B90-8158-13A1D8AE454A}"/>
              </a:ext>
            </a:extLst>
          </p:cNvPr>
          <p:cNvSpPr txBox="1">
            <a:spLocks/>
          </p:cNvSpPr>
          <p:nvPr/>
        </p:nvSpPr>
        <p:spPr>
          <a:xfrm>
            <a:off x="8585254" y="2237764"/>
            <a:ext cx="3223682" cy="549656"/>
          </a:xfrm>
          <a:prstGeom prst="rect">
            <a:avLst/>
          </a:prstGeom>
        </p:spPr>
        <p:txBody>
          <a:bodyPr vert="horz" wrap="square" lIns="149217" tIns="93260" rIns="149217" bIns="93260" rtlCol="0" anchor="t">
            <a:noAutofit/>
          </a:bodyPr>
          <a:lstStyle>
            <a:lvl1pPr algn="ctr">
              <a:lnSpc>
                <a:spcPct val="90000"/>
              </a:lnSpc>
              <a:spcBef>
                <a:spcPct val="0"/>
              </a:spcBef>
              <a:buNone/>
              <a:defRPr lang="en-US" sz="4800" b="0" cap="none" spc="-102" baseline="0" dirty="0" smtClean="0">
                <a:ln w="3175">
                  <a:noFill/>
                </a:ln>
                <a:gradFill>
                  <a:gsLst>
                    <a:gs pos="21239">
                      <a:schemeClr val="bg2">
                        <a:lumMod val="50000"/>
                      </a:schemeClr>
                    </a:gs>
                    <a:gs pos="84000">
                      <a:schemeClr val="bg2">
                        <a:lumMod val="50000"/>
                      </a:schemeClr>
                    </a:gs>
                  </a:gsLst>
                  <a:lin ang="5400000" scaled="0"/>
                </a:gradFill>
                <a:effectLst/>
                <a:latin typeface="+mj-lt"/>
                <a:cs typeface="Segoe UI" pitchFamily="34" charset="0"/>
              </a:defRPr>
            </a:lvl1pPr>
          </a:lstStyle>
          <a:p>
            <a:pPr lvl="0">
              <a:defRPr/>
            </a:pPr>
            <a:r>
              <a:rPr lang="en-US" sz="2400" kern="0" spc="0" dirty="0">
                <a:gradFill>
                  <a:gsLst>
                    <a:gs pos="0">
                      <a:schemeClr val="bg1"/>
                    </a:gs>
                    <a:gs pos="100000">
                      <a:schemeClr val="bg1"/>
                    </a:gs>
                  </a:gsLst>
                  <a:lin ang="5400000" scaled="1"/>
                </a:gradFill>
                <a:latin typeface="+mn-lt"/>
                <a:cs typeface="Segoe UI Semilight" panose="020B0402040204020203" pitchFamily="34" charset="0"/>
              </a:rPr>
              <a:t>Microsoft Defender for Identity</a:t>
            </a:r>
          </a:p>
        </p:txBody>
      </p:sp>
      <p:grpSp>
        <p:nvGrpSpPr>
          <p:cNvPr id="38" name="Group 37">
            <a:extLst>
              <a:ext uri="{FF2B5EF4-FFF2-40B4-BE49-F238E27FC236}">
                <a16:creationId xmlns:a16="http://schemas.microsoft.com/office/drawing/2014/main" id="{82317921-E68E-40A6-BDE7-E3968285A7F5}"/>
              </a:ext>
            </a:extLst>
          </p:cNvPr>
          <p:cNvGrpSpPr/>
          <p:nvPr/>
        </p:nvGrpSpPr>
        <p:grpSpPr>
          <a:xfrm>
            <a:off x="418487" y="4119076"/>
            <a:ext cx="2712334" cy="2237862"/>
            <a:chOff x="428699" y="2202357"/>
            <a:chExt cx="2732034" cy="2496431"/>
          </a:xfrm>
        </p:grpSpPr>
        <p:sp>
          <p:nvSpPr>
            <p:cNvPr id="39" name="Rectangle 38">
              <a:extLst>
                <a:ext uri="{FF2B5EF4-FFF2-40B4-BE49-F238E27FC236}">
                  <a16:creationId xmlns:a16="http://schemas.microsoft.com/office/drawing/2014/main" id="{523E4EDA-4CAA-4FF0-B2EB-88EFFA23D416}"/>
                </a:ext>
              </a:extLst>
            </p:cNvPr>
            <p:cNvSpPr/>
            <p:nvPr/>
          </p:nvSpPr>
          <p:spPr bwMode="auto">
            <a:xfrm>
              <a:off x="428699" y="2202358"/>
              <a:ext cx="2732034" cy="2496430"/>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82880" tIns="182880"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err="1">
                  <a:ln>
                    <a:noFill/>
                  </a:ln>
                  <a:gradFill>
                    <a:gsLst>
                      <a:gs pos="0">
                        <a:srgbClr val="0078D4"/>
                      </a:gs>
                      <a:gs pos="100000">
                        <a:srgbClr val="0078D4"/>
                      </a:gs>
                    </a:gsLst>
                    <a:lin ang="5400000" scaled="1"/>
                  </a:gradFill>
                  <a:effectLst/>
                  <a:uLnTx/>
                  <a:uFillTx/>
                  <a:latin typeface="Segoe UI Semibold"/>
                  <a:ea typeface="+mn-ea"/>
                  <a:cs typeface="Segoe UI" pitchFamily="34" charset="0"/>
                </a:rPr>
                <a:t>Analyse</a:t>
              </a:r>
              <a: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t> du traffic </a:t>
              </a:r>
              <a:r>
                <a:rPr kumimoji="0" lang="en-US" sz="2000" b="0" i="0" u="none" strike="noStrike" kern="0" cap="none" spc="0" normalizeH="0" baseline="0" noProof="0" dirty="0" err="1">
                  <a:ln>
                    <a:noFill/>
                  </a:ln>
                  <a:gradFill>
                    <a:gsLst>
                      <a:gs pos="0">
                        <a:srgbClr val="0078D4"/>
                      </a:gs>
                      <a:gs pos="100000">
                        <a:srgbClr val="0078D4"/>
                      </a:gs>
                    </a:gsLst>
                    <a:lin ang="5400000" scaled="1"/>
                  </a:gradFill>
                  <a:effectLst/>
                  <a:uLnTx/>
                  <a:uFillTx/>
                  <a:latin typeface="Segoe UI Semibold"/>
                  <a:ea typeface="+mn-ea"/>
                  <a:cs typeface="Segoe UI" pitchFamily="34" charset="0"/>
                </a:rPr>
                <a:t>réseau</a:t>
              </a:r>
              <a:endParaRPr kumimoji="0" lang="en-US" sz="16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endParaRPr>
            </a:p>
            <a:p>
              <a:pPr marL="0" marR="0" lvl="0" indent="0" defTabSz="932472"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Inspection du traffic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réseau</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 NTLM, Kerberos, LDAP, RPC, DNS, SMB</a:t>
              </a:r>
            </a:p>
          </p:txBody>
        </p:sp>
        <p:sp>
          <p:nvSpPr>
            <p:cNvPr id="40" name="Rectangle 39">
              <a:extLst>
                <a:ext uri="{FF2B5EF4-FFF2-40B4-BE49-F238E27FC236}">
                  <a16:creationId xmlns:a16="http://schemas.microsoft.com/office/drawing/2014/main" id="{440B780B-350A-476A-80B7-277A943B73B8}"/>
                </a:ext>
              </a:extLst>
            </p:cNvPr>
            <p:cNvSpPr/>
            <p:nvPr/>
          </p:nvSpPr>
          <p:spPr bwMode="auto">
            <a:xfrm>
              <a:off x="428699"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1" name="Group 40">
            <a:extLst>
              <a:ext uri="{FF2B5EF4-FFF2-40B4-BE49-F238E27FC236}">
                <a16:creationId xmlns:a16="http://schemas.microsoft.com/office/drawing/2014/main" id="{0BA5EA32-D5BC-4DA4-AF66-9F5441B51EFB}"/>
              </a:ext>
            </a:extLst>
          </p:cNvPr>
          <p:cNvGrpSpPr/>
          <p:nvPr/>
        </p:nvGrpSpPr>
        <p:grpSpPr>
          <a:xfrm>
            <a:off x="3368826" y="4119076"/>
            <a:ext cx="2712334" cy="2237862"/>
            <a:chOff x="428699" y="2202357"/>
            <a:chExt cx="2732034" cy="2496431"/>
          </a:xfrm>
        </p:grpSpPr>
        <p:sp>
          <p:nvSpPr>
            <p:cNvPr id="42" name="Rectangle 41">
              <a:extLst>
                <a:ext uri="{FF2B5EF4-FFF2-40B4-BE49-F238E27FC236}">
                  <a16:creationId xmlns:a16="http://schemas.microsoft.com/office/drawing/2014/main" id="{E4BA5E63-B876-48B3-8650-A43BD7EF7156}"/>
                </a:ext>
              </a:extLst>
            </p:cNvPr>
            <p:cNvSpPr/>
            <p:nvPr/>
          </p:nvSpPr>
          <p:spPr bwMode="auto">
            <a:xfrm>
              <a:off x="428699" y="2202358"/>
              <a:ext cx="2732034" cy="2496430"/>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82880" tIns="182880"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err="1">
                  <a:ln>
                    <a:noFill/>
                  </a:ln>
                  <a:gradFill>
                    <a:gsLst>
                      <a:gs pos="0">
                        <a:srgbClr val="0078D4"/>
                      </a:gs>
                      <a:gs pos="100000">
                        <a:srgbClr val="0078D4"/>
                      </a:gs>
                    </a:gsLst>
                    <a:lin ang="5400000" scaled="1"/>
                  </a:gradFill>
                  <a:effectLst/>
                  <a:uLnTx/>
                  <a:uFillTx/>
                  <a:latin typeface="Segoe UI Semibold"/>
                  <a:ea typeface="+mn-ea"/>
                  <a:cs typeface="Segoe UI" pitchFamily="34" charset="0"/>
                </a:rPr>
                <a:t>Evénemen</a:t>
              </a:r>
              <a:r>
                <a:rPr lang="en-US" sz="2000" kern="0" dirty="0" err="1">
                  <a:gradFill>
                    <a:gsLst>
                      <a:gs pos="0">
                        <a:srgbClr val="0078D4"/>
                      </a:gs>
                      <a:gs pos="100000">
                        <a:srgbClr val="0078D4"/>
                      </a:gs>
                    </a:gsLst>
                    <a:lin ang="5400000" scaled="1"/>
                  </a:gradFill>
                  <a:latin typeface="Segoe UI Semibold"/>
                  <a:cs typeface="Segoe UI" pitchFamily="34" charset="0"/>
                </a:rPr>
                <a:t>ts</a:t>
              </a:r>
              <a:r>
                <a:rPr lang="en-US" sz="2000" kern="0" dirty="0">
                  <a:gradFill>
                    <a:gsLst>
                      <a:gs pos="0">
                        <a:srgbClr val="0078D4"/>
                      </a:gs>
                      <a:gs pos="100000">
                        <a:srgbClr val="0078D4"/>
                      </a:gs>
                    </a:gsLst>
                    <a:lin ang="5400000" scaled="1"/>
                  </a:gradFill>
                  <a:latin typeface="Segoe UI Semibold"/>
                  <a:cs typeface="Segoe UI" pitchFamily="34" charset="0"/>
                </a:rPr>
                <a:t> de </a:t>
              </a:r>
              <a:r>
                <a:rPr lang="en-US" sz="2000" kern="0" dirty="0" err="1">
                  <a:gradFill>
                    <a:gsLst>
                      <a:gs pos="0">
                        <a:srgbClr val="0078D4"/>
                      </a:gs>
                      <a:gs pos="100000">
                        <a:srgbClr val="0078D4"/>
                      </a:gs>
                    </a:gsLst>
                    <a:lin ang="5400000" scaled="1"/>
                  </a:gradFill>
                  <a:latin typeface="Segoe UI Semibold"/>
                  <a:cs typeface="Segoe UI" pitchFamily="34" charset="0"/>
                </a:rPr>
                <a:t>sécurité</a:t>
              </a:r>
              <a:b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br>
              <a:r>
                <a:rPr lang="en-US" sz="2000" kern="0" dirty="0">
                  <a:gradFill>
                    <a:gsLst>
                      <a:gs pos="0">
                        <a:srgbClr val="0078D4"/>
                      </a:gs>
                      <a:gs pos="100000">
                        <a:srgbClr val="0078D4"/>
                      </a:gs>
                    </a:gsLst>
                    <a:lin ang="5400000" scaled="1"/>
                  </a:gradFill>
                  <a:latin typeface="Segoe UI Semibold"/>
                  <a:cs typeface="Segoe UI" pitchFamily="34" charset="0"/>
                </a:rPr>
                <a:t>et </a:t>
              </a:r>
              <a:r>
                <a:rPr lang="en-US" sz="2000" kern="0" dirty="0" err="1">
                  <a:gradFill>
                    <a:gsLst>
                      <a:gs pos="0">
                        <a:srgbClr val="0078D4"/>
                      </a:gs>
                      <a:gs pos="100000">
                        <a:srgbClr val="0078D4"/>
                      </a:gs>
                    </a:gsLst>
                    <a:lin ang="5400000" scaled="1"/>
                  </a:gradFill>
                  <a:latin typeface="Segoe UI Semibold"/>
                  <a:cs typeface="Segoe UI" pitchFamily="34" charset="0"/>
                </a:rPr>
                <a:t>données</a:t>
              </a:r>
              <a: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t> Active </a:t>
              </a:r>
              <a:b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br>
              <a: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t>Directory</a:t>
              </a:r>
              <a:b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br>
              <a:endParaRPr kumimoji="0" lang="en-US" sz="16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endParaRPr>
            </a:p>
            <a:p>
              <a:pPr marL="0" marR="0" lvl="0" indent="0" defTabSz="932472"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Analyse</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des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événements</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tracing, profiling des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entités</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active directory</a:t>
              </a:r>
            </a:p>
          </p:txBody>
        </p:sp>
        <p:sp>
          <p:nvSpPr>
            <p:cNvPr id="43" name="Rectangle 42">
              <a:extLst>
                <a:ext uri="{FF2B5EF4-FFF2-40B4-BE49-F238E27FC236}">
                  <a16:creationId xmlns:a16="http://schemas.microsoft.com/office/drawing/2014/main" id="{B39B7681-9D48-48A9-841A-FF5184E4C729}"/>
                </a:ext>
              </a:extLst>
            </p:cNvPr>
            <p:cNvSpPr/>
            <p:nvPr/>
          </p:nvSpPr>
          <p:spPr bwMode="auto">
            <a:xfrm>
              <a:off x="428699"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4" name="Group 43">
            <a:extLst>
              <a:ext uri="{FF2B5EF4-FFF2-40B4-BE49-F238E27FC236}">
                <a16:creationId xmlns:a16="http://schemas.microsoft.com/office/drawing/2014/main" id="{9E1E5834-AA46-4A1E-8C22-53616185CD29}"/>
              </a:ext>
            </a:extLst>
          </p:cNvPr>
          <p:cNvGrpSpPr/>
          <p:nvPr/>
        </p:nvGrpSpPr>
        <p:grpSpPr>
          <a:xfrm>
            <a:off x="6319164" y="4119076"/>
            <a:ext cx="2712334" cy="2237862"/>
            <a:chOff x="428699" y="2202357"/>
            <a:chExt cx="2732034" cy="2496431"/>
          </a:xfrm>
        </p:grpSpPr>
        <p:sp>
          <p:nvSpPr>
            <p:cNvPr id="45" name="Rectangle 44">
              <a:extLst>
                <a:ext uri="{FF2B5EF4-FFF2-40B4-BE49-F238E27FC236}">
                  <a16:creationId xmlns:a16="http://schemas.microsoft.com/office/drawing/2014/main" id="{33DAD6CD-2EC8-45E7-B6FF-BA1A5FDE8A05}"/>
                </a:ext>
              </a:extLst>
            </p:cNvPr>
            <p:cNvSpPr/>
            <p:nvPr/>
          </p:nvSpPr>
          <p:spPr bwMode="auto">
            <a:xfrm>
              <a:off x="428699" y="2202358"/>
              <a:ext cx="2732034" cy="2496430"/>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82880" tIns="182880"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err="1">
                  <a:ln>
                    <a:noFill/>
                  </a:ln>
                  <a:gradFill>
                    <a:gsLst>
                      <a:gs pos="0">
                        <a:srgbClr val="0078D4"/>
                      </a:gs>
                      <a:gs pos="100000">
                        <a:srgbClr val="0078D4"/>
                      </a:gs>
                    </a:gsLst>
                    <a:lin ang="5400000" scaled="1"/>
                  </a:gradFill>
                  <a:effectLst/>
                  <a:uLnTx/>
                  <a:uFillTx/>
                  <a:latin typeface="Segoe UI Semibold"/>
                  <a:ea typeface="+mn-ea"/>
                  <a:cs typeface="Segoe UI" pitchFamily="34" charset="0"/>
                </a:rPr>
                <a:t>Analyse</a:t>
              </a:r>
              <a: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t> </a:t>
              </a:r>
              <a:r>
                <a:rPr kumimoji="0" lang="en-US" sz="2000" b="0" i="0" u="none" strike="noStrike" kern="0" cap="none" spc="0" normalizeH="0" baseline="0" noProof="0" dirty="0" err="1">
                  <a:ln>
                    <a:noFill/>
                  </a:ln>
                  <a:gradFill>
                    <a:gsLst>
                      <a:gs pos="0">
                        <a:srgbClr val="0078D4"/>
                      </a:gs>
                      <a:gs pos="100000">
                        <a:srgbClr val="0078D4"/>
                      </a:gs>
                    </a:gsLst>
                    <a:lin ang="5400000" scaled="1"/>
                  </a:gradFill>
                  <a:effectLst/>
                  <a:uLnTx/>
                  <a:uFillTx/>
                  <a:latin typeface="Segoe UI Semibold"/>
                  <a:ea typeface="+mn-ea"/>
                  <a:cs typeface="Segoe UI" pitchFamily="34" charset="0"/>
                </a:rPr>
                <a:t>comportementale</a:t>
              </a:r>
              <a:b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br>
              <a:endParaRPr kumimoji="0" lang="en-US" sz="16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endParaRPr>
            </a:p>
            <a:p>
              <a:pPr marL="0" marR="0" lvl="0" indent="0" defTabSz="932472"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Profiling des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utilisateurs</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a:t>
              </a:r>
              <a:r>
                <a:rPr lang="en-US" sz="1600" kern="0" dirty="0" err="1">
                  <a:gradFill>
                    <a:gsLst>
                      <a:gs pos="0">
                        <a:srgbClr val="282828"/>
                      </a:gs>
                      <a:gs pos="100000">
                        <a:srgbClr val="282828"/>
                      </a:gs>
                    </a:gsLst>
                    <a:lin ang="5400000" scaled="1"/>
                  </a:gradFill>
                  <a:latin typeface="Segoe UI"/>
                  <a:cs typeface="Segoe UI" pitchFamily="34" charset="0"/>
                </a:rPr>
                <a:t>analyse</a:t>
              </a:r>
              <a:r>
                <a:rPr lang="en-US" sz="1600" kern="0" dirty="0">
                  <a:gradFill>
                    <a:gsLst>
                      <a:gs pos="0">
                        <a:srgbClr val="282828"/>
                      </a:gs>
                      <a:gs pos="100000">
                        <a:srgbClr val="282828"/>
                      </a:gs>
                    </a:gsLst>
                    <a:lin ang="5400000" scaled="1"/>
                  </a:gradFill>
                  <a:latin typeface="Segoe UI"/>
                  <a:cs typeface="Segoe UI" pitchFamily="34" charset="0"/>
                </a:rPr>
                <a:t> des </a:t>
              </a:r>
              <a:r>
                <a:rPr lang="en-US" sz="1600" kern="0" dirty="0" err="1">
                  <a:gradFill>
                    <a:gsLst>
                      <a:gs pos="0">
                        <a:srgbClr val="282828"/>
                      </a:gs>
                      <a:gs pos="100000">
                        <a:srgbClr val="282828"/>
                      </a:gs>
                    </a:gsLst>
                    <a:lin ang="5400000" scaled="1"/>
                  </a:gradFill>
                  <a:latin typeface="Segoe UI"/>
                  <a:cs typeface="Segoe UI" pitchFamily="34" charset="0"/>
                </a:rPr>
                <a:t>comportements</a:t>
              </a:r>
              <a:r>
                <a:rPr lang="en-US" sz="1600" kern="0" dirty="0">
                  <a:gradFill>
                    <a:gsLst>
                      <a:gs pos="0">
                        <a:srgbClr val="282828"/>
                      </a:gs>
                      <a:gs pos="100000">
                        <a:srgbClr val="282828"/>
                      </a:gs>
                    </a:gsLst>
                    <a:lin ang="5400000" scaled="1"/>
                  </a:gradFill>
                  <a:latin typeface="Segoe UI"/>
                  <a:cs typeface="Segoe UI" pitchFamily="34" charset="0"/>
                </a:rPr>
                <a:t> </a:t>
              </a:r>
              <a:r>
                <a:rPr lang="en-US" sz="1600" kern="0" dirty="0" err="1">
                  <a:gradFill>
                    <a:gsLst>
                      <a:gs pos="0">
                        <a:srgbClr val="282828"/>
                      </a:gs>
                      <a:gs pos="100000">
                        <a:srgbClr val="282828"/>
                      </a:gs>
                    </a:gsLst>
                    <a:lin ang="5400000" scaled="1"/>
                  </a:gradFill>
                  <a:latin typeface="Segoe UI"/>
                  <a:cs typeface="Segoe UI" pitchFamily="34" charset="0"/>
                </a:rPr>
                <a:t>anormaux</a:t>
              </a:r>
              <a:endPar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endParaRPr>
            </a:p>
          </p:txBody>
        </p:sp>
        <p:sp>
          <p:nvSpPr>
            <p:cNvPr id="46" name="Rectangle 45">
              <a:extLst>
                <a:ext uri="{FF2B5EF4-FFF2-40B4-BE49-F238E27FC236}">
                  <a16:creationId xmlns:a16="http://schemas.microsoft.com/office/drawing/2014/main" id="{6133FA2B-5FF8-413F-B168-EBABB3448C0A}"/>
                </a:ext>
              </a:extLst>
            </p:cNvPr>
            <p:cNvSpPr/>
            <p:nvPr/>
          </p:nvSpPr>
          <p:spPr bwMode="auto">
            <a:xfrm>
              <a:off x="428699"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7" name="Group 46">
            <a:extLst>
              <a:ext uri="{FF2B5EF4-FFF2-40B4-BE49-F238E27FC236}">
                <a16:creationId xmlns:a16="http://schemas.microsoft.com/office/drawing/2014/main" id="{4A251118-3B83-4E79-99EC-7EDB30D9B87A}"/>
              </a:ext>
            </a:extLst>
          </p:cNvPr>
          <p:cNvGrpSpPr/>
          <p:nvPr/>
        </p:nvGrpSpPr>
        <p:grpSpPr>
          <a:xfrm>
            <a:off x="9269503" y="4119076"/>
            <a:ext cx="2712334" cy="2237862"/>
            <a:chOff x="428699" y="2202357"/>
            <a:chExt cx="2732034" cy="2496431"/>
          </a:xfrm>
        </p:grpSpPr>
        <p:sp>
          <p:nvSpPr>
            <p:cNvPr id="48" name="Rectangle 47">
              <a:extLst>
                <a:ext uri="{FF2B5EF4-FFF2-40B4-BE49-F238E27FC236}">
                  <a16:creationId xmlns:a16="http://schemas.microsoft.com/office/drawing/2014/main" id="{81D7C294-526E-4BC7-8671-D5EE8093BED2}"/>
                </a:ext>
              </a:extLst>
            </p:cNvPr>
            <p:cNvSpPr/>
            <p:nvPr/>
          </p:nvSpPr>
          <p:spPr bwMode="auto">
            <a:xfrm>
              <a:off x="428699" y="2202358"/>
              <a:ext cx="2732034" cy="2496430"/>
            </a:xfrm>
            <a:prstGeom prst="rect">
              <a:avLst/>
            </a:prstGeom>
            <a:solidFill>
              <a:srgbClr val="FFFFFF"/>
            </a:solidFill>
            <a:ln w="19050" cap="flat" cmpd="sng" algn="ctr">
              <a:noFill/>
              <a:prstDash val="solid"/>
              <a:headEnd type="none" w="med" len="med"/>
              <a:tailEnd type="none" w="med" len="med"/>
            </a:ln>
            <a:effectLst>
              <a:outerShdw blurRad="190500" dist="76200" dir="2400000" algn="ctr" rotWithShape="0">
                <a:prstClr val="black">
                  <a:alpha val="30000"/>
                </a:prstClr>
              </a:outerShdw>
            </a:effectLst>
          </p:spPr>
          <p:txBody>
            <a:bodyPr rot="0" spcFirstLastPara="0" vertOverflow="overflow" horzOverflow="overflow" vert="horz" wrap="square" lIns="182880" tIns="182880"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t>Cloud based </a:t>
              </a:r>
              <a:b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br>
              <a: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t>real-time detections</a:t>
              </a:r>
              <a:br>
                <a:rPr kumimoji="0" lang="en-US" sz="20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rPr>
              </a:br>
              <a:endParaRPr kumimoji="0" lang="en-US" sz="1600" b="0" i="0" u="none" strike="noStrike" kern="0" cap="none" spc="0" normalizeH="0" baseline="0" noProof="0" dirty="0">
                <a:ln>
                  <a:noFill/>
                </a:ln>
                <a:gradFill>
                  <a:gsLst>
                    <a:gs pos="0">
                      <a:srgbClr val="0078D4"/>
                    </a:gs>
                    <a:gs pos="100000">
                      <a:srgbClr val="0078D4"/>
                    </a:gs>
                  </a:gsLst>
                  <a:lin ang="5400000" scaled="1"/>
                </a:gradFill>
                <a:effectLst/>
                <a:uLnTx/>
                <a:uFillTx/>
                <a:latin typeface="Segoe UI Semibold"/>
                <a:ea typeface="+mn-ea"/>
                <a:cs typeface="Segoe UI" pitchFamily="34" charset="0"/>
              </a:endParaRPr>
            </a:p>
            <a:p>
              <a:pPr marL="0" marR="0" lvl="0" indent="0" defTabSz="932472"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Enrichissement</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et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corrélation</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dans le cloud,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détection</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en</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temps </a:t>
              </a:r>
              <a:r>
                <a:rPr kumimoji="0" lang="en-US" sz="1600" b="0" i="0" u="none" strike="noStrike" kern="0" cap="none" spc="0" normalizeH="0" baseline="0" noProof="0" dirty="0" err="1">
                  <a:ln>
                    <a:noFill/>
                  </a:ln>
                  <a:gradFill>
                    <a:gsLst>
                      <a:gs pos="0">
                        <a:srgbClr val="282828"/>
                      </a:gs>
                      <a:gs pos="100000">
                        <a:srgbClr val="282828"/>
                      </a:gs>
                    </a:gsLst>
                    <a:lin ang="5400000" scaled="1"/>
                  </a:gradFill>
                  <a:effectLst/>
                  <a:uLnTx/>
                  <a:uFillTx/>
                  <a:latin typeface="Segoe UI"/>
                  <a:ea typeface="+mn-ea"/>
                  <a:cs typeface="Segoe UI" pitchFamily="34" charset="0"/>
                </a:rPr>
                <a:t>réel</a:t>
              </a:r>
              <a:r>
                <a:rPr kumimoji="0" lang="en-US" sz="1600" b="0" i="0" u="none" strike="noStrike" kern="0" cap="none" spc="0" normalizeH="0" baseline="0" noProof="0" dirty="0">
                  <a:ln>
                    <a:noFill/>
                  </a:ln>
                  <a:gradFill>
                    <a:gsLst>
                      <a:gs pos="0">
                        <a:srgbClr val="282828"/>
                      </a:gs>
                      <a:gs pos="100000">
                        <a:srgbClr val="282828"/>
                      </a:gs>
                    </a:gsLst>
                    <a:lin ang="5400000" scaled="1"/>
                  </a:gradFill>
                  <a:effectLst/>
                  <a:uLnTx/>
                  <a:uFillTx/>
                  <a:latin typeface="Segoe UI"/>
                  <a:ea typeface="+mn-ea"/>
                  <a:cs typeface="Segoe UI" pitchFamily="34" charset="0"/>
                </a:rPr>
                <a:t> </a:t>
              </a:r>
            </a:p>
          </p:txBody>
        </p:sp>
        <p:sp>
          <p:nvSpPr>
            <p:cNvPr id="49" name="Rectangle 48">
              <a:extLst>
                <a:ext uri="{FF2B5EF4-FFF2-40B4-BE49-F238E27FC236}">
                  <a16:creationId xmlns:a16="http://schemas.microsoft.com/office/drawing/2014/main" id="{465A1D92-E6AC-4232-918F-7853A0A7839D}"/>
                </a:ext>
              </a:extLst>
            </p:cNvPr>
            <p:cNvSpPr/>
            <p:nvPr/>
          </p:nvSpPr>
          <p:spPr bwMode="auto">
            <a:xfrm>
              <a:off x="428699" y="2202357"/>
              <a:ext cx="2732033" cy="77810"/>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15749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50"/>
                                        <p:tgtEl>
                                          <p:spTgt spid="13"/>
                                        </p:tgtEl>
                                      </p:cBhvr>
                                    </p:animEffect>
                                  </p:childTnLst>
                                </p:cTn>
                              </p:par>
                              <p:par>
                                <p:cTn id="8" presetID="42" presetClass="path" presetSubtype="0" decel="100000" fill="hold" nodeType="withEffect">
                                  <p:stCondLst>
                                    <p:cond delay="0"/>
                                  </p:stCondLst>
                                  <p:childTnLst>
                                    <p:animMotion origin="layout" path="M 4.375E-6 3.7037E-6 L 4.375E-6 0.22152 " pathEditMode="relative" rAng="0" ptsTypes="AA">
                                      <p:cBhvr>
                                        <p:cTn id="9" dur="500" spd="-100000" fill="hold"/>
                                        <p:tgtEl>
                                          <p:spTgt spid="13"/>
                                        </p:tgtEl>
                                        <p:attrNameLst>
                                          <p:attrName>ppt_x</p:attrName>
                                          <p:attrName>ppt_y</p:attrName>
                                        </p:attrNameLst>
                                      </p:cBhvr>
                                      <p:rCtr x="0" y="11065"/>
                                    </p:animMotion>
                                  </p:childTnLst>
                                </p:cTn>
                              </p:par>
                              <p:par>
                                <p:cTn id="10" presetID="10" presetClass="entr" presetSubtype="0" fill="hold" nodeType="withEffect">
                                  <p:stCondLst>
                                    <p:cond delay="3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250"/>
                                        <p:tgtEl>
                                          <p:spTgt spid="38"/>
                                        </p:tgtEl>
                                      </p:cBhvr>
                                    </p:animEffect>
                                  </p:childTnLst>
                                </p:cTn>
                              </p:par>
                              <p:par>
                                <p:cTn id="13" presetID="42" presetClass="path" presetSubtype="0" decel="100000" fill="hold" nodeType="withEffect">
                                  <p:stCondLst>
                                    <p:cond delay="150"/>
                                  </p:stCondLst>
                                  <p:childTnLst>
                                    <p:animMotion origin="layout" path="M 4.375E-6 3.7037E-6 L 4.375E-6 0.22152 " pathEditMode="relative" rAng="0" ptsTypes="AA">
                                      <p:cBhvr>
                                        <p:cTn id="14" dur="500" spd="-100000" fill="hold"/>
                                        <p:tgtEl>
                                          <p:spTgt spid="38"/>
                                        </p:tgtEl>
                                        <p:attrNameLst>
                                          <p:attrName>ppt_x</p:attrName>
                                          <p:attrName>ppt_y</p:attrName>
                                        </p:attrNameLst>
                                      </p:cBhvr>
                                      <p:rCtr x="0" y="11065"/>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25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250"/>
                                        <p:tgtEl>
                                          <p:spTgt spid="41"/>
                                        </p:tgtEl>
                                      </p:cBhvr>
                                    </p:animEffect>
                                  </p:childTnLst>
                                </p:cTn>
                              </p:par>
                              <p:par>
                                <p:cTn id="20" presetID="42" presetClass="path" presetSubtype="0" decel="100000" fill="hold" nodeType="withEffect">
                                  <p:stCondLst>
                                    <p:cond delay="0"/>
                                  </p:stCondLst>
                                  <p:childTnLst>
                                    <p:animMotion origin="layout" path="M 4.375E-6 3.7037E-6 L 4.375E-6 0.22152 " pathEditMode="relative" rAng="0" ptsTypes="AA">
                                      <p:cBhvr>
                                        <p:cTn id="21" dur="500" spd="-100000" fill="hold"/>
                                        <p:tgtEl>
                                          <p:spTgt spid="41"/>
                                        </p:tgtEl>
                                        <p:attrNameLst>
                                          <p:attrName>ppt_x</p:attrName>
                                          <p:attrName>ppt_y</p:attrName>
                                        </p:attrNameLst>
                                      </p:cBhvr>
                                      <p:rCtr x="0" y="11065"/>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25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250"/>
                                        <p:tgtEl>
                                          <p:spTgt spid="44"/>
                                        </p:tgtEl>
                                      </p:cBhvr>
                                    </p:animEffect>
                                  </p:childTnLst>
                                </p:cTn>
                              </p:par>
                              <p:par>
                                <p:cTn id="27" presetID="42" presetClass="path" presetSubtype="0" decel="100000" fill="hold" nodeType="withEffect">
                                  <p:stCondLst>
                                    <p:cond delay="0"/>
                                  </p:stCondLst>
                                  <p:childTnLst>
                                    <p:animMotion origin="layout" path="M 4.375E-6 3.7037E-6 L 4.375E-6 0.22152 " pathEditMode="relative" rAng="0" ptsTypes="AA">
                                      <p:cBhvr>
                                        <p:cTn id="28" dur="500" spd="-100000" fill="hold"/>
                                        <p:tgtEl>
                                          <p:spTgt spid="44"/>
                                        </p:tgtEl>
                                        <p:attrNameLst>
                                          <p:attrName>ppt_x</p:attrName>
                                          <p:attrName>ppt_y</p:attrName>
                                        </p:attrNameLst>
                                      </p:cBhvr>
                                      <p:rCtr x="0" y="11065"/>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25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250"/>
                                        <p:tgtEl>
                                          <p:spTgt spid="47"/>
                                        </p:tgtEl>
                                      </p:cBhvr>
                                    </p:animEffect>
                                  </p:childTnLst>
                                </p:cTn>
                              </p:par>
                              <p:par>
                                <p:cTn id="34" presetID="42" presetClass="path" presetSubtype="0" decel="100000" fill="hold" nodeType="withEffect">
                                  <p:stCondLst>
                                    <p:cond delay="0"/>
                                  </p:stCondLst>
                                  <p:childTnLst>
                                    <p:animMotion origin="layout" path="M 4.375E-6 3.7037E-6 L 4.375E-6 0.22152 " pathEditMode="relative" rAng="0" ptsTypes="AA">
                                      <p:cBhvr>
                                        <p:cTn id="35" dur="500" spd="-100000" fill="hold"/>
                                        <p:tgtEl>
                                          <p:spTgt spid="47"/>
                                        </p:tgtEl>
                                        <p:attrNameLst>
                                          <p:attrName>ppt_x</p:attrName>
                                          <p:attrName>ppt_y</p:attrName>
                                        </p:attrNameLst>
                                      </p:cBhvr>
                                      <p:rCtr x="0" y="110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a:cxnSpLocks/>
          </p:cNvCxnSpPr>
          <p:nvPr/>
        </p:nvCxnSpPr>
        <p:spPr>
          <a:xfrm>
            <a:off x="450619" y="3839948"/>
            <a:ext cx="10605288" cy="0"/>
          </a:xfrm>
          <a:prstGeom prst="straightConnector1">
            <a:avLst/>
          </a:prstGeom>
          <a:ln w="9525">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653C04C1-D72D-49A5-BA8B-BB54A4CDCEA2}"/>
              </a:ext>
            </a:extLst>
          </p:cNvPr>
          <p:cNvGrpSpPr/>
          <p:nvPr/>
        </p:nvGrpSpPr>
        <p:grpSpPr>
          <a:xfrm>
            <a:off x="1500206" y="3332825"/>
            <a:ext cx="1001596" cy="1003741"/>
            <a:chOff x="798768" y="2980834"/>
            <a:chExt cx="1021680" cy="1023868"/>
          </a:xfrm>
        </p:grpSpPr>
        <p:sp>
          <p:nvSpPr>
            <p:cNvPr id="135" name="object 60">
              <a:extLst>
                <a:ext uri="{FF2B5EF4-FFF2-40B4-BE49-F238E27FC236}">
                  <a16:creationId xmlns:a16="http://schemas.microsoft.com/office/drawing/2014/main" id="{6AC39124-1C49-49BC-AF30-51E703B082F8}"/>
                </a:ext>
              </a:extLst>
            </p:cNvPr>
            <p:cNvSpPr/>
            <p:nvPr/>
          </p:nvSpPr>
          <p:spPr>
            <a:xfrm>
              <a:off x="798768" y="2980834"/>
              <a:ext cx="1021680" cy="102386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198">
                <a:defRPr/>
              </a:pPr>
              <a:endParaRPr sz="1600" kern="0">
                <a:solidFill>
                  <a:prstClr val="black"/>
                </a:solidFill>
                <a:latin typeface="Calibri"/>
              </a:endParaRPr>
            </a:p>
          </p:txBody>
        </p:sp>
        <p:sp>
          <p:nvSpPr>
            <p:cNvPr id="134" name="object 60">
              <a:extLst>
                <a:ext uri="{FF2B5EF4-FFF2-40B4-BE49-F238E27FC236}">
                  <a16:creationId xmlns:a16="http://schemas.microsoft.com/office/drawing/2014/main" id="{5FC853FF-AB2B-483D-8A39-963D4DC0D4E5}"/>
                </a:ext>
              </a:extLst>
            </p:cNvPr>
            <p:cNvSpPr/>
            <p:nvPr/>
          </p:nvSpPr>
          <p:spPr>
            <a:xfrm>
              <a:off x="854302" y="3032129"/>
              <a:ext cx="919310" cy="921278"/>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defTabSz="623198">
                <a:defRPr/>
              </a:pPr>
              <a:endParaRPr sz="1600">
                <a:solidFill>
                  <a:prstClr val="black"/>
                </a:solidFill>
                <a:latin typeface="Calibri"/>
              </a:endParaRPr>
            </a:p>
          </p:txBody>
        </p:sp>
      </p:grpSp>
      <p:grpSp>
        <p:nvGrpSpPr>
          <p:cNvPr id="9" name="Group 8">
            <a:extLst>
              <a:ext uri="{FF2B5EF4-FFF2-40B4-BE49-F238E27FC236}">
                <a16:creationId xmlns:a16="http://schemas.microsoft.com/office/drawing/2014/main" id="{4358E45D-1A57-421B-B278-AA79AD6BC2FE}"/>
              </a:ext>
            </a:extLst>
          </p:cNvPr>
          <p:cNvGrpSpPr/>
          <p:nvPr/>
        </p:nvGrpSpPr>
        <p:grpSpPr>
          <a:xfrm>
            <a:off x="3948714" y="3332822"/>
            <a:ext cx="1001594" cy="1003740"/>
            <a:chOff x="4305800" y="2980830"/>
            <a:chExt cx="1021678" cy="1023867"/>
          </a:xfrm>
        </p:grpSpPr>
        <p:sp>
          <p:nvSpPr>
            <p:cNvPr id="143" name="object 60">
              <a:extLst>
                <a:ext uri="{FF2B5EF4-FFF2-40B4-BE49-F238E27FC236}">
                  <a16:creationId xmlns:a16="http://schemas.microsoft.com/office/drawing/2014/main" id="{533C41E8-6523-4719-8954-52A339AB98C2}"/>
                </a:ext>
              </a:extLst>
            </p:cNvPr>
            <p:cNvSpPr/>
            <p:nvPr/>
          </p:nvSpPr>
          <p:spPr>
            <a:xfrm>
              <a:off x="4305800" y="2980830"/>
              <a:ext cx="1021678" cy="1023867"/>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198">
                <a:defRPr/>
              </a:pPr>
              <a:endParaRPr sz="1600" kern="0">
                <a:solidFill>
                  <a:prstClr val="black"/>
                </a:solidFill>
                <a:latin typeface="Calibri"/>
              </a:endParaRPr>
            </a:p>
          </p:txBody>
        </p:sp>
        <p:sp>
          <p:nvSpPr>
            <p:cNvPr id="144" name="object 60">
              <a:extLst>
                <a:ext uri="{FF2B5EF4-FFF2-40B4-BE49-F238E27FC236}">
                  <a16:creationId xmlns:a16="http://schemas.microsoft.com/office/drawing/2014/main" id="{23199C36-3AA3-48B0-923B-ABFF0C955490}"/>
                </a:ext>
              </a:extLst>
            </p:cNvPr>
            <p:cNvSpPr/>
            <p:nvPr/>
          </p:nvSpPr>
          <p:spPr>
            <a:xfrm>
              <a:off x="4361334" y="3032125"/>
              <a:ext cx="919308" cy="921277"/>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defTabSz="623198">
                <a:defRPr/>
              </a:pPr>
              <a:endParaRPr sz="1600">
                <a:solidFill>
                  <a:prstClr val="black"/>
                </a:solidFill>
                <a:latin typeface="Calibri"/>
              </a:endParaRPr>
            </a:p>
          </p:txBody>
        </p:sp>
      </p:grpSp>
      <p:grpSp>
        <p:nvGrpSpPr>
          <p:cNvPr id="8" name="Group 7">
            <a:extLst>
              <a:ext uri="{FF2B5EF4-FFF2-40B4-BE49-F238E27FC236}">
                <a16:creationId xmlns:a16="http://schemas.microsoft.com/office/drawing/2014/main" id="{18414400-4459-49D8-BD62-EC773AB8D80B}"/>
              </a:ext>
            </a:extLst>
          </p:cNvPr>
          <p:cNvGrpSpPr/>
          <p:nvPr/>
        </p:nvGrpSpPr>
        <p:grpSpPr>
          <a:xfrm>
            <a:off x="6397219" y="3341644"/>
            <a:ext cx="1001594" cy="1003739"/>
            <a:chOff x="7238014" y="2989829"/>
            <a:chExt cx="1021678" cy="1023866"/>
          </a:xfrm>
        </p:grpSpPr>
        <p:sp>
          <p:nvSpPr>
            <p:cNvPr id="147" name="object 60">
              <a:extLst>
                <a:ext uri="{FF2B5EF4-FFF2-40B4-BE49-F238E27FC236}">
                  <a16:creationId xmlns:a16="http://schemas.microsoft.com/office/drawing/2014/main" id="{27A335D8-F954-4C5B-A188-F4CDD56EEA57}"/>
                </a:ext>
              </a:extLst>
            </p:cNvPr>
            <p:cNvSpPr/>
            <p:nvPr/>
          </p:nvSpPr>
          <p:spPr>
            <a:xfrm>
              <a:off x="7238014" y="2989829"/>
              <a:ext cx="1021678" cy="102386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198">
                <a:defRPr/>
              </a:pPr>
              <a:endParaRPr sz="1600" kern="0">
                <a:solidFill>
                  <a:prstClr val="black"/>
                </a:solidFill>
                <a:latin typeface="Calibri"/>
              </a:endParaRPr>
            </a:p>
          </p:txBody>
        </p:sp>
        <p:sp>
          <p:nvSpPr>
            <p:cNvPr id="145" name="object 60">
              <a:extLst>
                <a:ext uri="{FF2B5EF4-FFF2-40B4-BE49-F238E27FC236}">
                  <a16:creationId xmlns:a16="http://schemas.microsoft.com/office/drawing/2014/main" id="{66EFD22F-5273-49E9-9BD4-A12B8CAE6682}"/>
                </a:ext>
              </a:extLst>
            </p:cNvPr>
            <p:cNvSpPr/>
            <p:nvPr/>
          </p:nvSpPr>
          <p:spPr>
            <a:xfrm>
              <a:off x="7283689" y="3041124"/>
              <a:ext cx="919308" cy="921276"/>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defTabSz="623198">
                <a:defRPr/>
              </a:pPr>
              <a:endParaRPr sz="1600">
                <a:solidFill>
                  <a:prstClr val="black"/>
                </a:solidFill>
                <a:latin typeface="Calibri"/>
              </a:endParaRPr>
            </a:p>
          </p:txBody>
        </p:sp>
      </p:grpSp>
      <p:grpSp>
        <p:nvGrpSpPr>
          <p:cNvPr id="7" name="Group 6">
            <a:extLst>
              <a:ext uri="{FF2B5EF4-FFF2-40B4-BE49-F238E27FC236}">
                <a16:creationId xmlns:a16="http://schemas.microsoft.com/office/drawing/2014/main" id="{FDF24BAA-CBE6-4E74-BCB3-75762174E40D}"/>
              </a:ext>
            </a:extLst>
          </p:cNvPr>
          <p:cNvGrpSpPr/>
          <p:nvPr/>
        </p:nvGrpSpPr>
        <p:grpSpPr>
          <a:xfrm>
            <a:off x="8845723" y="3332826"/>
            <a:ext cx="1001594" cy="1003737"/>
            <a:chOff x="10739538" y="2980835"/>
            <a:chExt cx="1021678" cy="1023864"/>
          </a:xfrm>
        </p:grpSpPr>
        <p:sp>
          <p:nvSpPr>
            <p:cNvPr id="172" name="object 60">
              <a:extLst>
                <a:ext uri="{FF2B5EF4-FFF2-40B4-BE49-F238E27FC236}">
                  <a16:creationId xmlns:a16="http://schemas.microsoft.com/office/drawing/2014/main" id="{C8D13469-5B77-42C8-8136-F0335404B636}"/>
                </a:ext>
              </a:extLst>
            </p:cNvPr>
            <p:cNvSpPr/>
            <p:nvPr/>
          </p:nvSpPr>
          <p:spPr>
            <a:xfrm>
              <a:off x="10739538" y="2980835"/>
              <a:ext cx="1021678" cy="1023864"/>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198">
                <a:defRPr/>
              </a:pPr>
              <a:endParaRPr sz="1600" kern="0">
                <a:solidFill>
                  <a:prstClr val="black"/>
                </a:solidFill>
                <a:latin typeface="Calibri"/>
              </a:endParaRPr>
            </a:p>
          </p:txBody>
        </p:sp>
        <p:sp>
          <p:nvSpPr>
            <p:cNvPr id="173" name="object 60">
              <a:extLst>
                <a:ext uri="{FF2B5EF4-FFF2-40B4-BE49-F238E27FC236}">
                  <a16:creationId xmlns:a16="http://schemas.microsoft.com/office/drawing/2014/main" id="{963AEE1C-C25E-4029-9F37-02A8DB20E4BB}"/>
                </a:ext>
              </a:extLst>
            </p:cNvPr>
            <p:cNvSpPr/>
            <p:nvPr/>
          </p:nvSpPr>
          <p:spPr>
            <a:xfrm>
              <a:off x="10795072" y="3032130"/>
              <a:ext cx="919308" cy="921274"/>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solidFill>
                <a:schemeClr val="tx1">
                  <a:lumMod val="50000"/>
                </a:schemeClr>
              </a:solidFill>
            </a:ln>
          </p:spPr>
          <p:txBody>
            <a:bodyPr wrap="square" lIns="0" tIns="0" rIns="0" bIns="0" rtlCol="0"/>
            <a:lstStyle/>
            <a:p>
              <a:pPr defTabSz="623198">
                <a:defRPr/>
              </a:pPr>
              <a:endParaRPr sz="1600">
                <a:solidFill>
                  <a:prstClr val="black"/>
                </a:solidFill>
                <a:latin typeface="Calibri"/>
              </a:endParaRPr>
            </a:p>
          </p:txBody>
        </p:sp>
      </p:grpSp>
      <p:sp>
        <p:nvSpPr>
          <p:cNvPr id="65" name="Title 1">
            <a:extLst>
              <a:ext uri="{FF2B5EF4-FFF2-40B4-BE49-F238E27FC236}">
                <a16:creationId xmlns:a16="http://schemas.microsoft.com/office/drawing/2014/main" id="{AB600C5F-B56B-45D8-AFF3-29D24CBFFC90}"/>
              </a:ext>
            </a:extLst>
          </p:cNvPr>
          <p:cNvSpPr>
            <a:spLocks noGrp="1"/>
          </p:cNvSpPr>
          <p:nvPr>
            <p:ph type="title"/>
          </p:nvPr>
        </p:nvSpPr>
        <p:spPr/>
        <p:txBody>
          <a:bodyPr/>
          <a:lstStyle/>
          <a:p>
            <a:r>
              <a:rPr lang="en-US" dirty="0" err="1"/>
              <a:t>Détection</a:t>
            </a:r>
            <a:r>
              <a:rPr lang="en-US" dirty="0"/>
              <a:t> des </a:t>
            </a:r>
            <a:r>
              <a:rPr lang="en-US" dirty="0" err="1"/>
              <a:t>attaques</a:t>
            </a:r>
            <a:r>
              <a:rPr lang="en-US" dirty="0"/>
              <a:t> sur ADDS</a:t>
            </a:r>
          </a:p>
        </p:txBody>
      </p:sp>
      <p:sp>
        <p:nvSpPr>
          <p:cNvPr id="16" name="Rectangle 15">
            <a:extLst>
              <a:ext uri="{FF2B5EF4-FFF2-40B4-BE49-F238E27FC236}">
                <a16:creationId xmlns:a16="http://schemas.microsoft.com/office/drawing/2014/main" id="{49A431B4-9366-47AD-94B7-4B78C5A3032A}"/>
              </a:ext>
            </a:extLst>
          </p:cNvPr>
          <p:cNvSpPr/>
          <p:nvPr/>
        </p:nvSpPr>
        <p:spPr bwMode="auto">
          <a:xfrm>
            <a:off x="1336195" y="1001553"/>
            <a:ext cx="4034471" cy="1570921"/>
          </a:xfrm>
          <a:prstGeom prst="rect">
            <a:avLst/>
          </a:prstGeom>
          <a:noFill/>
          <a:ln w="38100" cap="sq">
            <a:noFill/>
            <a:miter lim="800000"/>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endParaRPr lang="en-US" sz="686">
              <a:gradFill>
                <a:gsLst>
                  <a:gs pos="0">
                    <a:schemeClr val="accent1"/>
                  </a:gs>
                  <a:gs pos="100000">
                    <a:schemeClr val="accent1"/>
                  </a:gs>
                </a:gsLst>
                <a:lin ang="5400000" scaled="1"/>
              </a:gradFill>
              <a:latin typeface="+mj-lt"/>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Account enumeration  </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Security principal enumeration (LDAP)</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Users group membership enumeration</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Users &amp; IP address enumeration </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Hosts &amp; server name enumeration (DNS)</a:t>
            </a:r>
          </a:p>
          <a:p>
            <a:pPr defTabSz="914102" fontAlgn="base">
              <a:lnSpc>
                <a:spcPct val="90000"/>
              </a:lnSpc>
              <a:spcBef>
                <a:spcPct val="0"/>
              </a:spcBef>
              <a:spcAft>
                <a:spcPct val="0"/>
              </a:spcAft>
            </a:pPr>
            <a:br>
              <a:rPr lang="en-US" sz="686">
                <a:gradFill>
                  <a:gsLst>
                    <a:gs pos="0">
                      <a:schemeClr val="tx1"/>
                    </a:gs>
                    <a:gs pos="100000">
                      <a:schemeClr val="tx1"/>
                    </a:gs>
                  </a:gsLst>
                  <a:lin ang="5400000" scaled="1"/>
                </a:gradFill>
                <a:ea typeface="Segoe UI" pitchFamily="34" charset="0"/>
                <a:cs typeface="Segoe UI" pitchFamily="34" charset="0"/>
              </a:rPr>
            </a:br>
            <a:r>
              <a:rPr lang="en-US" sz="1372">
                <a:gradFill>
                  <a:gsLst>
                    <a:gs pos="0">
                      <a:schemeClr val="tx1"/>
                    </a:gs>
                    <a:gs pos="100000">
                      <a:schemeClr val="tx1"/>
                    </a:gs>
                  </a:gsLst>
                  <a:lin ang="5400000" scaled="1"/>
                </a:gradFill>
                <a:ea typeface="Segoe UI" pitchFamily="34" charset="0"/>
                <a:cs typeface="Segoe UI" pitchFamily="34" charset="0"/>
              </a:rPr>
              <a:t>Resource access suspicious activities</a:t>
            </a:r>
          </a:p>
        </p:txBody>
      </p:sp>
      <p:sp>
        <p:nvSpPr>
          <p:cNvPr id="70" name="Rectangle 69">
            <a:extLst>
              <a:ext uri="{FF2B5EF4-FFF2-40B4-BE49-F238E27FC236}">
                <a16:creationId xmlns:a16="http://schemas.microsoft.com/office/drawing/2014/main" id="{2001A619-D765-4163-A35A-56E9F3E87A98}"/>
              </a:ext>
            </a:extLst>
          </p:cNvPr>
          <p:cNvSpPr/>
          <p:nvPr/>
        </p:nvSpPr>
        <p:spPr bwMode="auto">
          <a:xfrm>
            <a:off x="5842337" y="1291710"/>
            <a:ext cx="3959065" cy="1570921"/>
          </a:xfrm>
          <a:prstGeom prst="rect">
            <a:avLst/>
          </a:prstGeom>
          <a:noFill/>
          <a:ln w="38100" cap="sq">
            <a:noFill/>
            <a:miter lim="800000"/>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endParaRPr lang="en-US" sz="686">
              <a:gradFill>
                <a:gsLst>
                  <a:gs pos="0">
                    <a:schemeClr val="accent1"/>
                  </a:gs>
                  <a:gs pos="100000">
                    <a:schemeClr val="accent1"/>
                  </a:gs>
                </a:gsLst>
                <a:lin ang="5400000" scaled="1"/>
              </a:gradFill>
              <a:latin typeface="+mj-lt"/>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NTLM Relay &amp; NTLM tampering</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Pass-the-Ticket </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Pass-the-Hash </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Overpass-the-Hash </a:t>
            </a:r>
            <a:br>
              <a:rPr lang="en-US" sz="1372">
                <a:gradFill>
                  <a:gsLst>
                    <a:gs pos="0">
                      <a:schemeClr val="tx1"/>
                    </a:gs>
                    <a:gs pos="100000">
                      <a:schemeClr val="tx1"/>
                    </a:gs>
                  </a:gsLst>
                  <a:lin ang="5400000" scaled="1"/>
                </a:gradFill>
                <a:ea typeface="Segoe UI" pitchFamily="34" charset="0"/>
                <a:cs typeface="Segoe UI" pitchFamily="34" charset="0"/>
              </a:rPr>
            </a:br>
            <a:endParaRPr lang="en-US" sz="686">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a:gradFill>
                  <a:gsLst>
                    <a:gs pos="0">
                      <a:schemeClr val="tx1"/>
                    </a:gs>
                    <a:gs pos="100000">
                      <a:schemeClr val="tx1"/>
                    </a:gs>
                  </a:gsLst>
                  <a:lin ang="5400000" scaled="1"/>
                </a:gradFill>
                <a:ea typeface="Segoe UI" pitchFamily="34" charset="0"/>
                <a:cs typeface="Segoe UI" pitchFamily="34" charset="0"/>
              </a:rPr>
              <a:t>Suspicious groups membership changes</a:t>
            </a:r>
          </a:p>
        </p:txBody>
      </p:sp>
      <p:sp>
        <p:nvSpPr>
          <p:cNvPr id="81" name="Rectangle 80">
            <a:extLst>
              <a:ext uri="{FF2B5EF4-FFF2-40B4-BE49-F238E27FC236}">
                <a16:creationId xmlns:a16="http://schemas.microsoft.com/office/drawing/2014/main" id="{2651ABBD-7ECC-4414-97D1-F6BFF0A51293}"/>
              </a:ext>
            </a:extLst>
          </p:cNvPr>
          <p:cNvSpPr/>
          <p:nvPr/>
        </p:nvSpPr>
        <p:spPr bwMode="auto">
          <a:xfrm>
            <a:off x="3450573" y="4433454"/>
            <a:ext cx="4266121" cy="1399526"/>
          </a:xfrm>
          <a:prstGeom prst="rect">
            <a:avLst/>
          </a:prstGeom>
          <a:noFill/>
          <a:ln w="38100" cap="sq">
            <a:noFill/>
            <a:miter lim="800000"/>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r>
              <a:rPr lang="en-US" dirty="0">
                <a:solidFill>
                  <a:srgbClr val="0078D4"/>
                </a:solidFill>
                <a:latin typeface="+mj-lt"/>
                <a:ea typeface="Segoe UI" pitchFamily="34" charset="0"/>
                <a:cs typeface="Segoe UI" pitchFamily="34" charset="0"/>
              </a:rPr>
              <a:t>Credential access</a:t>
            </a:r>
            <a:br>
              <a:rPr lang="en-US" sz="2353" dirty="0">
                <a:gradFill>
                  <a:gsLst>
                    <a:gs pos="0">
                      <a:schemeClr val="accent1"/>
                    </a:gs>
                    <a:gs pos="100000">
                      <a:schemeClr val="accent1"/>
                    </a:gs>
                  </a:gsLst>
                  <a:lin ang="5400000" scaled="1"/>
                </a:gradFill>
                <a:latin typeface="+mj-lt"/>
                <a:ea typeface="Segoe UI" pitchFamily="34" charset="0"/>
                <a:cs typeface="Segoe UI" pitchFamily="34" charset="0"/>
              </a:rPr>
            </a:br>
            <a:endParaRPr lang="en-US" sz="686" dirty="0">
              <a:gradFill>
                <a:gsLst>
                  <a:gs pos="0">
                    <a:schemeClr val="accent1"/>
                  </a:gs>
                  <a:gs pos="100000">
                    <a:schemeClr val="accent1"/>
                  </a:gs>
                </a:gsLst>
                <a:lin ang="5400000" scaled="1"/>
              </a:gradFill>
              <a:latin typeface="+mj-lt"/>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Brute force attempts  </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Suspicious VPN connection</a:t>
            </a:r>
            <a:br>
              <a:rPr lang="en-US" sz="1372" dirty="0">
                <a:gradFill>
                  <a:gsLst>
                    <a:gs pos="0">
                      <a:schemeClr val="tx1"/>
                    </a:gs>
                    <a:gs pos="100000">
                      <a:schemeClr val="tx1"/>
                    </a:gs>
                  </a:gsLst>
                  <a:lin ang="5400000" scaled="1"/>
                </a:gradFill>
                <a:ea typeface="Segoe UI" pitchFamily="34" charset="0"/>
                <a:cs typeface="Segoe UI" pitchFamily="34" charset="0"/>
              </a:rPr>
            </a:br>
            <a:r>
              <a:rPr lang="en-US" sz="686" dirty="0">
                <a:gradFill>
                  <a:gsLst>
                    <a:gs pos="0">
                      <a:schemeClr val="tx1"/>
                    </a:gs>
                    <a:gs pos="100000">
                      <a:schemeClr val="tx1"/>
                    </a:gs>
                  </a:gsLst>
                  <a:lin ang="5400000" scaled="1"/>
                </a:gradFill>
                <a:ea typeface="Segoe UI" pitchFamily="34" charset="0"/>
                <a:cs typeface="Segoe UI" pitchFamily="34" charset="0"/>
              </a:rPr>
              <a:t> </a:t>
            </a:r>
            <a:endParaRPr lang="en-US" sz="588"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Honey Token account suspicious activities</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Logon/Failed logon suspicious activities</a:t>
            </a:r>
          </a:p>
        </p:txBody>
      </p:sp>
      <p:cxnSp>
        <p:nvCxnSpPr>
          <p:cNvPr id="82" name="Straight Connector 81">
            <a:extLst>
              <a:ext uri="{FF2B5EF4-FFF2-40B4-BE49-F238E27FC236}">
                <a16:creationId xmlns:a16="http://schemas.microsoft.com/office/drawing/2014/main" id="{F53B1FD1-5514-4244-9460-4A19771DFE79}"/>
              </a:ext>
            </a:extLst>
          </p:cNvPr>
          <p:cNvCxnSpPr>
            <a:cxnSpLocks/>
          </p:cNvCxnSpPr>
          <p:nvPr/>
        </p:nvCxnSpPr>
        <p:spPr>
          <a:xfrm>
            <a:off x="9349005" y="4285136"/>
            <a:ext cx="0" cy="166915"/>
          </a:xfrm>
          <a:prstGeom prst="line">
            <a:avLst/>
          </a:prstGeom>
          <a:ln w="2540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C6B1D430-56EF-423E-81BD-F3A5C27DFB89}"/>
              </a:ext>
            </a:extLst>
          </p:cNvPr>
          <p:cNvSpPr/>
          <p:nvPr/>
        </p:nvSpPr>
        <p:spPr bwMode="auto">
          <a:xfrm>
            <a:off x="8741429" y="4447550"/>
            <a:ext cx="4082187" cy="1780874"/>
          </a:xfrm>
          <a:prstGeom prst="rect">
            <a:avLst/>
          </a:prstGeom>
          <a:noFill/>
          <a:ln w="38100" cap="sq">
            <a:noFill/>
            <a:miter lim="800000"/>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r>
              <a:rPr lang="en-US" dirty="0">
                <a:solidFill>
                  <a:srgbClr val="0078D4"/>
                </a:solidFill>
                <a:latin typeface="+mj-lt"/>
                <a:ea typeface="Segoe UI" pitchFamily="34" charset="0"/>
                <a:cs typeface="Segoe UI" pitchFamily="34" charset="0"/>
              </a:rPr>
              <a:t>Persistence</a:t>
            </a:r>
            <a:br>
              <a:rPr lang="en-US" sz="2353" dirty="0">
                <a:gradFill>
                  <a:gsLst>
                    <a:gs pos="0">
                      <a:schemeClr val="accent1"/>
                    </a:gs>
                    <a:gs pos="100000">
                      <a:schemeClr val="accent1"/>
                    </a:gs>
                  </a:gsLst>
                  <a:lin ang="5400000" scaled="1"/>
                </a:gradFill>
                <a:latin typeface="+mj-lt"/>
                <a:ea typeface="Segoe UI" pitchFamily="34" charset="0"/>
                <a:cs typeface="Segoe UI" pitchFamily="34" charset="0"/>
              </a:rPr>
            </a:br>
            <a:endParaRPr lang="en-US" sz="686" dirty="0">
              <a:gradFill>
                <a:gsLst>
                  <a:gs pos="0">
                    <a:schemeClr val="accent1"/>
                  </a:gs>
                  <a:gs pos="100000">
                    <a:schemeClr val="accent1"/>
                  </a:gs>
                </a:gsLst>
                <a:lin ang="5400000" scaled="1"/>
              </a:gradFill>
              <a:latin typeface="+mj-lt"/>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Golden ticket attack</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err="1">
                <a:gradFill>
                  <a:gsLst>
                    <a:gs pos="0">
                      <a:schemeClr val="tx1"/>
                    </a:gs>
                    <a:gs pos="100000">
                      <a:schemeClr val="tx1"/>
                    </a:gs>
                  </a:gsLst>
                  <a:lin ang="5400000" scaled="1"/>
                </a:gradFill>
                <a:ea typeface="Segoe UI" pitchFamily="34" charset="0"/>
                <a:cs typeface="Segoe UI" pitchFamily="34" charset="0"/>
              </a:rPr>
              <a:t>DCShadow</a:t>
            </a:r>
            <a:r>
              <a:rPr lang="en-US" sz="1372" dirty="0">
                <a:gradFill>
                  <a:gsLst>
                    <a:gs pos="0">
                      <a:schemeClr val="tx1"/>
                    </a:gs>
                    <a:gs pos="100000">
                      <a:schemeClr val="tx1"/>
                    </a:gs>
                  </a:gsLst>
                  <a:lin ang="5400000" scaled="1"/>
                </a:gradFill>
                <a:ea typeface="Segoe UI" pitchFamily="34" charset="0"/>
                <a:cs typeface="Segoe UI" pitchFamily="34" charset="0"/>
              </a:rPr>
              <a:t>, </a:t>
            </a:r>
            <a:r>
              <a:rPr lang="en-US" sz="1372" dirty="0" err="1">
                <a:gradFill>
                  <a:gsLst>
                    <a:gs pos="0">
                      <a:schemeClr val="tx1"/>
                    </a:gs>
                    <a:gs pos="100000">
                      <a:schemeClr val="tx1"/>
                    </a:gs>
                  </a:gsLst>
                  <a:lin ang="5400000" scaled="1"/>
                </a:gradFill>
                <a:ea typeface="Segoe UI" pitchFamily="34" charset="0"/>
                <a:cs typeface="Segoe UI" pitchFamily="34" charset="0"/>
              </a:rPr>
              <a:t>DCSync</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Data exfiltration</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Code execution/Service creation on DC</a:t>
            </a:r>
            <a:br>
              <a:rPr lang="en-US" sz="1372" dirty="0">
                <a:gradFill>
                  <a:gsLst>
                    <a:gs pos="0">
                      <a:schemeClr val="tx1"/>
                    </a:gs>
                    <a:gs pos="100000">
                      <a:schemeClr val="tx1"/>
                    </a:gs>
                  </a:gsLst>
                  <a:lin ang="5400000" scaled="1"/>
                </a:gradFill>
                <a:ea typeface="Segoe UI" pitchFamily="34" charset="0"/>
                <a:cs typeface="Segoe UI" pitchFamily="34" charset="0"/>
              </a:rPr>
            </a:br>
            <a:r>
              <a:rPr lang="en-US" sz="686" dirty="0">
                <a:gradFill>
                  <a:gsLst>
                    <a:gs pos="0">
                      <a:schemeClr val="tx1"/>
                    </a:gs>
                    <a:gs pos="100000">
                      <a:schemeClr val="tx1"/>
                    </a:gs>
                  </a:gsLst>
                  <a:lin ang="5400000" scaled="1"/>
                </a:gradFill>
                <a:ea typeface="Segoe UI" pitchFamily="34" charset="0"/>
                <a:cs typeface="Segoe UI" pitchFamily="34" charset="0"/>
              </a:rPr>
              <a:t> </a:t>
            </a: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SMB packet manipulation</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a:p>
            <a:pPr defTabSz="914102" fontAlgn="base">
              <a:lnSpc>
                <a:spcPct val="90000"/>
              </a:lnSpc>
              <a:spcBef>
                <a:spcPct val="0"/>
              </a:spcBef>
              <a:spcAft>
                <a:spcPct val="0"/>
              </a:spcAft>
            </a:pPr>
            <a:r>
              <a:rPr lang="en-US" sz="1372" dirty="0">
                <a:gradFill>
                  <a:gsLst>
                    <a:gs pos="0">
                      <a:schemeClr val="tx1"/>
                    </a:gs>
                    <a:gs pos="100000">
                      <a:schemeClr val="tx1"/>
                    </a:gs>
                  </a:gsLst>
                  <a:lin ang="5400000" scaled="1"/>
                </a:gradFill>
                <a:ea typeface="Segoe UI" pitchFamily="34" charset="0"/>
                <a:cs typeface="Segoe UI" pitchFamily="34" charset="0"/>
              </a:rPr>
              <a:t>Skeleton Key</a:t>
            </a:r>
            <a:br>
              <a:rPr lang="en-US" sz="1372" dirty="0">
                <a:gradFill>
                  <a:gsLst>
                    <a:gs pos="0">
                      <a:schemeClr val="tx1"/>
                    </a:gs>
                    <a:gs pos="100000">
                      <a:schemeClr val="tx1"/>
                    </a:gs>
                  </a:gsLst>
                  <a:lin ang="5400000" scaled="1"/>
                </a:gradFill>
                <a:ea typeface="Segoe UI" pitchFamily="34" charset="0"/>
                <a:cs typeface="Segoe UI" pitchFamily="34" charset="0"/>
              </a:rPr>
            </a:br>
            <a:endParaRPr lang="en-US" sz="686" dirty="0">
              <a:gradFill>
                <a:gsLst>
                  <a:gs pos="0">
                    <a:schemeClr val="tx1"/>
                  </a:gs>
                  <a:gs pos="100000">
                    <a:schemeClr val="tx1"/>
                  </a:gs>
                </a:gsLst>
                <a:lin ang="5400000" scaled="1"/>
              </a:gradFill>
              <a:ea typeface="Segoe UI" pitchFamily="34" charset="0"/>
              <a:cs typeface="Segoe UI" pitchFamily="34" charset="0"/>
            </a:endParaRPr>
          </a:p>
        </p:txBody>
      </p:sp>
      <p:grpSp>
        <p:nvGrpSpPr>
          <p:cNvPr id="20" name="Group 19">
            <a:extLst>
              <a:ext uri="{FF2B5EF4-FFF2-40B4-BE49-F238E27FC236}">
                <a16:creationId xmlns:a16="http://schemas.microsoft.com/office/drawing/2014/main" id="{B821AE83-33DB-4F80-9839-48B78B26666E}"/>
              </a:ext>
            </a:extLst>
          </p:cNvPr>
          <p:cNvGrpSpPr/>
          <p:nvPr/>
        </p:nvGrpSpPr>
        <p:grpSpPr>
          <a:xfrm>
            <a:off x="1680102" y="3513392"/>
            <a:ext cx="628659" cy="643171"/>
            <a:chOff x="1002515" y="4121747"/>
            <a:chExt cx="600921" cy="614793"/>
          </a:xfrm>
        </p:grpSpPr>
        <p:sp>
          <p:nvSpPr>
            <p:cNvPr id="84" name="Oval 83">
              <a:extLst>
                <a:ext uri="{FF2B5EF4-FFF2-40B4-BE49-F238E27FC236}">
                  <a16:creationId xmlns:a16="http://schemas.microsoft.com/office/drawing/2014/main" id="{A28E6189-DFCE-4EFF-9E6C-EA17F9406C73}"/>
                </a:ext>
              </a:extLst>
            </p:cNvPr>
            <p:cNvSpPr/>
            <p:nvPr/>
          </p:nvSpPr>
          <p:spPr bwMode="auto">
            <a:xfrm>
              <a:off x="1002515" y="4121747"/>
              <a:ext cx="600921" cy="600920"/>
            </a:xfrm>
            <a:prstGeom prst="ellipse">
              <a:avLst/>
            </a:prstGeom>
            <a:solidFill>
              <a:schemeClr val="bg1">
                <a:lumMod val="95000"/>
              </a:schemeClr>
            </a:solidFill>
            <a:ln w="6350">
              <a:solidFill>
                <a:schemeClr val="accent5"/>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endParaRPr lang="en-US" sz="2800">
                <a:gradFill>
                  <a:gsLst>
                    <a:gs pos="0">
                      <a:srgbClr val="FFFFFF"/>
                    </a:gs>
                    <a:gs pos="100000">
                      <a:srgbClr val="FFFFFF"/>
                    </a:gs>
                  </a:gsLst>
                  <a:lin ang="5400000" scaled="0"/>
                </a:gradFill>
                <a:latin typeface="Segoe UI"/>
              </a:endParaRPr>
            </a:p>
          </p:txBody>
        </p:sp>
        <p:sp>
          <p:nvSpPr>
            <p:cNvPr id="85" name="Oval 84">
              <a:extLst>
                <a:ext uri="{FF2B5EF4-FFF2-40B4-BE49-F238E27FC236}">
                  <a16:creationId xmlns:a16="http://schemas.microsoft.com/office/drawing/2014/main" id="{F0A62F45-0E2B-412A-BAB3-E0EEA6B05B03}"/>
                </a:ext>
              </a:extLst>
            </p:cNvPr>
            <p:cNvSpPr/>
            <p:nvPr/>
          </p:nvSpPr>
          <p:spPr bwMode="auto">
            <a:xfrm>
              <a:off x="1077234" y="4191315"/>
              <a:ext cx="451482" cy="451481"/>
            </a:xfrm>
            <a:prstGeom prst="ellipse">
              <a:avLst/>
            </a:prstGeom>
            <a:noFill/>
            <a:ln w="9525">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endParaRPr lang="en-US" sz="2800">
                <a:gradFill>
                  <a:gsLst>
                    <a:gs pos="0">
                      <a:srgbClr val="FFFFFF"/>
                    </a:gs>
                    <a:gs pos="100000">
                      <a:srgbClr val="FFFFFF"/>
                    </a:gs>
                  </a:gsLst>
                  <a:lin ang="5400000" scaled="0"/>
                </a:gradFill>
                <a:latin typeface="Segoe UI"/>
              </a:endParaRPr>
            </a:p>
          </p:txBody>
        </p:sp>
        <p:sp>
          <p:nvSpPr>
            <p:cNvPr id="86" name="Oval 85">
              <a:extLst>
                <a:ext uri="{FF2B5EF4-FFF2-40B4-BE49-F238E27FC236}">
                  <a16:creationId xmlns:a16="http://schemas.microsoft.com/office/drawing/2014/main" id="{A0CDD08E-C570-4D8C-994D-161802E2BC10}"/>
                </a:ext>
              </a:extLst>
            </p:cNvPr>
            <p:cNvSpPr/>
            <p:nvPr/>
          </p:nvSpPr>
          <p:spPr bwMode="auto">
            <a:xfrm>
              <a:off x="1148790" y="4262871"/>
              <a:ext cx="308369" cy="308368"/>
            </a:xfrm>
            <a:prstGeom prst="ellipse">
              <a:avLst/>
            </a:prstGeom>
            <a:noFill/>
            <a:ln w="12700">
              <a:solidFill>
                <a:srgbClr val="0078D7"/>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endParaRPr lang="en-US" sz="2800">
                <a:gradFill>
                  <a:gsLst>
                    <a:gs pos="0">
                      <a:srgbClr val="FFFFFF"/>
                    </a:gs>
                    <a:gs pos="100000">
                      <a:srgbClr val="FFFFFF"/>
                    </a:gs>
                  </a:gsLst>
                  <a:lin ang="5400000" scaled="0"/>
                </a:gradFill>
                <a:latin typeface="Segoe UI"/>
              </a:endParaRPr>
            </a:p>
          </p:txBody>
        </p:sp>
        <p:sp>
          <p:nvSpPr>
            <p:cNvPr id="88" name="Oval 87">
              <a:extLst>
                <a:ext uri="{FF2B5EF4-FFF2-40B4-BE49-F238E27FC236}">
                  <a16:creationId xmlns:a16="http://schemas.microsoft.com/office/drawing/2014/main" id="{0979173E-BEC2-4881-A20D-B0CBFE29861C}"/>
                </a:ext>
              </a:extLst>
            </p:cNvPr>
            <p:cNvSpPr/>
            <p:nvPr/>
          </p:nvSpPr>
          <p:spPr bwMode="auto">
            <a:xfrm>
              <a:off x="1032163" y="4392331"/>
              <a:ext cx="93745" cy="93745"/>
            </a:xfrm>
            <a:prstGeom prst="ellipse">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r>
                <a:rPr lang="en-US" sz="588" b="1">
                  <a:gradFill>
                    <a:gsLst>
                      <a:gs pos="0">
                        <a:srgbClr val="FFFFFF"/>
                      </a:gs>
                      <a:gs pos="100000">
                        <a:srgbClr val="FFFFFF"/>
                      </a:gs>
                    </a:gsLst>
                    <a:lin ang="5400000" scaled="0"/>
                  </a:gradFill>
                  <a:latin typeface="Segoe UI"/>
                </a:rPr>
                <a:t>!</a:t>
              </a:r>
            </a:p>
          </p:txBody>
        </p:sp>
        <p:sp>
          <p:nvSpPr>
            <p:cNvPr id="93" name="Oval 92">
              <a:extLst>
                <a:ext uri="{FF2B5EF4-FFF2-40B4-BE49-F238E27FC236}">
                  <a16:creationId xmlns:a16="http://schemas.microsoft.com/office/drawing/2014/main" id="{09C8CFE0-D8F8-4959-BBF3-A28F0C43A822}"/>
                </a:ext>
              </a:extLst>
            </p:cNvPr>
            <p:cNvSpPr/>
            <p:nvPr/>
          </p:nvSpPr>
          <p:spPr bwMode="auto">
            <a:xfrm>
              <a:off x="1460524" y="4148371"/>
              <a:ext cx="93745" cy="93745"/>
            </a:xfrm>
            <a:prstGeom prst="ellipse">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r>
                <a:rPr lang="en-US" sz="588" b="1">
                  <a:gradFill>
                    <a:gsLst>
                      <a:gs pos="0">
                        <a:srgbClr val="FFFFFF"/>
                      </a:gs>
                      <a:gs pos="100000">
                        <a:srgbClr val="FFFFFF"/>
                      </a:gs>
                    </a:gsLst>
                    <a:lin ang="5400000" scaled="0"/>
                  </a:gradFill>
                  <a:latin typeface="Segoe UI"/>
                </a:rPr>
                <a:t>!</a:t>
              </a:r>
            </a:p>
          </p:txBody>
        </p:sp>
        <p:sp>
          <p:nvSpPr>
            <p:cNvPr id="102" name="Oval 101">
              <a:extLst>
                <a:ext uri="{FF2B5EF4-FFF2-40B4-BE49-F238E27FC236}">
                  <a16:creationId xmlns:a16="http://schemas.microsoft.com/office/drawing/2014/main" id="{696DBA79-611B-45C5-AA51-33F63C577D79}"/>
                </a:ext>
              </a:extLst>
            </p:cNvPr>
            <p:cNvSpPr/>
            <p:nvPr/>
          </p:nvSpPr>
          <p:spPr bwMode="auto">
            <a:xfrm>
              <a:off x="1392182" y="4642795"/>
              <a:ext cx="93745" cy="93745"/>
            </a:xfrm>
            <a:prstGeom prst="ellipse">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r>
                <a:rPr lang="en-US" sz="588" b="1">
                  <a:gradFill>
                    <a:gsLst>
                      <a:gs pos="0">
                        <a:srgbClr val="FFFFFF"/>
                      </a:gs>
                      <a:gs pos="100000">
                        <a:srgbClr val="FFFFFF"/>
                      </a:gs>
                    </a:gsLst>
                    <a:lin ang="5400000" scaled="0"/>
                  </a:gradFill>
                  <a:latin typeface="Segoe UI"/>
                </a:rPr>
                <a:t>!</a:t>
              </a:r>
            </a:p>
          </p:txBody>
        </p:sp>
      </p:grpSp>
      <p:grpSp>
        <p:nvGrpSpPr>
          <p:cNvPr id="21" name="Graphic 105">
            <a:extLst>
              <a:ext uri="{FF2B5EF4-FFF2-40B4-BE49-F238E27FC236}">
                <a16:creationId xmlns:a16="http://schemas.microsoft.com/office/drawing/2014/main" id="{90B31D1B-875A-43B1-8090-1D77739798D6}"/>
              </a:ext>
            </a:extLst>
          </p:cNvPr>
          <p:cNvGrpSpPr/>
          <p:nvPr/>
        </p:nvGrpSpPr>
        <p:grpSpPr>
          <a:xfrm>
            <a:off x="4286001" y="3577231"/>
            <a:ext cx="322050" cy="524462"/>
            <a:chOff x="7351077" y="3543255"/>
            <a:chExt cx="192091" cy="312822"/>
          </a:xfrm>
        </p:grpSpPr>
        <p:sp>
          <p:nvSpPr>
            <p:cNvPr id="22" name="Freeform: Shape 21">
              <a:extLst>
                <a:ext uri="{FF2B5EF4-FFF2-40B4-BE49-F238E27FC236}">
                  <a16:creationId xmlns:a16="http://schemas.microsoft.com/office/drawing/2014/main" id="{0C39E428-FEC3-4BC3-8438-7884B427B8EF}"/>
                </a:ext>
              </a:extLst>
            </p:cNvPr>
            <p:cNvSpPr/>
            <p:nvPr/>
          </p:nvSpPr>
          <p:spPr>
            <a:xfrm>
              <a:off x="7355964" y="3786180"/>
              <a:ext cx="180360" cy="65497"/>
            </a:xfrm>
            <a:custGeom>
              <a:avLst/>
              <a:gdLst>
                <a:gd name="connsiteX0" fmla="*/ 163253 w 180360"/>
                <a:gd name="connsiteY0" fmla="*/ 65497 h 65497"/>
                <a:gd name="connsiteX1" fmla="*/ 16619 w 180360"/>
                <a:gd name="connsiteY1" fmla="*/ 65497 h 65497"/>
                <a:gd name="connsiteX2" fmla="*/ 0 w 180360"/>
                <a:gd name="connsiteY2" fmla="*/ 48878 h 65497"/>
                <a:gd name="connsiteX3" fmla="*/ 0 w 180360"/>
                <a:gd name="connsiteY3" fmla="*/ 0 h 65497"/>
                <a:gd name="connsiteX4" fmla="*/ 180361 w 180360"/>
                <a:gd name="connsiteY4" fmla="*/ 0 h 65497"/>
                <a:gd name="connsiteX5" fmla="*/ 180361 w 180360"/>
                <a:gd name="connsiteY5" fmla="*/ 48878 h 65497"/>
                <a:gd name="connsiteX6" fmla="*/ 163253 w 180360"/>
                <a:gd name="connsiteY6" fmla="*/ 65497 h 6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360" h="65497">
                  <a:moveTo>
                    <a:pt x="163253" y="65497"/>
                  </a:moveTo>
                  <a:lnTo>
                    <a:pt x="16619" y="65497"/>
                  </a:lnTo>
                  <a:cubicBezTo>
                    <a:pt x="7332" y="65497"/>
                    <a:pt x="0" y="58165"/>
                    <a:pt x="0" y="48878"/>
                  </a:cubicBezTo>
                  <a:lnTo>
                    <a:pt x="0" y="0"/>
                  </a:lnTo>
                  <a:lnTo>
                    <a:pt x="180361" y="0"/>
                  </a:lnTo>
                  <a:lnTo>
                    <a:pt x="180361" y="48878"/>
                  </a:lnTo>
                  <a:cubicBezTo>
                    <a:pt x="180361" y="58165"/>
                    <a:pt x="172540" y="65497"/>
                    <a:pt x="163253" y="65497"/>
                  </a:cubicBezTo>
                  <a:close/>
                </a:path>
              </a:pathLst>
            </a:custGeom>
            <a:solidFill>
              <a:srgbClr val="D2D2D2"/>
            </a:solidFill>
            <a:ln w="7571" cap="flat">
              <a:noFill/>
              <a:prstDash val="solid"/>
              <a:miter/>
            </a:ln>
          </p:spPr>
          <p:txBody>
            <a:bodyPr rtlCol="0" anchor="ctr"/>
            <a:lstStyle/>
            <a:p>
              <a:endParaRPr lang="en-US" sz="1730"/>
            </a:p>
          </p:txBody>
        </p:sp>
        <p:sp>
          <p:nvSpPr>
            <p:cNvPr id="23" name="Freeform: Shape 22">
              <a:extLst>
                <a:ext uri="{FF2B5EF4-FFF2-40B4-BE49-F238E27FC236}">
                  <a16:creationId xmlns:a16="http://schemas.microsoft.com/office/drawing/2014/main" id="{8BBF46C7-CB68-4B4C-81FD-25A112256D4C}"/>
                </a:ext>
              </a:extLst>
            </p:cNvPr>
            <p:cNvSpPr/>
            <p:nvPr/>
          </p:nvSpPr>
          <p:spPr>
            <a:xfrm>
              <a:off x="7351077" y="3543255"/>
              <a:ext cx="192091" cy="312822"/>
            </a:xfrm>
            <a:custGeom>
              <a:avLst/>
              <a:gdLst>
                <a:gd name="connsiteX0" fmla="*/ 173518 w 192091"/>
                <a:gd name="connsiteY0" fmla="*/ 302558 h 312822"/>
                <a:gd name="connsiteX1" fmla="*/ 18574 w 192091"/>
                <a:gd name="connsiteY1" fmla="*/ 302558 h 312822"/>
                <a:gd name="connsiteX2" fmla="*/ 9776 w 192091"/>
                <a:gd name="connsiteY2" fmla="*/ 293759 h 312822"/>
                <a:gd name="connsiteX3" fmla="*/ 9776 w 192091"/>
                <a:gd name="connsiteY3" fmla="*/ 248791 h 312822"/>
                <a:gd name="connsiteX4" fmla="*/ 182316 w 192091"/>
                <a:gd name="connsiteY4" fmla="*/ 248791 h 312822"/>
                <a:gd name="connsiteX5" fmla="*/ 182316 w 192091"/>
                <a:gd name="connsiteY5" fmla="*/ 293759 h 312822"/>
                <a:gd name="connsiteX6" fmla="*/ 173518 w 192091"/>
                <a:gd name="connsiteY6" fmla="*/ 302558 h 312822"/>
                <a:gd name="connsiteX7" fmla="*/ 18574 w 192091"/>
                <a:gd name="connsiteY7" fmla="*/ 49856 h 312822"/>
                <a:gd name="connsiteX8" fmla="*/ 74295 w 192091"/>
                <a:gd name="connsiteY8" fmla="*/ 49856 h 312822"/>
                <a:gd name="connsiteX9" fmla="*/ 74295 w 192091"/>
                <a:gd name="connsiteY9" fmla="*/ 78206 h 312822"/>
                <a:gd name="connsiteX10" fmla="*/ 110954 w 192091"/>
                <a:gd name="connsiteY10" fmla="*/ 78206 h 312822"/>
                <a:gd name="connsiteX11" fmla="*/ 110954 w 192091"/>
                <a:gd name="connsiteY11" fmla="*/ 49856 h 312822"/>
                <a:gd name="connsiteX12" fmla="*/ 173518 w 192091"/>
                <a:gd name="connsiteY12" fmla="*/ 49856 h 312822"/>
                <a:gd name="connsiteX13" fmla="*/ 182316 w 192091"/>
                <a:gd name="connsiteY13" fmla="*/ 58654 h 312822"/>
                <a:gd name="connsiteX14" fmla="*/ 182316 w 192091"/>
                <a:gd name="connsiteY14" fmla="*/ 239504 h 312822"/>
                <a:gd name="connsiteX15" fmla="*/ 9776 w 192091"/>
                <a:gd name="connsiteY15" fmla="*/ 239504 h 312822"/>
                <a:gd name="connsiteX16" fmla="*/ 9776 w 192091"/>
                <a:gd name="connsiteY16" fmla="*/ 58654 h 312822"/>
                <a:gd name="connsiteX17" fmla="*/ 18574 w 192091"/>
                <a:gd name="connsiteY17" fmla="*/ 49856 h 312822"/>
                <a:gd name="connsiteX18" fmla="*/ 173518 w 192091"/>
                <a:gd name="connsiteY18" fmla="*/ 40080 h 312822"/>
                <a:gd name="connsiteX19" fmla="*/ 110954 w 192091"/>
                <a:gd name="connsiteY19" fmla="*/ 40080 h 312822"/>
                <a:gd name="connsiteX20" fmla="*/ 110954 w 192091"/>
                <a:gd name="connsiteY20" fmla="*/ 18574 h 312822"/>
                <a:gd name="connsiteX21" fmla="*/ 92380 w 192091"/>
                <a:gd name="connsiteY21" fmla="*/ 0 h 312822"/>
                <a:gd name="connsiteX22" fmla="*/ 73806 w 192091"/>
                <a:gd name="connsiteY22" fmla="*/ 18574 h 312822"/>
                <a:gd name="connsiteX23" fmla="*/ 73806 w 192091"/>
                <a:gd name="connsiteY23" fmla="*/ 40080 h 312822"/>
                <a:gd name="connsiteX24" fmla="*/ 18574 w 192091"/>
                <a:gd name="connsiteY24" fmla="*/ 40080 h 312822"/>
                <a:gd name="connsiteX25" fmla="*/ 0 w 192091"/>
                <a:gd name="connsiteY25" fmla="*/ 58654 h 312822"/>
                <a:gd name="connsiteX26" fmla="*/ 0 w 192091"/>
                <a:gd name="connsiteY26" fmla="*/ 294248 h 312822"/>
                <a:gd name="connsiteX27" fmla="*/ 18574 w 192091"/>
                <a:gd name="connsiteY27" fmla="*/ 312822 h 312822"/>
                <a:gd name="connsiteX28" fmla="*/ 173518 w 192091"/>
                <a:gd name="connsiteY28" fmla="*/ 312822 h 312822"/>
                <a:gd name="connsiteX29" fmla="*/ 192091 w 192091"/>
                <a:gd name="connsiteY29" fmla="*/ 294248 h 312822"/>
                <a:gd name="connsiteX30" fmla="*/ 192091 w 192091"/>
                <a:gd name="connsiteY30" fmla="*/ 58654 h 312822"/>
                <a:gd name="connsiteX31" fmla="*/ 173518 w 192091"/>
                <a:gd name="connsiteY31" fmla="*/ 40080 h 3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2091" h="312822">
                  <a:moveTo>
                    <a:pt x="173518" y="302558"/>
                  </a:moveTo>
                  <a:lnTo>
                    <a:pt x="18574" y="302558"/>
                  </a:lnTo>
                  <a:cubicBezTo>
                    <a:pt x="13686" y="302558"/>
                    <a:pt x="9776" y="298647"/>
                    <a:pt x="9776" y="293759"/>
                  </a:cubicBezTo>
                  <a:lnTo>
                    <a:pt x="9776" y="248791"/>
                  </a:lnTo>
                  <a:lnTo>
                    <a:pt x="182316" y="248791"/>
                  </a:lnTo>
                  <a:lnTo>
                    <a:pt x="182316" y="293759"/>
                  </a:lnTo>
                  <a:cubicBezTo>
                    <a:pt x="182316" y="298647"/>
                    <a:pt x="178405" y="302558"/>
                    <a:pt x="173518" y="302558"/>
                  </a:cubicBezTo>
                  <a:moveTo>
                    <a:pt x="18574" y="49856"/>
                  </a:moveTo>
                  <a:lnTo>
                    <a:pt x="74295" y="49856"/>
                  </a:lnTo>
                  <a:lnTo>
                    <a:pt x="74295" y="78206"/>
                  </a:lnTo>
                  <a:lnTo>
                    <a:pt x="110954" y="78206"/>
                  </a:lnTo>
                  <a:lnTo>
                    <a:pt x="110954" y="49856"/>
                  </a:lnTo>
                  <a:lnTo>
                    <a:pt x="173518" y="49856"/>
                  </a:lnTo>
                  <a:cubicBezTo>
                    <a:pt x="178405" y="49856"/>
                    <a:pt x="182316" y="53766"/>
                    <a:pt x="182316" y="58654"/>
                  </a:cubicBezTo>
                  <a:lnTo>
                    <a:pt x="182316" y="239504"/>
                  </a:lnTo>
                  <a:lnTo>
                    <a:pt x="9776" y="239504"/>
                  </a:lnTo>
                  <a:lnTo>
                    <a:pt x="9776" y="58654"/>
                  </a:lnTo>
                  <a:cubicBezTo>
                    <a:pt x="9776" y="53766"/>
                    <a:pt x="13686" y="49856"/>
                    <a:pt x="18574" y="49856"/>
                  </a:cubicBezTo>
                  <a:moveTo>
                    <a:pt x="173518" y="40080"/>
                  </a:moveTo>
                  <a:lnTo>
                    <a:pt x="110954" y="40080"/>
                  </a:lnTo>
                  <a:lnTo>
                    <a:pt x="110954" y="18574"/>
                  </a:lnTo>
                  <a:cubicBezTo>
                    <a:pt x="110954" y="8309"/>
                    <a:pt x="102644" y="0"/>
                    <a:pt x="92380" y="0"/>
                  </a:cubicBezTo>
                  <a:cubicBezTo>
                    <a:pt x="82115" y="0"/>
                    <a:pt x="73806" y="8309"/>
                    <a:pt x="73806" y="18574"/>
                  </a:cubicBezTo>
                  <a:lnTo>
                    <a:pt x="73806" y="40080"/>
                  </a:lnTo>
                  <a:lnTo>
                    <a:pt x="18574" y="40080"/>
                  </a:lnTo>
                  <a:cubicBezTo>
                    <a:pt x="8309" y="40080"/>
                    <a:pt x="0" y="48390"/>
                    <a:pt x="0" y="58654"/>
                  </a:cubicBezTo>
                  <a:lnTo>
                    <a:pt x="0" y="294248"/>
                  </a:lnTo>
                  <a:cubicBezTo>
                    <a:pt x="0" y="304513"/>
                    <a:pt x="8309" y="312822"/>
                    <a:pt x="18574" y="312822"/>
                  </a:cubicBezTo>
                  <a:lnTo>
                    <a:pt x="173518" y="312822"/>
                  </a:lnTo>
                  <a:cubicBezTo>
                    <a:pt x="183782" y="312822"/>
                    <a:pt x="192091" y="304513"/>
                    <a:pt x="192091" y="294248"/>
                  </a:cubicBezTo>
                  <a:lnTo>
                    <a:pt x="192091" y="58654"/>
                  </a:lnTo>
                  <a:cubicBezTo>
                    <a:pt x="192091" y="48390"/>
                    <a:pt x="183782" y="40080"/>
                    <a:pt x="173518" y="40080"/>
                  </a:cubicBezTo>
                </a:path>
              </a:pathLst>
            </a:custGeom>
            <a:solidFill>
              <a:srgbClr val="2F2F2E"/>
            </a:solidFill>
            <a:ln w="7571" cap="flat">
              <a:noFill/>
              <a:prstDash val="solid"/>
              <a:miter/>
            </a:ln>
          </p:spPr>
          <p:txBody>
            <a:bodyPr rtlCol="0" anchor="ctr"/>
            <a:lstStyle/>
            <a:p>
              <a:endParaRPr lang="en-US" sz="1730"/>
            </a:p>
          </p:txBody>
        </p:sp>
        <p:sp>
          <p:nvSpPr>
            <p:cNvPr id="24" name="Freeform: Shape 23">
              <a:extLst>
                <a:ext uri="{FF2B5EF4-FFF2-40B4-BE49-F238E27FC236}">
                  <a16:creationId xmlns:a16="http://schemas.microsoft.com/office/drawing/2014/main" id="{FE678DC9-5F6A-4F0A-ABBF-B8DFF782C83D}"/>
                </a:ext>
              </a:extLst>
            </p:cNvPr>
            <p:cNvSpPr/>
            <p:nvPr/>
          </p:nvSpPr>
          <p:spPr>
            <a:xfrm>
              <a:off x="7387246"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sp>
          <p:nvSpPr>
            <p:cNvPr id="25" name="Freeform: Shape 24">
              <a:extLst>
                <a:ext uri="{FF2B5EF4-FFF2-40B4-BE49-F238E27FC236}">
                  <a16:creationId xmlns:a16="http://schemas.microsoft.com/office/drawing/2014/main" id="{98BB6077-C00D-4694-91C5-2EF45DC771AF}"/>
                </a:ext>
              </a:extLst>
            </p:cNvPr>
            <p:cNvSpPr/>
            <p:nvPr/>
          </p:nvSpPr>
          <p:spPr>
            <a:xfrm>
              <a:off x="7405331"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sp>
          <p:nvSpPr>
            <p:cNvPr id="26" name="Freeform: Shape 25">
              <a:extLst>
                <a:ext uri="{FF2B5EF4-FFF2-40B4-BE49-F238E27FC236}">
                  <a16:creationId xmlns:a16="http://schemas.microsoft.com/office/drawing/2014/main" id="{09566920-E22D-438A-BE33-C0A41DAE1101}"/>
                </a:ext>
              </a:extLst>
            </p:cNvPr>
            <p:cNvSpPr/>
            <p:nvPr/>
          </p:nvSpPr>
          <p:spPr>
            <a:xfrm>
              <a:off x="7423905"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F584E539-E227-4A38-8230-CB18F558D233}"/>
                </a:ext>
              </a:extLst>
            </p:cNvPr>
            <p:cNvSpPr/>
            <p:nvPr/>
          </p:nvSpPr>
          <p:spPr>
            <a:xfrm>
              <a:off x="7441990"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9C54C006-6D94-47D3-AEDB-07CB8C8D0B78}"/>
                </a:ext>
              </a:extLst>
            </p:cNvPr>
            <p:cNvSpPr/>
            <p:nvPr/>
          </p:nvSpPr>
          <p:spPr>
            <a:xfrm>
              <a:off x="7460564"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9F431577-8A7B-4EC4-A7E1-D1A008B71862}"/>
                </a:ext>
              </a:extLst>
            </p:cNvPr>
            <p:cNvSpPr/>
            <p:nvPr/>
          </p:nvSpPr>
          <p:spPr>
            <a:xfrm>
              <a:off x="7478649"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002936C1-0FAD-44ED-8A2E-7BBA37338167}"/>
                </a:ext>
              </a:extLst>
            </p:cNvPr>
            <p:cNvSpPr/>
            <p:nvPr/>
          </p:nvSpPr>
          <p:spPr>
            <a:xfrm>
              <a:off x="7497222" y="3809153"/>
              <a:ext cx="9775" cy="19551"/>
            </a:xfrm>
            <a:custGeom>
              <a:avLst/>
              <a:gdLst>
                <a:gd name="connsiteX0" fmla="*/ 0 w 9775"/>
                <a:gd name="connsiteY0" fmla="*/ 0 h 19551"/>
                <a:gd name="connsiteX1" fmla="*/ 9776 w 9775"/>
                <a:gd name="connsiteY1" fmla="*/ 0 h 19551"/>
                <a:gd name="connsiteX2" fmla="*/ 9776 w 9775"/>
                <a:gd name="connsiteY2" fmla="*/ 19551 h 19551"/>
                <a:gd name="connsiteX3" fmla="*/ 0 w 9775"/>
                <a:gd name="connsiteY3" fmla="*/ 19551 h 19551"/>
              </a:gdLst>
              <a:ahLst/>
              <a:cxnLst>
                <a:cxn ang="0">
                  <a:pos x="connsiteX0" y="connsiteY0"/>
                </a:cxn>
                <a:cxn ang="0">
                  <a:pos x="connsiteX1" y="connsiteY1"/>
                </a:cxn>
                <a:cxn ang="0">
                  <a:pos x="connsiteX2" y="connsiteY2"/>
                </a:cxn>
                <a:cxn ang="0">
                  <a:pos x="connsiteX3" y="connsiteY3"/>
                </a:cxn>
              </a:cxnLst>
              <a:rect l="l" t="t" r="r" b="b"/>
              <a:pathLst>
                <a:path w="9775" h="19551">
                  <a:moveTo>
                    <a:pt x="0" y="0"/>
                  </a:moveTo>
                  <a:lnTo>
                    <a:pt x="9776" y="0"/>
                  </a:lnTo>
                  <a:lnTo>
                    <a:pt x="9776" y="19551"/>
                  </a:lnTo>
                  <a:lnTo>
                    <a:pt x="0" y="19551"/>
                  </a:lnTo>
                  <a:close/>
                </a:path>
              </a:pathLst>
            </a:custGeom>
            <a:solidFill>
              <a:srgbClr val="2F2F2E"/>
            </a:solidFill>
            <a:ln w="7571" cap="flat">
              <a:noFill/>
              <a:prstDash val="solid"/>
              <a:miter/>
            </a:ln>
          </p:spPr>
          <p:txBody>
            <a:bodyPr rtlCol="0" anchor="ctr"/>
            <a:lstStyle/>
            <a:p>
              <a:endParaRPr lang="en-US" sz="1730"/>
            </a:p>
          </p:txBody>
        </p:sp>
      </p:grpSp>
      <p:grpSp>
        <p:nvGrpSpPr>
          <p:cNvPr id="109" name="person" descr="person">
            <a:extLst>
              <a:ext uri="{FF2B5EF4-FFF2-40B4-BE49-F238E27FC236}">
                <a16:creationId xmlns:a16="http://schemas.microsoft.com/office/drawing/2014/main" id="{B584E7E4-A180-42AB-88D1-E8BAE72FBDDE}"/>
              </a:ext>
            </a:extLst>
          </p:cNvPr>
          <p:cNvGrpSpPr/>
          <p:nvPr/>
        </p:nvGrpSpPr>
        <p:grpSpPr>
          <a:xfrm>
            <a:off x="4371518" y="3737144"/>
            <a:ext cx="151465" cy="183297"/>
            <a:chOff x="5517875" y="3368919"/>
            <a:chExt cx="233375" cy="282423"/>
          </a:xfrm>
        </p:grpSpPr>
        <p:sp>
          <p:nvSpPr>
            <p:cNvPr id="110" name="Freeform: Shape 109">
              <a:extLst>
                <a:ext uri="{FF2B5EF4-FFF2-40B4-BE49-F238E27FC236}">
                  <a16:creationId xmlns:a16="http://schemas.microsoft.com/office/drawing/2014/main" id="{E9225D2D-7B47-4570-97BE-7A466B99CC4D}"/>
                </a:ext>
              </a:extLst>
            </p:cNvPr>
            <p:cNvSpPr/>
            <p:nvPr/>
          </p:nvSpPr>
          <p:spPr>
            <a:xfrm>
              <a:off x="5570580" y="3368919"/>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endParaRPr lang="en-US" sz="1730"/>
            </a:p>
          </p:txBody>
        </p:sp>
        <p:sp>
          <p:nvSpPr>
            <p:cNvPr id="111" name="Freeform: Shape 110">
              <a:extLst>
                <a:ext uri="{FF2B5EF4-FFF2-40B4-BE49-F238E27FC236}">
                  <a16:creationId xmlns:a16="http://schemas.microsoft.com/office/drawing/2014/main" id="{4E50AD09-5EEE-4188-B50A-92F5DFA58810}"/>
                </a:ext>
              </a:extLst>
            </p:cNvPr>
            <p:cNvSpPr/>
            <p:nvPr/>
          </p:nvSpPr>
          <p:spPr>
            <a:xfrm>
              <a:off x="5517875" y="3519435"/>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endParaRPr lang="en-US" sz="1730"/>
            </a:p>
          </p:txBody>
        </p:sp>
      </p:grpSp>
      <p:sp>
        <p:nvSpPr>
          <p:cNvPr id="113" name="Oval 112">
            <a:extLst>
              <a:ext uri="{FF2B5EF4-FFF2-40B4-BE49-F238E27FC236}">
                <a16:creationId xmlns:a16="http://schemas.microsoft.com/office/drawing/2014/main" id="{41CF88CC-5C9B-4B67-8F22-7960ECAA736A}"/>
              </a:ext>
            </a:extLst>
          </p:cNvPr>
          <p:cNvSpPr/>
          <p:nvPr/>
        </p:nvSpPr>
        <p:spPr bwMode="auto">
          <a:xfrm>
            <a:off x="4512500" y="3543261"/>
            <a:ext cx="185052" cy="185052"/>
          </a:xfrm>
          <a:prstGeom prst="ellipse">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6" rIns="0" bIns="46616" numCol="1" rtlCol="0" anchor="ctr" anchorCtr="0" compatLnSpc="1">
            <a:prstTxWarp prst="textNoShape">
              <a:avLst/>
            </a:prstTxWarp>
          </a:bodyPr>
          <a:lstStyle/>
          <a:p>
            <a:pPr algn="ctr" defTabSz="931935" fontAlgn="base">
              <a:spcBef>
                <a:spcPct val="0"/>
              </a:spcBef>
              <a:spcAft>
                <a:spcPct val="0"/>
              </a:spcAft>
              <a:defRPr/>
            </a:pPr>
            <a:r>
              <a:rPr lang="en-US" sz="882" b="1">
                <a:gradFill>
                  <a:gsLst>
                    <a:gs pos="0">
                      <a:srgbClr val="FFFFFF"/>
                    </a:gs>
                    <a:gs pos="100000">
                      <a:srgbClr val="FFFFFF"/>
                    </a:gs>
                  </a:gsLst>
                  <a:lin ang="5400000" scaled="0"/>
                </a:gradFill>
                <a:latin typeface="Segoe UI"/>
              </a:rPr>
              <a:t>!</a:t>
            </a:r>
          </a:p>
        </p:txBody>
      </p:sp>
      <p:grpSp>
        <p:nvGrpSpPr>
          <p:cNvPr id="62" name="Group 61">
            <a:extLst>
              <a:ext uri="{FF2B5EF4-FFF2-40B4-BE49-F238E27FC236}">
                <a16:creationId xmlns:a16="http://schemas.microsoft.com/office/drawing/2014/main" id="{7F72EBF1-B8F6-4F13-8880-2076D6EC220E}"/>
              </a:ext>
            </a:extLst>
          </p:cNvPr>
          <p:cNvGrpSpPr/>
          <p:nvPr/>
        </p:nvGrpSpPr>
        <p:grpSpPr>
          <a:xfrm>
            <a:off x="6639866" y="3661645"/>
            <a:ext cx="541589" cy="363519"/>
            <a:chOff x="9897201" y="3703399"/>
            <a:chExt cx="552449" cy="370808"/>
          </a:xfrm>
        </p:grpSpPr>
        <p:grpSp>
          <p:nvGrpSpPr>
            <p:cNvPr id="156" name="laptop" descr="laptop">
              <a:extLst>
                <a:ext uri="{FF2B5EF4-FFF2-40B4-BE49-F238E27FC236}">
                  <a16:creationId xmlns:a16="http://schemas.microsoft.com/office/drawing/2014/main" id="{8E388D08-CC5A-4A96-ABE6-3EC4FFFE3F96}"/>
                </a:ext>
              </a:extLst>
            </p:cNvPr>
            <p:cNvGrpSpPr/>
            <p:nvPr/>
          </p:nvGrpSpPr>
          <p:grpSpPr>
            <a:xfrm>
              <a:off x="9924555" y="3703399"/>
              <a:ext cx="507755" cy="370808"/>
              <a:chOff x="5884864" y="1174751"/>
              <a:chExt cx="382588" cy="279400"/>
            </a:xfrm>
          </p:grpSpPr>
          <p:sp>
            <p:nvSpPr>
              <p:cNvPr id="157" name="Freeform 51">
                <a:extLst>
                  <a:ext uri="{FF2B5EF4-FFF2-40B4-BE49-F238E27FC236}">
                    <a16:creationId xmlns:a16="http://schemas.microsoft.com/office/drawing/2014/main" id="{15BABCC0-B0E9-4505-A184-E1B5FFD4395B}"/>
                  </a:ext>
                </a:extLst>
              </p:cNvPr>
              <p:cNvSpPr>
                <a:spLocks/>
              </p:cNvSpPr>
              <p:nvPr/>
            </p:nvSpPr>
            <p:spPr bwMode="auto">
              <a:xfrm>
                <a:off x="5884864" y="1260476"/>
                <a:ext cx="382588" cy="193675"/>
              </a:xfrm>
              <a:custGeom>
                <a:avLst/>
                <a:gdLst>
                  <a:gd name="T0" fmla="*/ 203 w 241"/>
                  <a:gd name="T1" fmla="*/ 61 h 122"/>
                  <a:gd name="T2" fmla="*/ 120 w 241"/>
                  <a:gd name="T3" fmla="*/ 0 h 122"/>
                  <a:gd name="T4" fmla="*/ 39 w 241"/>
                  <a:gd name="T5" fmla="*/ 61 h 122"/>
                  <a:gd name="T6" fmla="*/ 38 w 241"/>
                  <a:gd name="T7" fmla="*/ 61 h 122"/>
                  <a:gd name="T8" fmla="*/ 0 w 241"/>
                  <a:gd name="T9" fmla="*/ 122 h 122"/>
                  <a:gd name="T10" fmla="*/ 241 w 241"/>
                  <a:gd name="T11" fmla="*/ 122 h 122"/>
                  <a:gd name="T12" fmla="*/ 203 w 241"/>
                  <a:gd name="T13" fmla="*/ 61 h 122"/>
                </a:gdLst>
                <a:ahLst/>
                <a:cxnLst>
                  <a:cxn ang="0">
                    <a:pos x="T0" y="T1"/>
                  </a:cxn>
                  <a:cxn ang="0">
                    <a:pos x="T2" y="T3"/>
                  </a:cxn>
                  <a:cxn ang="0">
                    <a:pos x="T4" y="T5"/>
                  </a:cxn>
                  <a:cxn ang="0">
                    <a:pos x="T6" y="T7"/>
                  </a:cxn>
                  <a:cxn ang="0">
                    <a:pos x="T8" y="T9"/>
                  </a:cxn>
                  <a:cxn ang="0">
                    <a:pos x="T10" y="T11"/>
                  </a:cxn>
                  <a:cxn ang="0">
                    <a:pos x="T12" y="T13"/>
                  </a:cxn>
                </a:cxnLst>
                <a:rect l="0" t="0" r="r" b="b"/>
                <a:pathLst>
                  <a:path w="241" h="122">
                    <a:moveTo>
                      <a:pt x="203" y="61"/>
                    </a:moveTo>
                    <a:lnTo>
                      <a:pt x="120" y="0"/>
                    </a:lnTo>
                    <a:lnTo>
                      <a:pt x="39" y="61"/>
                    </a:lnTo>
                    <a:lnTo>
                      <a:pt x="38" y="61"/>
                    </a:lnTo>
                    <a:lnTo>
                      <a:pt x="0" y="122"/>
                    </a:lnTo>
                    <a:lnTo>
                      <a:pt x="241" y="122"/>
                    </a:lnTo>
                    <a:lnTo>
                      <a:pt x="203" y="61"/>
                    </a:lnTo>
                    <a:close/>
                  </a:path>
                </a:pathLst>
              </a:custGeom>
              <a:solidFill>
                <a:schemeClr val="accent1"/>
              </a:solidFill>
              <a:ln>
                <a:noFill/>
              </a:ln>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158" name="Freeform 52">
                <a:extLst>
                  <a:ext uri="{FF2B5EF4-FFF2-40B4-BE49-F238E27FC236}">
                    <a16:creationId xmlns:a16="http://schemas.microsoft.com/office/drawing/2014/main" id="{83AB9631-D16D-4347-A414-5836F45BFCB6}"/>
                  </a:ext>
                </a:extLst>
              </p:cNvPr>
              <p:cNvSpPr>
                <a:spLocks/>
              </p:cNvSpPr>
              <p:nvPr/>
            </p:nvSpPr>
            <p:spPr bwMode="auto">
              <a:xfrm>
                <a:off x="5946776" y="1174751"/>
                <a:ext cx="261938" cy="182563"/>
              </a:xfrm>
              <a:custGeom>
                <a:avLst/>
                <a:gdLst>
                  <a:gd name="T0" fmla="*/ 149 w 156"/>
                  <a:gd name="T1" fmla="*/ 0 h 109"/>
                  <a:gd name="T2" fmla="*/ 6 w 156"/>
                  <a:gd name="T3" fmla="*/ 0 h 109"/>
                  <a:gd name="T4" fmla="*/ 0 w 156"/>
                  <a:gd name="T5" fmla="*/ 6 h 109"/>
                  <a:gd name="T6" fmla="*/ 0 w 156"/>
                  <a:gd name="T7" fmla="*/ 109 h 109"/>
                  <a:gd name="T8" fmla="*/ 0 w 156"/>
                  <a:gd name="T9" fmla="*/ 108 h 109"/>
                  <a:gd name="T10" fmla="*/ 0 w 156"/>
                  <a:gd name="T11" fmla="*/ 109 h 109"/>
                  <a:gd name="T12" fmla="*/ 156 w 156"/>
                  <a:gd name="T13" fmla="*/ 109 h 109"/>
                  <a:gd name="T14" fmla="*/ 156 w 156"/>
                  <a:gd name="T15" fmla="*/ 6 h 109"/>
                  <a:gd name="T16" fmla="*/ 149 w 15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9">
                    <a:moveTo>
                      <a:pt x="149" y="0"/>
                    </a:moveTo>
                    <a:cubicBezTo>
                      <a:pt x="6" y="0"/>
                      <a:pt x="6" y="0"/>
                      <a:pt x="6" y="0"/>
                    </a:cubicBezTo>
                    <a:cubicBezTo>
                      <a:pt x="3" y="0"/>
                      <a:pt x="0" y="3"/>
                      <a:pt x="0" y="6"/>
                    </a:cubicBezTo>
                    <a:cubicBezTo>
                      <a:pt x="0" y="109"/>
                      <a:pt x="0" y="109"/>
                      <a:pt x="0" y="109"/>
                    </a:cubicBezTo>
                    <a:cubicBezTo>
                      <a:pt x="0" y="108"/>
                      <a:pt x="0" y="108"/>
                      <a:pt x="0" y="108"/>
                    </a:cubicBezTo>
                    <a:cubicBezTo>
                      <a:pt x="0" y="109"/>
                      <a:pt x="0" y="109"/>
                      <a:pt x="0" y="109"/>
                    </a:cubicBezTo>
                    <a:cubicBezTo>
                      <a:pt x="156" y="109"/>
                      <a:pt x="156" y="109"/>
                      <a:pt x="156" y="109"/>
                    </a:cubicBezTo>
                    <a:cubicBezTo>
                      <a:pt x="156" y="6"/>
                      <a:pt x="156" y="6"/>
                      <a:pt x="156" y="6"/>
                    </a:cubicBezTo>
                    <a:cubicBezTo>
                      <a:pt x="156" y="3"/>
                      <a:pt x="153" y="0"/>
                      <a:pt x="149" y="0"/>
                    </a:cubicBez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sp>
            <p:nvSpPr>
              <p:cNvPr id="160" name="Freeform 174">
                <a:extLst>
                  <a:ext uri="{FF2B5EF4-FFF2-40B4-BE49-F238E27FC236}">
                    <a16:creationId xmlns:a16="http://schemas.microsoft.com/office/drawing/2014/main" id="{41E5ADE5-216B-4E9C-BAF6-BF68332180C9}"/>
                  </a:ext>
                </a:extLst>
              </p:cNvPr>
              <p:cNvSpPr>
                <a:spLocks/>
              </p:cNvSpPr>
              <p:nvPr/>
            </p:nvSpPr>
            <p:spPr bwMode="auto">
              <a:xfrm>
                <a:off x="5946776" y="1174751"/>
                <a:ext cx="222250" cy="182563"/>
              </a:xfrm>
              <a:custGeom>
                <a:avLst/>
                <a:gdLst>
                  <a:gd name="T0" fmla="*/ 0 w 132"/>
                  <a:gd name="T1" fmla="*/ 109 h 109"/>
                  <a:gd name="T2" fmla="*/ 23 w 132"/>
                  <a:gd name="T3" fmla="*/ 109 h 109"/>
                  <a:gd name="T4" fmla="*/ 132 w 132"/>
                  <a:gd name="T5" fmla="*/ 0 h 109"/>
                  <a:gd name="T6" fmla="*/ 6 w 132"/>
                  <a:gd name="T7" fmla="*/ 0 h 109"/>
                  <a:gd name="T8" fmla="*/ 0 w 132"/>
                  <a:gd name="T9" fmla="*/ 6 h 109"/>
                  <a:gd name="T10" fmla="*/ 0 w 132"/>
                  <a:gd name="T11" fmla="*/ 109 h 109"/>
                </a:gdLst>
                <a:ahLst/>
                <a:cxnLst>
                  <a:cxn ang="0">
                    <a:pos x="T0" y="T1"/>
                  </a:cxn>
                  <a:cxn ang="0">
                    <a:pos x="T2" y="T3"/>
                  </a:cxn>
                  <a:cxn ang="0">
                    <a:pos x="T4" y="T5"/>
                  </a:cxn>
                  <a:cxn ang="0">
                    <a:pos x="T6" y="T7"/>
                  </a:cxn>
                  <a:cxn ang="0">
                    <a:pos x="T8" y="T9"/>
                  </a:cxn>
                  <a:cxn ang="0">
                    <a:pos x="T10" y="T11"/>
                  </a:cxn>
                </a:cxnLst>
                <a:rect l="0" t="0" r="r" b="b"/>
                <a:pathLst>
                  <a:path w="132" h="109">
                    <a:moveTo>
                      <a:pt x="0" y="109"/>
                    </a:moveTo>
                    <a:cubicBezTo>
                      <a:pt x="23" y="109"/>
                      <a:pt x="23" y="109"/>
                      <a:pt x="23" y="109"/>
                    </a:cubicBezTo>
                    <a:cubicBezTo>
                      <a:pt x="132" y="0"/>
                      <a:pt x="132" y="0"/>
                      <a:pt x="132" y="0"/>
                    </a:cubicBezTo>
                    <a:cubicBezTo>
                      <a:pt x="6" y="0"/>
                      <a:pt x="6" y="0"/>
                      <a:pt x="6" y="0"/>
                    </a:cubicBezTo>
                    <a:cubicBezTo>
                      <a:pt x="2" y="0"/>
                      <a:pt x="0" y="3"/>
                      <a:pt x="0" y="6"/>
                    </a:cubicBezTo>
                    <a:lnTo>
                      <a:pt x="0" y="109"/>
                    </a:lnTo>
                    <a:close/>
                  </a:path>
                </a:pathLst>
              </a:custGeom>
              <a:solidFill>
                <a:schemeClr val="accent1"/>
              </a:solidFill>
              <a:ln>
                <a:noFill/>
              </a:ln>
            </p:spPr>
            <p:txBody>
              <a:bodyPr vert="horz" wrap="square" lIns="87880" tIns="43940" rIns="87880" bIns="43940" numCol="1" anchor="t" anchorCtr="0" compatLnSpc="1">
                <a:prstTxWarp prst="textNoShape">
                  <a:avLst/>
                </a:prstTxWarp>
              </a:bodyPr>
              <a:lstStyle/>
              <a:p>
                <a:pPr algn="ctr" defTabSz="878727" fontAlgn="base"/>
                <a:endParaRPr lang="en-US" sz="1634">
                  <a:solidFill>
                    <a:srgbClr val="505050"/>
                  </a:solidFill>
                  <a:latin typeface="Segoe UI"/>
                </a:endParaRPr>
              </a:p>
            </p:txBody>
          </p:sp>
        </p:grpSp>
        <p:grpSp>
          <p:nvGrpSpPr>
            <p:cNvPr id="174" name="Group 173">
              <a:extLst>
                <a:ext uri="{FF2B5EF4-FFF2-40B4-BE49-F238E27FC236}">
                  <a16:creationId xmlns:a16="http://schemas.microsoft.com/office/drawing/2014/main" id="{758BDADA-8BAB-4FF8-8D4A-AD9F5494A737}"/>
                </a:ext>
              </a:extLst>
            </p:cNvPr>
            <p:cNvGrpSpPr/>
            <p:nvPr/>
          </p:nvGrpSpPr>
          <p:grpSpPr>
            <a:xfrm>
              <a:off x="9897201" y="3810000"/>
              <a:ext cx="552449" cy="177650"/>
              <a:chOff x="10585691" y="4535705"/>
              <a:chExt cx="680737" cy="218905"/>
            </a:xfrm>
          </p:grpSpPr>
          <p:sp>
            <p:nvSpPr>
              <p:cNvPr id="175" name="Freeform: Shape 174">
                <a:extLst>
                  <a:ext uri="{FF2B5EF4-FFF2-40B4-BE49-F238E27FC236}">
                    <a16:creationId xmlns:a16="http://schemas.microsoft.com/office/drawing/2014/main" id="{6582354E-690C-4C6A-987E-7E40361762E2}"/>
                  </a:ext>
                </a:extLst>
              </p:cNvPr>
              <p:cNvSpPr/>
              <p:nvPr/>
            </p:nvSpPr>
            <p:spPr bwMode="auto">
              <a:xfrm>
                <a:off x="10634754" y="4535705"/>
                <a:ext cx="581025" cy="161924"/>
              </a:xfrm>
              <a:custGeom>
                <a:avLst/>
                <a:gdLst>
                  <a:gd name="connsiteX0" fmla="*/ 132160 w 581025"/>
                  <a:gd name="connsiteY0" fmla="*/ 145256 h 145256"/>
                  <a:gd name="connsiteX1" fmla="*/ 0 w 581025"/>
                  <a:gd name="connsiteY1" fmla="*/ 33338 h 145256"/>
                  <a:gd name="connsiteX2" fmla="*/ 327422 w 581025"/>
                  <a:gd name="connsiteY2" fmla="*/ 92869 h 145256"/>
                  <a:gd name="connsiteX3" fmla="*/ 581025 w 581025"/>
                  <a:gd name="connsiteY3" fmla="*/ 0 h 145256"/>
                  <a:gd name="connsiteX4" fmla="*/ 466725 w 581025"/>
                  <a:gd name="connsiteY4" fmla="*/ 144066 h 145256"/>
                  <a:gd name="connsiteX0" fmla="*/ 90488 w 581025"/>
                  <a:gd name="connsiteY0" fmla="*/ 0 h 170260"/>
                  <a:gd name="connsiteX1" fmla="*/ 0 w 581025"/>
                  <a:gd name="connsiteY1" fmla="*/ 59532 h 170260"/>
                  <a:gd name="connsiteX2" fmla="*/ 327422 w 581025"/>
                  <a:gd name="connsiteY2" fmla="*/ 119063 h 170260"/>
                  <a:gd name="connsiteX3" fmla="*/ 581025 w 581025"/>
                  <a:gd name="connsiteY3" fmla="*/ 26194 h 170260"/>
                  <a:gd name="connsiteX4" fmla="*/ 466725 w 581025"/>
                  <a:gd name="connsiteY4" fmla="*/ 170260 h 170260"/>
                  <a:gd name="connsiteX0" fmla="*/ 90488 w 581025"/>
                  <a:gd name="connsiteY0" fmla="*/ 30955 h 150018"/>
                  <a:gd name="connsiteX1" fmla="*/ 0 w 581025"/>
                  <a:gd name="connsiteY1" fmla="*/ 90487 h 150018"/>
                  <a:gd name="connsiteX2" fmla="*/ 327422 w 581025"/>
                  <a:gd name="connsiteY2" fmla="*/ 150018 h 150018"/>
                  <a:gd name="connsiteX3" fmla="*/ 581025 w 581025"/>
                  <a:gd name="connsiteY3" fmla="*/ 57149 h 150018"/>
                  <a:gd name="connsiteX4" fmla="*/ 509588 w 581025"/>
                  <a:gd name="connsiteY4" fmla="*/ 0 h 150018"/>
                  <a:gd name="connsiteX0" fmla="*/ 90488 w 581025"/>
                  <a:gd name="connsiteY0" fmla="*/ 42861 h 161924"/>
                  <a:gd name="connsiteX1" fmla="*/ 0 w 581025"/>
                  <a:gd name="connsiteY1" fmla="*/ 102393 h 161924"/>
                  <a:gd name="connsiteX2" fmla="*/ 327422 w 581025"/>
                  <a:gd name="connsiteY2" fmla="*/ 161924 h 161924"/>
                  <a:gd name="connsiteX3" fmla="*/ 581025 w 581025"/>
                  <a:gd name="connsiteY3" fmla="*/ 69055 h 161924"/>
                  <a:gd name="connsiteX4" fmla="*/ 502444 w 581025"/>
                  <a:gd name="connsiteY4" fmla="*/ 0 h 16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61924">
                    <a:moveTo>
                      <a:pt x="90488" y="42861"/>
                    </a:moveTo>
                    <a:lnTo>
                      <a:pt x="0" y="102393"/>
                    </a:lnTo>
                    <a:lnTo>
                      <a:pt x="327422" y="161924"/>
                    </a:lnTo>
                    <a:lnTo>
                      <a:pt x="581025" y="69055"/>
                    </a:lnTo>
                    <a:lnTo>
                      <a:pt x="502444" y="0"/>
                    </a:lnTo>
                  </a:path>
                </a:pathLst>
              </a:custGeom>
              <a:noFill/>
              <a:ln w="158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14049">
                  <a:defRPr/>
                </a:pPr>
                <a:endParaRPr lang="en-US" sz="2000">
                  <a:solidFill>
                    <a:srgbClr val="FFFFFF"/>
                  </a:solidFill>
                  <a:latin typeface="Segoe UI Semilight"/>
                </a:endParaRPr>
              </a:p>
            </p:txBody>
          </p:sp>
          <p:sp>
            <p:nvSpPr>
              <p:cNvPr id="176" name="Oval 175">
                <a:extLst>
                  <a:ext uri="{FF2B5EF4-FFF2-40B4-BE49-F238E27FC236}">
                    <a16:creationId xmlns:a16="http://schemas.microsoft.com/office/drawing/2014/main" id="{A004B036-2CBA-47B2-A643-3D9421753B45}"/>
                  </a:ext>
                </a:extLst>
              </p:cNvPr>
              <p:cNvSpPr/>
              <p:nvPr/>
            </p:nvSpPr>
            <p:spPr bwMode="auto">
              <a:xfrm>
                <a:off x="10585691" y="4577019"/>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320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77" name="Oval 176">
                <a:extLst>
                  <a:ext uri="{FF2B5EF4-FFF2-40B4-BE49-F238E27FC236}">
                    <a16:creationId xmlns:a16="http://schemas.microsoft.com/office/drawing/2014/main" id="{34E5715D-2406-447A-A556-D5AF8B6B9986}"/>
                  </a:ext>
                </a:extLst>
              </p:cNvPr>
              <p:cNvSpPr/>
              <p:nvPr/>
            </p:nvSpPr>
            <p:spPr bwMode="auto">
              <a:xfrm>
                <a:off x="10897672" y="4641004"/>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320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78" name="Oval 177">
                <a:extLst>
                  <a:ext uri="{FF2B5EF4-FFF2-40B4-BE49-F238E27FC236}">
                    <a16:creationId xmlns:a16="http://schemas.microsoft.com/office/drawing/2014/main" id="{CBA626FE-C79B-4FB5-84C0-CCB8EA4C0CBF}"/>
                  </a:ext>
                </a:extLst>
              </p:cNvPr>
              <p:cNvSpPr/>
              <p:nvPr/>
            </p:nvSpPr>
            <p:spPr bwMode="auto">
              <a:xfrm>
                <a:off x="11152822" y="4545980"/>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320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grpSp>
        <p:nvGrpSpPr>
          <p:cNvPr id="73" name="Group 72">
            <a:extLst>
              <a:ext uri="{FF2B5EF4-FFF2-40B4-BE49-F238E27FC236}">
                <a16:creationId xmlns:a16="http://schemas.microsoft.com/office/drawing/2014/main" id="{96D99862-5AAC-4884-AD1E-EDE982E1A43B}"/>
              </a:ext>
            </a:extLst>
          </p:cNvPr>
          <p:cNvGrpSpPr/>
          <p:nvPr/>
        </p:nvGrpSpPr>
        <p:grpSpPr>
          <a:xfrm>
            <a:off x="9103274" y="3572856"/>
            <a:ext cx="534969" cy="496309"/>
            <a:chOff x="9887354" y="4165040"/>
            <a:chExt cx="511420" cy="474462"/>
          </a:xfrm>
        </p:grpSpPr>
        <p:grpSp>
          <p:nvGrpSpPr>
            <p:cNvPr id="74" name="Group 73">
              <a:extLst>
                <a:ext uri="{FF2B5EF4-FFF2-40B4-BE49-F238E27FC236}">
                  <a16:creationId xmlns:a16="http://schemas.microsoft.com/office/drawing/2014/main" id="{B37DBDC4-66D7-4D8D-8811-50AB6BC61CD5}"/>
                </a:ext>
              </a:extLst>
            </p:cNvPr>
            <p:cNvGrpSpPr/>
            <p:nvPr/>
          </p:nvGrpSpPr>
          <p:grpSpPr>
            <a:xfrm>
              <a:off x="9969428" y="4165040"/>
              <a:ext cx="429346" cy="448568"/>
              <a:chOff x="2382547" y="2923762"/>
              <a:chExt cx="602856" cy="629847"/>
            </a:xfrm>
          </p:grpSpPr>
          <p:grpSp>
            <p:nvGrpSpPr>
              <p:cNvPr id="78" name="Group 77">
                <a:extLst>
                  <a:ext uri="{FF2B5EF4-FFF2-40B4-BE49-F238E27FC236}">
                    <a16:creationId xmlns:a16="http://schemas.microsoft.com/office/drawing/2014/main" id="{08868E05-3B62-4F19-B73B-03B0B3B2B7DD}"/>
                  </a:ext>
                </a:extLst>
              </p:cNvPr>
              <p:cNvGrpSpPr/>
              <p:nvPr/>
            </p:nvGrpSpPr>
            <p:grpSpPr>
              <a:xfrm>
                <a:off x="2465580" y="2972754"/>
                <a:ext cx="383957" cy="414566"/>
                <a:chOff x="2465580" y="2972754"/>
                <a:chExt cx="383957" cy="414566"/>
              </a:xfrm>
            </p:grpSpPr>
            <p:sp>
              <p:nvSpPr>
                <p:cNvPr id="92" name="Oval 91">
                  <a:extLst>
                    <a:ext uri="{FF2B5EF4-FFF2-40B4-BE49-F238E27FC236}">
                      <a16:creationId xmlns:a16="http://schemas.microsoft.com/office/drawing/2014/main" id="{7028B250-AC0E-496C-9E68-82AAAAEED813}"/>
                    </a:ext>
                  </a:extLst>
                </p:cNvPr>
                <p:cNvSpPr/>
                <p:nvPr/>
              </p:nvSpPr>
              <p:spPr bwMode="auto">
                <a:xfrm>
                  <a:off x="2465580" y="2972754"/>
                  <a:ext cx="383957" cy="37289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4" name="Rectangle 93">
                  <a:extLst>
                    <a:ext uri="{FF2B5EF4-FFF2-40B4-BE49-F238E27FC236}">
                      <a16:creationId xmlns:a16="http://schemas.microsoft.com/office/drawing/2014/main" id="{F0C1000B-D50F-43FA-BB01-3B1658DB0161}"/>
                    </a:ext>
                  </a:extLst>
                </p:cNvPr>
                <p:cNvSpPr/>
                <p:nvPr/>
              </p:nvSpPr>
              <p:spPr bwMode="auto">
                <a:xfrm rot="388727">
                  <a:off x="2704788" y="3165421"/>
                  <a:ext cx="122846" cy="22189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79" name="Group 78">
                <a:extLst>
                  <a:ext uri="{FF2B5EF4-FFF2-40B4-BE49-F238E27FC236}">
                    <a16:creationId xmlns:a16="http://schemas.microsoft.com/office/drawing/2014/main" id="{6B5CA2C6-909D-4012-A60D-3D133808267F}"/>
                  </a:ext>
                </a:extLst>
              </p:cNvPr>
              <p:cNvGrpSpPr>
                <a:grpSpLocks noChangeAspect="1"/>
              </p:cNvGrpSpPr>
              <p:nvPr/>
            </p:nvGrpSpPr>
            <p:grpSpPr>
              <a:xfrm>
                <a:off x="2382547" y="2923762"/>
                <a:ext cx="602856" cy="629847"/>
                <a:chOff x="1101114" y="2623625"/>
                <a:chExt cx="1879599" cy="1977967"/>
              </a:xfrm>
              <a:solidFill>
                <a:srgbClr val="C1C1C1"/>
              </a:solidFill>
            </p:grpSpPr>
            <p:sp>
              <p:nvSpPr>
                <p:cNvPr id="80" name="Freeform 30">
                  <a:extLst>
                    <a:ext uri="{FF2B5EF4-FFF2-40B4-BE49-F238E27FC236}">
                      <a16:creationId xmlns:a16="http://schemas.microsoft.com/office/drawing/2014/main" id="{4334EC2B-6E5E-47F8-A31C-D520D5CFE223}"/>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solidFill>
                  <a:schemeClr val="accent6"/>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7" name="Freeform 31">
                  <a:extLst>
                    <a:ext uri="{FF2B5EF4-FFF2-40B4-BE49-F238E27FC236}">
                      <a16:creationId xmlns:a16="http://schemas.microsoft.com/office/drawing/2014/main" id="{1616593D-03F3-4E71-BFD3-9A95D7515E03}"/>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9" name="Oval 88">
                  <a:extLst>
                    <a:ext uri="{FF2B5EF4-FFF2-40B4-BE49-F238E27FC236}">
                      <a16:creationId xmlns:a16="http://schemas.microsoft.com/office/drawing/2014/main" id="{31C39634-422A-4D29-9BE6-00754B7AA08A}"/>
                    </a:ext>
                  </a:extLst>
                </p:cNvPr>
                <p:cNvSpPr/>
                <p:nvPr/>
              </p:nvSpPr>
              <p:spPr bwMode="auto">
                <a:xfrm rot="641942">
                  <a:off x="2263399" y="3384154"/>
                  <a:ext cx="125506" cy="61076"/>
                </a:xfrm>
                <a:prstGeom prst="ellipse">
                  <a:avLst/>
                </a:prstGeom>
                <a:solidFill>
                  <a:schemeClr val="bg2"/>
                </a:solidFill>
                <a:ln w="952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0" name="Freeform 33">
                  <a:extLst>
                    <a:ext uri="{FF2B5EF4-FFF2-40B4-BE49-F238E27FC236}">
                      <a16:creationId xmlns:a16="http://schemas.microsoft.com/office/drawing/2014/main" id="{EF040E38-F0B1-4DF8-BDF4-5F52202C315D}"/>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14049">
                    <a:defRPr/>
                  </a:pPr>
                  <a:endParaRPr lang="en-US" sz="1730">
                    <a:solidFill>
                      <a:prstClr val="white"/>
                    </a:solidFill>
                    <a:latin typeface="Segoe UI"/>
                  </a:endParaRPr>
                </a:p>
              </p:txBody>
            </p:sp>
            <p:sp>
              <p:nvSpPr>
                <p:cNvPr id="91" name="Freeform 34">
                  <a:extLst>
                    <a:ext uri="{FF2B5EF4-FFF2-40B4-BE49-F238E27FC236}">
                      <a16:creationId xmlns:a16="http://schemas.microsoft.com/office/drawing/2014/main" id="{016A89FA-7D9B-4D01-A455-23B0B5A9039F}"/>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14049">
                    <a:defRPr/>
                  </a:pPr>
                  <a:endParaRPr lang="en-US" sz="1730">
                    <a:solidFill>
                      <a:prstClr val="white"/>
                    </a:solidFill>
                    <a:latin typeface="Segoe UI"/>
                  </a:endParaRPr>
                </a:p>
              </p:txBody>
            </p:sp>
          </p:grpSp>
        </p:grpSp>
        <p:grpSp>
          <p:nvGrpSpPr>
            <p:cNvPr id="75" name="Group 74">
              <a:extLst>
                <a:ext uri="{FF2B5EF4-FFF2-40B4-BE49-F238E27FC236}">
                  <a16:creationId xmlns:a16="http://schemas.microsoft.com/office/drawing/2014/main" id="{15A8D5F7-C874-410F-8B87-89DFBA955AC2}"/>
                </a:ext>
              </a:extLst>
            </p:cNvPr>
            <p:cNvGrpSpPr/>
            <p:nvPr/>
          </p:nvGrpSpPr>
          <p:grpSpPr>
            <a:xfrm>
              <a:off x="9887354" y="4398289"/>
              <a:ext cx="241213" cy="241213"/>
              <a:chOff x="9887354" y="4398289"/>
              <a:chExt cx="241213" cy="241213"/>
            </a:xfrm>
          </p:grpSpPr>
          <p:sp>
            <p:nvSpPr>
              <p:cNvPr id="76" name="Oval 75">
                <a:extLst>
                  <a:ext uri="{FF2B5EF4-FFF2-40B4-BE49-F238E27FC236}">
                    <a16:creationId xmlns:a16="http://schemas.microsoft.com/office/drawing/2014/main" id="{423A4CE9-93A4-4791-8878-3A20EF13257D}"/>
                  </a:ext>
                </a:extLst>
              </p:cNvPr>
              <p:cNvSpPr/>
              <p:nvPr/>
            </p:nvSpPr>
            <p:spPr bwMode="auto">
              <a:xfrm>
                <a:off x="9887354" y="4398289"/>
                <a:ext cx="241213" cy="24121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cxnSp>
            <p:nvCxnSpPr>
              <p:cNvPr id="77" name="Straight Arrow Connector 76">
                <a:extLst>
                  <a:ext uri="{FF2B5EF4-FFF2-40B4-BE49-F238E27FC236}">
                    <a16:creationId xmlns:a16="http://schemas.microsoft.com/office/drawing/2014/main" id="{20B61CD1-A0AE-47BB-9A35-7664787A1DBA}"/>
                  </a:ext>
                </a:extLst>
              </p:cNvPr>
              <p:cNvCxnSpPr>
                <a:cxnSpLocks/>
                <a:stCxn id="76" idx="4"/>
                <a:endCxn id="76" idx="0"/>
              </p:cNvCxnSpPr>
              <p:nvPr/>
            </p:nvCxnSpPr>
            <p:spPr>
              <a:xfrm flipV="1">
                <a:off x="10007961" y="4444008"/>
                <a:ext cx="0" cy="149775"/>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grpSp>
      </p:grpSp>
      <p:cxnSp>
        <p:nvCxnSpPr>
          <p:cNvPr id="95" name="Straight Connector 94">
            <a:extLst>
              <a:ext uri="{FF2B5EF4-FFF2-40B4-BE49-F238E27FC236}">
                <a16:creationId xmlns:a16="http://schemas.microsoft.com/office/drawing/2014/main" id="{616B3E3A-9048-49EC-942E-BD4C4ED88BAD}"/>
              </a:ext>
            </a:extLst>
          </p:cNvPr>
          <p:cNvCxnSpPr>
            <a:cxnSpLocks/>
          </p:cNvCxnSpPr>
          <p:nvPr/>
        </p:nvCxnSpPr>
        <p:spPr>
          <a:xfrm>
            <a:off x="4424489" y="4285136"/>
            <a:ext cx="0" cy="166915"/>
          </a:xfrm>
          <a:prstGeom prst="line">
            <a:avLst/>
          </a:prstGeom>
          <a:ln w="2540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1ECCEB4B-83E1-4D9F-B7DE-AAD330F5206D}"/>
              </a:ext>
            </a:extLst>
          </p:cNvPr>
          <p:cNvCxnSpPr>
            <a:cxnSpLocks/>
          </p:cNvCxnSpPr>
          <p:nvPr/>
        </p:nvCxnSpPr>
        <p:spPr>
          <a:xfrm flipV="1">
            <a:off x="6889010" y="3232540"/>
            <a:ext cx="0" cy="166915"/>
          </a:xfrm>
          <a:prstGeom prst="line">
            <a:avLst/>
          </a:prstGeom>
          <a:ln w="2540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13DFE65F-6159-4616-8523-80250F2E4446}"/>
              </a:ext>
            </a:extLst>
          </p:cNvPr>
          <p:cNvCxnSpPr>
            <a:cxnSpLocks/>
          </p:cNvCxnSpPr>
          <p:nvPr/>
        </p:nvCxnSpPr>
        <p:spPr>
          <a:xfrm flipV="1">
            <a:off x="2001004" y="3232540"/>
            <a:ext cx="0" cy="166915"/>
          </a:xfrm>
          <a:prstGeom prst="line">
            <a:avLst/>
          </a:prstGeom>
          <a:ln w="25400">
            <a:solidFill>
              <a:schemeClr val="accent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98" name="Rectangle 97">
            <a:extLst>
              <a:ext uri="{FF2B5EF4-FFF2-40B4-BE49-F238E27FC236}">
                <a16:creationId xmlns:a16="http://schemas.microsoft.com/office/drawing/2014/main" id="{AD9F77DB-7CC9-4C13-ACC0-1ACE9EDFAC54}"/>
              </a:ext>
            </a:extLst>
          </p:cNvPr>
          <p:cNvSpPr/>
          <p:nvPr/>
        </p:nvSpPr>
        <p:spPr bwMode="auto">
          <a:xfrm>
            <a:off x="-13447" y="2767550"/>
            <a:ext cx="4034471" cy="531910"/>
          </a:xfrm>
          <a:prstGeom prst="rect">
            <a:avLst/>
          </a:prstGeom>
          <a:noFill/>
          <a:ln w="38100" cap="sq">
            <a:noFill/>
            <a:miter lim="800000"/>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r>
              <a:rPr lang="en-US" dirty="0">
                <a:solidFill>
                  <a:srgbClr val="0078D4"/>
                </a:solidFill>
                <a:latin typeface="+mj-lt"/>
                <a:ea typeface="Segoe UI" pitchFamily="34" charset="0"/>
                <a:cs typeface="Segoe UI" pitchFamily="34" charset="0"/>
              </a:rPr>
              <a:t>Discovery</a:t>
            </a:r>
            <a:endParaRPr lang="en-US" sz="1372" dirty="0">
              <a:solidFill>
                <a:srgbClr val="0078D4"/>
              </a:solidFill>
              <a:ea typeface="Segoe UI" pitchFamily="34" charset="0"/>
              <a:cs typeface="Segoe UI" pitchFamily="34" charset="0"/>
            </a:endParaRPr>
          </a:p>
        </p:txBody>
      </p:sp>
      <p:sp>
        <p:nvSpPr>
          <p:cNvPr id="99" name="Rectangle 98">
            <a:extLst>
              <a:ext uri="{FF2B5EF4-FFF2-40B4-BE49-F238E27FC236}">
                <a16:creationId xmlns:a16="http://schemas.microsoft.com/office/drawing/2014/main" id="{89E357BA-3B44-4335-818D-73C0BAEAD57A}"/>
              </a:ext>
            </a:extLst>
          </p:cNvPr>
          <p:cNvSpPr/>
          <p:nvPr/>
        </p:nvSpPr>
        <p:spPr bwMode="auto">
          <a:xfrm>
            <a:off x="4957278" y="2766948"/>
            <a:ext cx="3959065" cy="483168"/>
          </a:xfrm>
          <a:prstGeom prst="rect">
            <a:avLst/>
          </a:prstGeom>
          <a:noFill/>
          <a:ln w="38100" cap="sq">
            <a:noFill/>
            <a:miter lim="800000"/>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r>
              <a:rPr lang="en-US" dirty="0">
                <a:solidFill>
                  <a:srgbClr val="0078D4"/>
                </a:solidFill>
                <a:latin typeface="+mj-lt"/>
                <a:ea typeface="Segoe UI" pitchFamily="34" charset="0"/>
                <a:cs typeface="Segoe UI" pitchFamily="34" charset="0"/>
              </a:rPr>
              <a:t>Lateral movement</a:t>
            </a:r>
            <a:endParaRPr lang="en-US" sz="686" dirty="0">
              <a:solidFill>
                <a:srgbClr val="0078D4"/>
              </a:solidFill>
              <a:latin typeface="+mj-lt"/>
              <a:ea typeface="Segoe UI" pitchFamily="34" charset="0"/>
              <a:cs typeface="Segoe UI" pitchFamily="34" charset="0"/>
            </a:endParaRPr>
          </a:p>
        </p:txBody>
      </p:sp>
    </p:spTree>
    <p:extLst>
      <p:ext uri="{BB962C8B-B14F-4D97-AF65-F5344CB8AC3E}">
        <p14:creationId xmlns:p14="http://schemas.microsoft.com/office/powerpoint/2010/main" val="19765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B3520-8989-4B17-A794-D162D184BA41}"/>
              </a:ext>
            </a:extLst>
          </p:cNvPr>
          <p:cNvSpPr>
            <a:spLocks noGrp="1"/>
          </p:cNvSpPr>
          <p:nvPr>
            <p:ph type="title"/>
          </p:nvPr>
        </p:nvSpPr>
        <p:spPr/>
        <p:txBody>
          <a:bodyPr/>
          <a:lstStyle/>
          <a:p>
            <a:r>
              <a:rPr lang="en-US" dirty="0"/>
              <a:t>Microsoft Defender for Cloud Apps</a:t>
            </a:r>
            <a:endParaRPr lang="en-US" dirty="0">
              <a:cs typeface="Segoe UI Semibold"/>
            </a:endParaRPr>
          </a:p>
        </p:txBody>
      </p:sp>
      <p:grpSp>
        <p:nvGrpSpPr>
          <p:cNvPr id="4" name="Group 3">
            <a:extLst>
              <a:ext uri="{FF2B5EF4-FFF2-40B4-BE49-F238E27FC236}">
                <a16:creationId xmlns:a16="http://schemas.microsoft.com/office/drawing/2014/main" id="{429ED18F-C018-4BF2-8061-D361A681BACA}"/>
              </a:ext>
            </a:extLst>
          </p:cNvPr>
          <p:cNvGrpSpPr/>
          <p:nvPr/>
        </p:nvGrpSpPr>
        <p:grpSpPr>
          <a:xfrm>
            <a:off x="585813" y="4977235"/>
            <a:ext cx="11025034" cy="1019408"/>
            <a:chOff x="585734" y="4907592"/>
            <a:chExt cx="11025190" cy="1019423"/>
          </a:xfrm>
        </p:grpSpPr>
        <p:grpSp>
          <p:nvGrpSpPr>
            <p:cNvPr id="5" name="Group 4">
              <a:extLst>
                <a:ext uri="{FF2B5EF4-FFF2-40B4-BE49-F238E27FC236}">
                  <a16:creationId xmlns:a16="http://schemas.microsoft.com/office/drawing/2014/main" id="{C312C339-8F77-4092-B1D3-15679E0C118A}"/>
                </a:ext>
              </a:extLst>
            </p:cNvPr>
            <p:cNvGrpSpPr/>
            <p:nvPr/>
          </p:nvGrpSpPr>
          <p:grpSpPr>
            <a:xfrm>
              <a:off x="2032643" y="5090347"/>
              <a:ext cx="8775515" cy="836668"/>
              <a:chOff x="1936286" y="4572824"/>
              <a:chExt cx="9065090" cy="1187445"/>
            </a:xfrm>
          </p:grpSpPr>
          <p:sp>
            <p:nvSpPr>
              <p:cNvPr id="8" name="Freeform: Shape 7">
                <a:extLst>
                  <a:ext uri="{FF2B5EF4-FFF2-40B4-BE49-F238E27FC236}">
                    <a16:creationId xmlns:a16="http://schemas.microsoft.com/office/drawing/2014/main" id="{BE0F1FD5-A002-40BC-BB38-9F674C98E917}"/>
                  </a:ext>
                </a:extLst>
              </p:cNvPr>
              <p:cNvSpPr/>
              <p:nvPr/>
            </p:nvSpPr>
            <p:spPr>
              <a:xfrm rot="5400000" flipH="1">
                <a:off x="3441387" y="3067723"/>
                <a:ext cx="1187443" cy="4197646"/>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1661" h="3630361">
                    <a:moveTo>
                      <a:pt x="0" y="3625813"/>
                    </a:moveTo>
                    <a:cubicBezTo>
                      <a:pt x="767284" y="3667233"/>
                      <a:pt x="1539118" y="3431199"/>
                      <a:pt x="1771955" y="2693627"/>
                    </a:cubicBezTo>
                    <a:cubicBezTo>
                      <a:pt x="2004792" y="1956055"/>
                      <a:pt x="2115616" y="1306249"/>
                      <a:pt x="2364559" y="893578"/>
                    </a:cubicBezTo>
                    <a:cubicBezTo>
                      <a:pt x="2613502" y="480907"/>
                      <a:pt x="2830645" y="329735"/>
                      <a:pt x="3127390" y="183045"/>
                    </a:cubicBezTo>
                    <a:cubicBezTo>
                      <a:pt x="3424135" y="36355"/>
                      <a:pt x="3729616" y="-30806"/>
                      <a:pt x="4145029" y="13439"/>
                    </a:cubicBezTo>
                    <a:cubicBezTo>
                      <a:pt x="4560442" y="57684"/>
                      <a:pt x="4851722" y="186733"/>
                      <a:pt x="5221661" y="537007"/>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9" name="Freeform: Shape 8">
                <a:extLst>
                  <a:ext uri="{FF2B5EF4-FFF2-40B4-BE49-F238E27FC236}">
                    <a16:creationId xmlns:a16="http://schemas.microsoft.com/office/drawing/2014/main" id="{8A35454E-90A8-4CD1-B332-2A92DB108D60}"/>
                  </a:ext>
                </a:extLst>
              </p:cNvPr>
              <p:cNvSpPr/>
              <p:nvPr/>
            </p:nvSpPr>
            <p:spPr>
              <a:xfrm rot="16200000">
                <a:off x="7973934" y="2732827"/>
                <a:ext cx="1187442" cy="4867442"/>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1661" h="3630361">
                    <a:moveTo>
                      <a:pt x="0" y="3625813"/>
                    </a:moveTo>
                    <a:cubicBezTo>
                      <a:pt x="767284" y="3667233"/>
                      <a:pt x="1539118" y="3431199"/>
                      <a:pt x="1771955" y="2693627"/>
                    </a:cubicBezTo>
                    <a:cubicBezTo>
                      <a:pt x="2004792" y="1956055"/>
                      <a:pt x="2115616" y="1306249"/>
                      <a:pt x="2364559" y="893578"/>
                    </a:cubicBezTo>
                    <a:cubicBezTo>
                      <a:pt x="2613502" y="480907"/>
                      <a:pt x="2830645" y="329735"/>
                      <a:pt x="3127390" y="183045"/>
                    </a:cubicBezTo>
                    <a:cubicBezTo>
                      <a:pt x="3424135" y="36355"/>
                      <a:pt x="3729616" y="-30806"/>
                      <a:pt x="4145029" y="13439"/>
                    </a:cubicBezTo>
                    <a:cubicBezTo>
                      <a:pt x="4560442" y="57684"/>
                      <a:pt x="4851722" y="186733"/>
                      <a:pt x="5221661" y="537007"/>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10" name="Freeform: Shape 9">
                <a:extLst>
                  <a:ext uri="{FF2B5EF4-FFF2-40B4-BE49-F238E27FC236}">
                    <a16:creationId xmlns:a16="http://schemas.microsoft.com/office/drawing/2014/main" id="{0DB69C92-7BAC-425C-8466-DE147BB96FC5}"/>
                  </a:ext>
                </a:extLst>
              </p:cNvPr>
              <p:cNvSpPr/>
              <p:nvPr/>
            </p:nvSpPr>
            <p:spPr>
              <a:xfrm rot="5400000" flipH="1">
                <a:off x="4792228" y="4418567"/>
                <a:ext cx="1187444" cy="1495960"/>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1661" h="3630361">
                    <a:moveTo>
                      <a:pt x="0" y="3625813"/>
                    </a:moveTo>
                    <a:cubicBezTo>
                      <a:pt x="767284" y="3667233"/>
                      <a:pt x="1539118" y="3431199"/>
                      <a:pt x="1771955" y="2693627"/>
                    </a:cubicBezTo>
                    <a:cubicBezTo>
                      <a:pt x="2004792" y="1956055"/>
                      <a:pt x="2115616" y="1306249"/>
                      <a:pt x="2364559" y="893578"/>
                    </a:cubicBezTo>
                    <a:cubicBezTo>
                      <a:pt x="2613502" y="480907"/>
                      <a:pt x="2830645" y="329735"/>
                      <a:pt x="3127390" y="183045"/>
                    </a:cubicBezTo>
                    <a:cubicBezTo>
                      <a:pt x="3424135" y="36355"/>
                      <a:pt x="3729616" y="-30806"/>
                      <a:pt x="4145029" y="13439"/>
                    </a:cubicBezTo>
                    <a:cubicBezTo>
                      <a:pt x="4560442" y="57684"/>
                      <a:pt x="4851722" y="186733"/>
                      <a:pt x="5221661" y="537007"/>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11" name="Freeform: Shape 10">
                <a:extLst>
                  <a:ext uri="{FF2B5EF4-FFF2-40B4-BE49-F238E27FC236}">
                    <a16:creationId xmlns:a16="http://schemas.microsoft.com/office/drawing/2014/main" id="{9188E80C-AC62-4F5D-B03D-232F9DFB95B9}"/>
                  </a:ext>
                </a:extLst>
              </p:cNvPr>
              <p:cNvSpPr/>
              <p:nvPr/>
            </p:nvSpPr>
            <p:spPr>
              <a:xfrm rot="16200000">
                <a:off x="6462201" y="4290363"/>
                <a:ext cx="1141634" cy="1798174"/>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020228"/>
                  <a:gd name="connsiteY0" fmla="*/ 3625813 h 3630361"/>
                  <a:gd name="connsiteX1" fmla="*/ 1771955 w 5020228"/>
                  <a:gd name="connsiteY1" fmla="*/ 2693627 h 3630361"/>
                  <a:gd name="connsiteX2" fmla="*/ 2364559 w 5020228"/>
                  <a:gd name="connsiteY2" fmla="*/ 893578 h 3630361"/>
                  <a:gd name="connsiteX3" fmla="*/ 3127390 w 5020228"/>
                  <a:gd name="connsiteY3" fmla="*/ 183045 h 3630361"/>
                  <a:gd name="connsiteX4" fmla="*/ 4145029 w 5020228"/>
                  <a:gd name="connsiteY4" fmla="*/ 13439 h 3630361"/>
                  <a:gd name="connsiteX5" fmla="*/ 5020225 w 5020228"/>
                  <a:gd name="connsiteY5" fmla="*/ 437607 h 363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20228" h="3630361">
                    <a:moveTo>
                      <a:pt x="0" y="3625813"/>
                    </a:moveTo>
                    <a:cubicBezTo>
                      <a:pt x="767284" y="3667233"/>
                      <a:pt x="1539118" y="3431199"/>
                      <a:pt x="1771955" y="2693627"/>
                    </a:cubicBezTo>
                    <a:cubicBezTo>
                      <a:pt x="2004792" y="1956055"/>
                      <a:pt x="2115616" y="1306249"/>
                      <a:pt x="2364559" y="893578"/>
                    </a:cubicBezTo>
                    <a:cubicBezTo>
                      <a:pt x="2613502" y="480907"/>
                      <a:pt x="2830645" y="329735"/>
                      <a:pt x="3127390" y="183045"/>
                    </a:cubicBezTo>
                    <a:cubicBezTo>
                      <a:pt x="3424135" y="36355"/>
                      <a:pt x="3729616" y="-30806"/>
                      <a:pt x="4145029" y="13439"/>
                    </a:cubicBezTo>
                    <a:cubicBezTo>
                      <a:pt x="4560442" y="57684"/>
                      <a:pt x="4650286" y="87333"/>
                      <a:pt x="5020225" y="437607"/>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defTabSz="914411">
                  <a:defRPr/>
                </a:pPr>
                <a:endParaRPr lang="en-US" sz="1765">
                  <a:gradFill>
                    <a:gsLst>
                      <a:gs pos="83000">
                        <a:srgbClr val="1A1A1A"/>
                      </a:gs>
                      <a:gs pos="100000">
                        <a:srgbClr val="0D0D0D"/>
                      </a:gs>
                    </a:gsLst>
                    <a:lin ang="5400000" scaled="1"/>
                  </a:gradFill>
                  <a:latin typeface="Segoe UI"/>
                </a:endParaRPr>
              </a:p>
            </p:txBody>
          </p:sp>
        </p:grpSp>
        <p:sp>
          <p:nvSpPr>
            <p:cNvPr id="7" name="Left Brace 6">
              <a:extLst>
                <a:ext uri="{FF2B5EF4-FFF2-40B4-BE49-F238E27FC236}">
                  <a16:creationId xmlns:a16="http://schemas.microsoft.com/office/drawing/2014/main" id="{7772E96C-6A2D-423D-9EB4-DE88A220E1BE}"/>
                </a:ext>
              </a:extLst>
            </p:cNvPr>
            <p:cNvSpPr/>
            <p:nvPr/>
          </p:nvSpPr>
          <p:spPr>
            <a:xfrm rot="16200000" flipV="1">
              <a:off x="5944441" y="-451114"/>
              <a:ext cx="307775" cy="11025190"/>
            </a:xfrm>
            <a:prstGeom prst="leftBrace">
              <a:avLst>
                <a:gd name="adj1" fmla="val 8333"/>
                <a:gd name="adj2" fmla="val 50050"/>
              </a:avLst>
            </a:prstGeom>
            <a:noFill/>
            <a:ln w="12700" cap="flat">
              <a:solidFill>
                <a:schemeClr val="tx2"/>
              </a:solidFill>
              <a:prstDash val="solid"/>
              <a:miter/>
            </a:ln>
          </p:spPr>
          <p:txBody>
            <a:bodyPr wrap="square" rtlCol="0" anchor="ctr">
              <a:noAutofit/>
            </a:bodyPr>
            <a:lstStyle/>
            <a:p>
              <a:pPr defTabSz="914411">
                <a:defRPr/>
              </a:pPr>
              <a:endParaRPr lang="en-US" sz="1765">
                <a:gradFill>
                  <a:gsLst>
                    <a:gs pos="83000">
                      <a:srgbClr val="1A1A1A"/>
                    </a:gs>
                    <a:gs pos="100000">
                      <a:srgbClr val="0D0D0D"/>
                    </a:gs>
                  </a:gsLst>
                  <a:lin ang="5400000" scaled="1"/>
                </a:gradFill>
                <a:latin typeface="Segoe UI"/>
              </a:endParaRPr>
            </a:p>
          </p:txBody>
        </p:sp>
      </p:grpSp>
      <p:sp>
        <p:nvSpPr>
          <p:cNvPr id="29" name="TextBox 28">
            <a:extLst>
              <a:ext uri="{FF2B5EF4-FFF2-40B4-BE49-F238E27FC236}">
                <a16:creationId xmlns:a16="http://schemas.microsoft.com/office/drawing/2014/main" id="{F5EC119E-1EA4-44A0-8048-81674E5F4258}"/>
              </a:ext>
            </a:extLst>
          </p:cNvPr>
          <p:cNvSpPr txBox="1"/>
          <p:nvPr/>
        </p:nvSpPr>
        <p:spPr>
          <a:xfrm>
            <a:off x="472446" y="6134413"/>
            <a:ext cx="1097529" cy="265006"/>
          </a:xfrm>
          <a:prstGeom prst="rect">
            <a:avLst/>
          </a:prstGeom>
          <a:noFill/>
        </p:spPr>
        <p:txBody>
          <a:bodyPr wrap="none" rtlCol="0">
            <a:spAutoFit/>
          </a:bodyPr>
          <a:lstStyle/>
          <a:p>
            <a:pPr defTabSz="914411">
              <a:defRPr/>
            </a:pPr>
            <a:r>
              <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Corporate HQ</a:t>
            </a:r>
          </a:p>
        </p:txBody>
      </p:sp>
      <p:sp>
        <p:nvSpPr>
          <p:cNvPr id="30" name="TextBox 29">
            <a:extLst>
              <a:ext uri="{FF2B5EF4-FFF2-40B4-BE49-F238E27FC236}">
                <a16:creationId xmlns:a16="http://schemas.microsoft.com/office/drawing/2014/main" id="{EEAF26C7-DFE5-424D-940D-052E1FA8BAE1}"/>
              </a:ext>
            </a:extLst>
          </p:cNvPr>
          <p:cNvSpPr txBox="1"/>
          <p:nvPr/>
        </p:nvSpPr>
        <p:spPr>
          <a:xfrm>
            <a:off x="3144855" y="6151150"/>
            <a:ext cx="1131207" cy="261610"/>
          </a:xfrm>
          <a:prstGeom prst="rect">
            <a:avLst/>
          </a:prstGeom>
          <a:noFill/>
        </p:spPr>
        <p:txBody>
          <a:bodyPr wrap="none" rtlCol="0">
            <a:spAutoFit/>
          </a:bodyPr>
          <a:lstStyle/>
          <a:p>
            <a:pPr defTabSz="914411">
              <a:defRPr/>
            </a:pPr>
            <a:r>
              <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Wi-Fi </a:t>
            </a:r>
            <a:r>
              <a:rPr lang="en-US" sz="1100" kern="500" dirty="0" err="1">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extérieur</a:t>
            </a:r>
            <a:endPar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endParaRPr>
          </a:p>
        </p:txBody>
      </p:sp>
      <p:sp>
        <p:nvSpPr>
          <p:cNvPr id="31" name="TextBox 30">
            <a:extLst>
              <a:ext uri="{FF2B5EF4-FFF2-40B4-BE49-F238E27FC236}">
                <a16:creationId xmlns:a16="http://schemas.microsoft.com/office/drawing/2014/main" id="{7C4756F3-C7A2-479A-B95E-107E44349BFE}"/>
              </a:ext>
            </a:extLst>
          </p:cNvPr>
          <p:cNvSpPr txBox="1"/>
          <p:nvPr/>
        </p:nvSpPr>
        <p:spPr>
          <a:xfrm>
            <a:off x="6059991" y="6134413"/>
            <a:ext cx="1483932" cy="261610"/>
          </a:xfrm>
          <a:prstGeom prst="rect">
            <a:avLst/>
          </a:prstGeom>
          <a:noFill/>
        </p:spPr>
        <p:txBody>
          <a:bodyPr wrap="none" rtlCol="0">
            <a:spAutoFit/>
          </a:bodyPr>
          <a:lstStyle/>
          <a:p>
            <a:pPr defTabSz="914411">
              <a:defRPr/>
            </a:pPr>
            <a:r>
              <a:rPr lang="en-US" sz="1100" kern="500" dirty="0" err="1">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Utilisateurs</a:t>
            </a:r>
            <a:r>
              <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 </a:t>
            </a:r>
            <a:r>
              <a:rPr lang="en-US" sz="1100" kern="500" dirty="0" err="1">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externes</a:t>
            </a:r>
            <a:endPar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endParaRPr>
          </a:p>
        </p:txBody>
      </p:sp>
      <p:sp>
        <p:nvSpPr>
          <p:cNvPr id="32" name="TextBox 31">
            <a:extLst>
              <a:ext uri="{FF2B5EF4-FFF2-40B4-BE49-F238E27FC236}">
                <a16:creationId xmlns:a16="http://schemas.microsoft.com/office/drawing/2014/main" id="{D8AE46F0-C299-47CA-BD7E-E837521CFA00}"/>
              </a:ext>
            </a:extLst>
          </p:cNvPr>
          <p:cNvSpPr txBox="1"/>
          <p:nvPr/>
        </p:nvSpPr>
        <p:spPr>
          <a:xfrm>
            <a:off x="8857542" y="6134413"/>
            <a:ext cx="1735219" cy="261610"/>
          </a:xfrm>
          <a:prstGeom prst="rect">
            <a:avLst/>
          </a:prstGeom>
          <a:noFill/>
        </p:spPr>
        <p:txBody>
          <a:bodyPr wrap="none" rtlCol="0">
            <a:spAutoFit/>
          </a:bodyPr>
          <a:lstStyle/>
          <a:p>
            <a:pPr defTabSz="914411">
              <a:defRPr/>
            </a:pPr>
            <a:r>
              <a:rPr lang="en-US" sz="1100" kern="500" dirty="0" err="1">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Périphériques</a:t>
            </a:r>
            <a:r>
              <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 non </a:t>
            </a:r>
            <a:r>
              <a:rPr lang="en-US" sz="1100" kern="500" dirty="0" err="1">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gérés</a:t>
            </a:r>
            <a:endParaRPr lang="en-US" sz="1100"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endParaRPr>
          </a:p>
        </p:txBody>
      </p:sp>
      <p:sp>
        <p:nvSpPr>
          <p:cNvPr id="36" name="Freeform: Shape 35">
            <a:extLst>
              <a:ext uri="{FF2B5EF4-FFF2-40B4-BE49-F238E27FC236}">
                <a16:creationId xmlns:a16="http://schemas.microsoft.com/office/drawing/2014/main" id="{FAF81A0A-377B-4F8E-893E-2C63476A4EEC}"/>
              </a:ext>
            </a:extLst>
          </p:cNvPr>
          <p:cNvSpPr/>
          <p:nvPr/>
        </p:nvSpPr>
        <p:spPr>
          <a:xfrm flipH="1">
            <a:off x="1438033" y="1307641"/>
            <a:ext cx="9315936" cy="1486623"/>
          </a:xfrm>
          <a:custGeom>
            <a:avLst/>
            <a:gdLst>
              <a:gd name="connsiteX0" fmla="*/ 5883537 w 9820757"/>
              <a:gd name="connsiteY0" fmla="*/ 0 h 1567182"/>
              <a:gd name="connsiteX1" fmla="*/ 5040787 w 9820757"/>
              <a:gd name="connsiteY1" fmla="*/ 624879 h 1567182"/>
              <a:gd name="connsiteX2" fmla="*/ 5028843 w 9820757"/>
              <a:gd name="connsiteY2" fmla="*/ 733523 h 1567182"/>
              <a:gd name="connsiteX3" fmla="*/ 4994739 w 9820757"/>
              <a:gd name="connsiteY3" fmla="*/ 642640 h 1567182"/>
              <a:gd name="connsiteX4" fmla="*/ 4336871 w 9820757"/>
              <a:gd name="connsiteY4" fmla="*/ 252521 h 1567182"/>
              <a:gd name="connsiteX5" fmla="*/ 3825907 w 9820757"/>
              <a:gd name="connsiteY5" fmla="*/ 444473 h 1567182"/>
              <a:gd name="connsiteX6" fmla="*/ 3781289 w 9820757"/>
              <a:gd name="connsiteY6" fmla="*/ 493741 h 1567182"/>
              <a:gd name="connsiteX7" fmla="*/ 3757466 w 9820757"/>
              <a:gd name="connsiteY7" fmla="*/ 475995 h 1567182"/>
              <a:gd name="connsiteX8" fmla="*/ 3391168 w 9820757"/>
              <a:gd name="connsiteY8" fmla="*/ 378105 h 1567182"/>
              <a:gd name="connsiteX9" fmla="*/ 2892663 w 9820757"/>
              <a:gd name="connsiteY9" fmla="*/ 586909 h 1567182"/>
              <a:gd name="connsiteX10" fmla="*/ 2063040 w 9820757"/>
              <a:gd name="connsiteY10" fmla="*/ 1 h 1567182"/>
              <a:gd name="connsiteX11" fmla="*/ 1220289 w 9820757"/>
              <a:gd name="connsiteY11" fmla="*/ 624880 h 1567182"/>
              <a:gd name="connsiteX12" fmla="*/ 1205037 w 9820757"/>
              <a:gd name="connsiteY12" fmla="*/ 763617 h 1567182"/>
              <a:gd name="connsiteX13" fmla="*/ 1143510 w 9820757"/>
              <a:gd name="connsiteY13" fmla="*/ 746318 h 1567182"/>
              <a:gd name="connsiteX14" fmla="*/ 1051326 w 9820757"/>
              <a:gd name="connsiteY14" fmla="*/ 737919 h 1567182"/>
              <a:gd name="connsiteX15" fmla="*/ 611220 w 9820757"/>
              <a:gd name="connsiteY15" fmla="*/ 1049267 h 1567182"/>
              <a:gd name="connsiteX16" fmla="*/ 346768 w 9820757"/>
              <a:gd name="connsiteY16" fmla="*/ 938499 h 1567182"/>
              <a:gd name="connsiteX17" fmla="*/ 0 w 9820757"/>
              <a:gd name="connsiteY17" fmla="*/ 1251644 h 1567182"/>
              <a:gd name="connsiteX18" fmla="*/ 346768 w 9820757"/>
              <a:gd name="connsiteY18" fmla="*/ 1567182 h 1567182"/>
              <a:gd name="connsiteX19" fmla="*/ 1597082 w 9820757"/>
              <a:gd name="connsiteY19" fmla="*/ 1567182 h 1567182"/>
              <a:gd name="connsiteX20" fmla="*/ 1640847 w 9820757"/>
              <a:gd name="connsiteY20" fmla="*/ 1563208 h 1567182"/>
              <a:gd name="connsiteX21" fmla="*/ 3391168 w 9820757"/>
              <a:gd name="connsiteY21" fmla="*/ 1563208 h 1567182"/>
              <a:gd name="connsiteX22" fmla="*/ 3424747 w 9820757"/>
              <a:gd name="connsiteY22" fmla="*/ 1560151 h 1567182"/>
              <a:gd name="connsiteX23" fmla="*/ 3473385 w 9820757"/>
              <a:gd name="connsiteY23" fmla="*/ 1564568 h 1567182"/>
              <a:gd name="connsiteX24" fmla="*/ 4138562 w 9820757"/>
              <a:gd name="connsiteY24" fmla="*/ 1564568 h 1567182"/>
              <a:gd name="connsiteX25" fmla="*/ 4167265 w 9820757"/>
              <a:gd name="connsiteY25" fmla="*/ 1567181 h 1567182"/>
              <a:gd name="connsiteX26" fmla="*/ 5417579 w 9820757"/>
              <a:gd name="connsiteY26" fmla="*/ 1567181 h 1567182"/>
              <a:gd name="connsiteX27" fmla="*/ 5446349 w 9820757"/>
              <a:gd name="connsiteY27" fmla="*/ 1564568 h 1567182"/>
              <a:gd name="connsiteX28" fmla="*/ 5451610 w 9820757"/>
              <a:gd name="connsiteY28" fmla="*/ 1564568 h 1567182"/>
              <a:gd name="connsiteX29" fmla="*/ 5466569 w 9820757"/>
              <a:gd name="connsiteY29" fmla="*/ 1563207 h 1567182"/>
              <a:gd name="connsiteX30" fmla="*/ 7211665 w 9820757"/>
              <a:gd name="connsiteY30" fmla="*/ 1563207 h 1567182"/>
              <a:gd name="connsiteX31" fmla="*/ 7245245 w 9820757"/>
              <a:gd name="connsiteY31" fmla="*/ 1560150 h 1567182"/>
              <a:gd name="connsiteX32" fmla="*/ 7293882 w 9820757"/>
              <a:gd name="connsiteY32" fmla="*/ 1564567 h 1567182"/>
              <a:gd name="connsiteX33" fmla="*/ 9272107 w 9820757"/>
              <a:gd name="connsiteY33" fmla="*/ 1564567 h 1567182"/>
              <a:gd name="connsiteX34" fmla="*/ 9820757 w 9820757"/>
              <a:gd name="connsiteY34" fmla="*/ 1065326 h 1567182"/>
              <a:gd name="connsiteX35" fmla="*/ 9272107 w 9820757"/>
              <a:gd name="connsiteY35" fmla="*/ 569873 h 1567182"/>
              <a:gd name="connsiteX36" fmla="*/ 8853695 w 9820757"/>
              <a:gd name="connsiteY36" fmla="*/ 745130 h 1567182"/>
              <a:gd name="connsiteX37" fmla="*/ 8157368 w 9820757"/>
              <a:gd name="connsiteY37" fmla="*/ 252520 h 1567182"/>
              <a:gd name="connsiteX38" fmla="*/ 7646404 w 9820757"/>
              <a:gd name="connsiteY38" fmla="*/ 444472 h 1567182"/>
              <a:gd name="connsiteX39" fmla="*/ 7601786 w 9820757"/>
              <a:gd name="connsiteY39" fmla="*/ 493740 h 1567182"/>
              <a:gd name="connsiteX40" fmla="*/ 7577963 w 9820757"/>
              <a:gd name="connsiteY40" fmla="*/ 475994 h 1567182"/>
              <a:gd name="connsiteX41" fmla="*/ 7211665 w 9820757"/>
              <a:gd name="connsiteY41" fmla="*/ 378104 h 1567182"/>
              <a:gd name="connsiteX42" fmla="*/ 6713160 w 9820757"/>
              <a:gd name="connsiteY42" fmla="*/ 586908 h 1567182"/>
              <a:gd name="connsiteX43" fmla="*/ 5883537 w 9820757"/>
              <a:gd name="connsiteY43" fmla="*/ 0 h 156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820757" h="1567182">
                <a:moveTo>
                  <a:pt x="5883537" y="0"/>
                </a:moveTo>
                <a:cubicBezTo>
                  <a:pt x="5466589" y="0"/>
                  <a:pt x="5120735" y="267018"/>
                  <a:pt x="5040787" y="624879"/>
                </a:cubicBezTo>
                <a:lnTo>
                  <a:pt x="5028843" y="733523"/>
                </a:lnTo>
                <a:lnTo>
                  <a:pt x="4994739" y="642640"/>
                </a:lnTo>
                <a:cubicBezTo>
                  <a:pt x="4884129" y="412811"/>
                  <a:pt x="4632092" y="252521"/>
                  <a:pt x="4336871" y="252521"/>
                </a:cubicBezTo>
                <a:cubicBezTo>
                  <a:pt x="4136895" y="252521"/>
                  <a:pt x="3956404" y="325702"/>
                  <a:pt x="3825907" y="444473"/>
                </a:cubicBezTo>
                <a:lnTo>
                  <a:pt x="3781289" y="493741"/>
                </a:lnTo>
                <a:lnTo>
                  <a:pt x="3757466" y="475995"/>
                </a:lnTo>
                <a:cubicBezTo>
                  <a:pt x="3653193" y="412653"/>
                  <a:pt x="3527249" y="376412"/>
                  <a:pt x="3391168" y="378105"/>
                </a:cubicBezTo>
                <a:cubicBezTo>
                  <a:pt x="3193231" y="378105"/>
                  <a:pt x="3012401" y="458241"/>
                  <a:pt x="2892663" y="586909"/>
                </a:cubicBezTo>
                <a:cubicBezTo>
                  <a:pt x="2799803" y="249437"/>
                  <a:pt x="2465022" y="1"/>
                  <a:pt x="2063040" y="1"/>
                </a:cubicBezTo>
                <a:cubicBezTo>
                  <a:pt x="1646092" y="1"/>
                  <a:pt x="1300238" y="267019"/>
                  <a:pt x="1220289" y="624880"/>
                </a:cubicBezTo>
                <a:lnTo>
                  <a:pt x="1205037" y="763617"/>
                </a:lnTo>
                <a:lnTo>
                  <a:pt x="1143510" y="746318"/>
                </a:lnTo>
                <a:cubicBezTo>
                  <a:pt x="1113753" y="740809"/>
                  <a:pt x="1082924" y="737919"/>
                  <a:pt x="1051326" y="737919"/>
                </a:cubicBezTo>
                <a:cubicBezTo>
                  <a:pt x="838078" y="737919"/>
                  <a:pt x="660481" y="870241"/>
                  <a:pt x="611220" y="1049267"/>
                </a:cubicBezTo>
                <a:cubicBezTo>
                  <a:pt x="547700" y="981010"/>
                  <a:pt x="451771" y="938499"/>
                  <a:pt x="346768" y="938499"/>
                </a:cubicBezTo>
                <a:cubicBezTo>
                  <a:pt x="154264" y="936104"/>
                  <a:pt x="0" y="1076810"/>
                  <a:pt x="0" y="1251644"/>
                </a:cubicBezTo>
                <a:cubicBezTo>
                  <a:pt x="0" y="1426477"/>
                  <a:pt x="154264" y="1567182"/>
                  <a:pt x="346768" y="1567182"/>
                </a:cubicBezTo>
                <a:lnTo>
                  <a:pt x="1597082" y="1567182"/>
                </a:lnTo>
                <a:lnTo>
                  <a:pt x="1640847" y="1563208"/>
                </a:lnTo>
                <a:lnTo>
                  <a:pt x="3391168" y="1563208"/>
                </a:lnTo>
                <a:lnTo>
                  <a:pt x="3424747" y="1560151"/>
                </a:lnTo>
                <a:lnTo>
                  <a:pt x="3473385" y="1564568"/>
                </a:lnTo>
                <a:lnTo>
                  <a:pt x="4138562" y="1564568"/>
                </a:lnTo>
                <a:lnTo>
                  <a:pt x="4167265" y="1567181"/>
                </a:lnTo>
                <a:lnTo>
                  <a:pt x="5417579" y="1567181"/>
                </a:lnTo>
                <a:lnTo>
                  <a:pt x="5446349" y="1564568"/>
                </a:lnTo>
                <a:lnTo>
                  <a:pt x="5451610" y="1564568"/>
                </a:lnTo>
                <a:lnTo>
                  <a:pt x="5466569" y="1563207"/>
                </a:lnTo>
                <a:lnTo>
                  <a:pt x="7211665" y="1563207"/>
                </a:lnTo>
                <a:lnTo>
                  <a:pt x="7245245" y="1560150"/>
                </a:lnTo>
                <a:lnTo>
                  <a:pt x="7293882" y="1564567"/>
                </a:lnTo>
                <a:lnTo>
                  <a:pt x="9272107" y="1564567"/>
                </a:lnTo>
                <a:cubicBezTo>
                  <a:pt x="9576684" y="1564567"/>
                  <a:pt x="9820757" y="1341946"/>
                  <a:pt x="9820757" y="1065326"/>
                </a:cubicBezTo>
                <a:cubicBezTo>
                  <a:pt x="9820757" y="788706"/>
                  <a:pt x="9576684" y="566084"/>
                  <a:pt x="9272107" y="569873"/>
                </a:cubicBezTo>
                <a:cubicBezTo>
                  <a:pt x="9105973" y="569873"/>
                  <a:pt x="8954195" y="637134"/>
                  <a:pt x="8853695" y="745130"/>
                </a:cubicBezTo>
                <a:cubicBezTo>
                  <a:pt x="8775755" y="461879"/>
                  <a:pt x="8494764" y="252520"/>
                  <a:pt x="8157368" y="252520"/>
                </a:cubicBezTo>
                <a:cubicBezTo>
                  <a:pt x="7957393" y="252520"/>
                  <a:pt x="7776901" y="325701"/>
                  <a:pt x="7646404" y="444472"/>
                </a:cubicBezTo>
                <a:lnTo>
                  <a:pt x="7601786" y="493740"/>
                </a:lnTo>
                <a:lnTo>
                  <a:pt x="7577963" y="475994"/>
                </a:lnTo>
                <a:cubicBezTo>
                  <a:pt x="7473690" y="412652"/>
                  <a:pt x="7347746" y="376411"/>
                  <a:pt x="7211665" y="378104"/>
                </a:cubicBezTo>
                <a:cubicBezTo>
                  <a:pt x="7013729" y="378104"/>
                  <a:pt x="6832899" y="458240"/>
                  <a:pt x="6713160" y="586908"/>
                </a:cubicBezTo>
                <a:cubicBezTo>
                  <a:pt x="6620301" y="249436"/>
                  <a:pt x="6285519" y="0"/>
                  <a:pt x="5883537" y="0"/>
                </a:cubicBezTo>
                <a:close/>
              </a:path>
            </a:pathLst>
          </a:custGeom>
          <a:blipFill dpi="0" rotWithShape="1">
            <a:blip r:embed="rId3" cstate="screen">
              <a:alphaModFix amt="5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tile tx="438150" ty="-101600" sx="40000" sy="40000" flip="xy" algn="r"/>
          </a:blipFill>
          <a:ln w="15875" cap="flat">
            <a:solidFill>
              <a:srgbClr val="0078D4"/>
            </a:solidFill>
            <a:prstDash val="solid"/>
            <a:miter/>
          </a:ln>
        </p:spPr>
        <p:txBody>
          <a:bodyPr rtlCol="0" anchor="ctr"/>
          <a:lstStyle/>
          <a:p>
            <a:pPr defTabSz="914411">
              <a:defRPr/>
            </a:pPr>
            <a:endParaRPr lang="en-US" sz="1765">
              <a:solidFill>
                <a:srgbClr val="1A1A1A"/>
              </a:solidFill>
              <a:latin typeface="Segoe UI"/>
            </a:endParaRPr>
          </a:p>
        </p:txBody>
      </p:sp>
      <p:sp>
        <p:nvSpPr>
          <p:cNvPr id="37" name="binary">
            <a:extLst>
              <a:ext uri="{FF2B5EF4-FFF2-40B4-BE49-F238E27FC236}">
                <a16:creationId xmlns:a16="http://schemas.microsoft.com/office/drawing/2014/main" id="{89CFF0AA-20FD-4504-B77A-E218C567376C}"/>
              </a:ext>
            </a:extLst>
          </p:cNvPr>
          <p:cNvSpPr>
            <a:spLocks noChangeAspect="1" noEditPoints="1"/>
          </p:cNvSpPr>
          <p:nvPr/>
        </p:nvSpPr>
        <p:spPr bwMode="auto">
          <a:xfrm>
            <a:off x="8150163" y="1948191"/>
            <a:ext cx="404204" cy="349029"/>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9050" cap="flat">
            <a:solidFill>
              <a:srgbClr val="0078D4"/>
            </a:solidFill>
            <a:prstDash val="solid"/>
            <a:miter/>
          </a:ln>
        </p:spPr>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defTabSz="914411">
              <a:defRPr/>
            </a:pPr>
            <a:endParaRPr lang="en-US" sz="1765">
              <a:gradFill>
                <a:gsLst>
                  <a:gs pos="83000">
                    <a:srgbClr val="1A1A1A"/>
                  </a:gs>
                  <a:gs pos="100000">
                    <a:srgbClr val="0D0D0D"/>
                  </a:gs>
                </a:gsLst>
                <a:lin ang="5400000" scaled="1"/>
              </a:gradFill>
              <a:latin typeface="Segoe UI"/>
            </a:endParaRPr>
          </a:p>
        </p:txBody>
      </p:sp>
      <p:sp>
        <p:nvSpPr>
          <p:cNvPr id="38" name="mail">
            <a:extLst>
              <a:ext uri="{FF2B5EF4-FFF2-40B4-BE49-F238E27FC236}">
                <a16:creationId xmlns:a16="http://schemas.microsoft.com/office/drawing/2014/main" id="{CF5F1DDE-966F-4CB8-9BBB-AFBB39A852DA}"/>
              </a:ext>
            </a:extLst>
          </p:cNvPr>
          <p:cNvSpPr>
            <a:spLocks noChangeAspect="1" noEditPoints="1"/>
          </p:cNvSpPr>
          <p:nvPr/>
        </p:nvSpPr>
        <p:spPr bwMode="auto">
          <a:xfrm>
            <a:off x="9300775" y="2250982"/>
            <a:ext cx="353392" cy="212035"/>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9050" cap="flat">
            <a:solidFill>
              <a:srgbClr val="0078D4"/>
            </a:solidFill>
            <a:prstDash val="solid"/>
            <a:miter/>
          </a:ln>
        </p:spPr>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defTabSz="914411">
              <a:defRPr/>
            </a:pPr>
            <a:endParaRPr lang="en-US" sz="1765">
              <a:gradFill>
                <a:gsLst>
                  <a:gs pos="83000">
                    <a:srgbClr val="1A1A1A"/>
                  </a:gs>
                  <a:gs pos="100000">
                    <a:srgbClr val="0D0D0D"/>
                  </a:gs>
                </a:gsLst>
                <a:lin ang="5400000" scaled="1"/>
              </a:gradFill>
              <a:latin typeface="Segoe UI"/>
            </a:endParaRPr>
          </a:p>
        </p:txBody>
      </p:sp>
      <p:sp>
        <p:nvSpPr>
          <p:cNvPr id="39" name="attach">
            <a:extLst>
              <a:ext uri="{FF2B5EF4-FFF2-40B4-BE49-F238E27FC236}">
                <a16:creationId xmlns:a16="http://schemas.microsoft.com/office/drawing/2014/main" id="{709F33AF-7F79-4C1F-9B87-158FE73D36C8}"/>
              </a:ext>
            </a:extLst>
          </p:cNvPr>
          <p:cNvSpPr>
            <a:spLocks noChangeAspect="1"/>
          </p:cNvSpPr>
          <p:nvPr/>
        </p:nvSpPr>
        <p:spPr bwMode="auto">
          <a:xfrm>
            <a:off x="8880208" y="1607231"/>
            <a:ext cx="146922" cy="382003"/>
          </a:xfrm>
          <a:custGeom>
            <a:avLst/>
            <a:gdLst>
              <a:gd name="T0" fmla="*/ 129 w 129"/>
              <a:gd name="T1" fmla="*/ 58 h 342"/>
              <a:gd name="T2" fmla="*/ 129 w 129"/>
              <a:gd name="T3" fmla="*/ 277 h 342"/>
              <a:gd name="T4" fmla="*/ 64 w 129"/>
              <a:gd name="T5" fmla="*/ 342 h 342"/>
              <a:gd name="T6" fmla="*/ 0 w 129"/>
              <a:gd name="T7" fmla="*/ 277 h 342"/>
              <a:gd name="T8" fmla="*/ 0 w 129"/>
              <a:gd name="T9" fmla="*/ 44 h 342"/>
              <a:gd name="T10" fmla="*/ 44 w 129"/>
              <a:gd name="T11" fmla="*/ 0 h 342"/>
              <a:gd name="T12" fmla="*/ 89 w 129"/>
              <a:gd name="T13" fmla="*/ 44 h 342"/>
              <a:gd name="T14" fmla="*/ 89 w 129"/>
              <a:gd name="T15" fmla="*/ 270 h 342"/>
              <a:gd name="T16" fmla="*/ 64 w 129"/>
              <a:gd name="T17" fmla="*/ 295 h 342"/>
              <a:gd name="T18" fmla="*/ 40 w 129"/>
              <a:gd name="T19" fmla="*/ 270 h 342"/>
              <a:gd name="T20" fmla="*/ 40 w 129"/>
              <a:gd name="T21" fmla="*/ 8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42">
                <a:moveTo>
                  <a:pt x="129" y="58"/>
                </a:moveTo>
                <a:cubicBezTo>
                  <a:pt x="129" y="277"/>
                  <a:pt x="129" y="277"/>
                  <a:pt x="129" y="277"/>
                </a:cubicBezTo>
                <a:cubicBezTo>
                  <a:pt x="129" y="313"/>
                  <a:pt x="100" y="342"/>
                  <a:pt x="64" y="342"/>
                </a:cubicBezTo>
                <a:cubicBezTo>
                  <a:pt x="29" y="342"/>
                  <a:pt x="0" y="313"/>
                  <a:pt x="0" y="277"/>
                </a:cubicBezTo>
                <a:cubicBezTo>
                  <a:pt x="0" y="44"/>
                  <a:pt x="0" y="44"/>
                  <a:pt x="0" y="44"/>
                </a:cubicBezTo>
                <a:cubicBezTo>
                  <a:pt x="0" y="19"/>
                  <a:pt x="20" y="0"/>
                  <a:pt x="44" y="0"/>
                </a:cubicBezTo>
                <a:cubicBezTo>
                  <a:pt x="69" y="0"/>
                  <a:pt x="89" y="19"/>
                  <a:pt x="89" y="44"/>
                </a:cubicBezTo>
                <a:cubicBezTo>
                  <a:pt x="89" y="270"/>
                  <a:pt x="89" y="270"/>
                  <a:pt x="89" y="270"/>
                </a:cubicBezTo>
                <a:cubicBezTo>
                  <a:pt x="89" y="284"/>
                  <a:pt x="78" y="295"/>
                  <a:pt x="64" y="295"/>
                </a:cubicBezTo>
                <a:cubicBezTo>
                  <a:pt x="51" y="295"/>
                  <a:pt x="40" y="284"/>
                  <a:pt x="40" y="270"/>
                </a:cubicBezTo>
                <a:cubicBezTo>
                  <a:pt x="40" y="80"/>
                  <a:pt x="40" y="80"/>
                  <a:pt x="40" y="80"/>
                </a:cubicBezTo>
              </a:path>
            </a:pathLst>
          </a:custGeom>
          <a:noFill/>
          <a:ln w="19050" cap="flat">
            <a:solidFill>
              <a:srgbClr val="0078D4"/>
            </a:solidFill>
            <a:prstDash val="solid"/>
            <a:miter/>
          </a:ln>
        </p:spPr>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defTabSz="914411">
              <a:defRPr/>
            </a:pPr>
            <a:endParaRPr lang="en-US" sz="1765">
              <a:gradFill>
                <a:gsLst>
                  <a:gs pos="83000">
                    <a:srgbClr val="1A1A1A"/>
                  </a:gs>
                  <a:gs pos="100000">
                    <a:srgbClr val="0D0D0D"/>
                  </a:gs>
                </a:gsLst>
                <a:lin ang="5400000" scaled="1"/>
              </a:gradFill>
              <a:latin typeface="Segoe UI"/>
            </a:endParaRPr>
          </a:p>
        </p:txBody>
      </p:sp>
      <p:grpSp>
        <p:nvGrpSpPr>
          <p:cNvPr id="40" name="Group 39">
            <a:extLst>
              <a:ext uri="{FF2B5EF4-FFF2-40B4-BE49-F238E27FC236}">
                <a16:creationId xmlns:a16="http://schemas.microsoft.com/office/drawing/2014/main" id="{6D043B29-FCED-4600-8809-43822B318724}"/>
              </a:ext>
            </a:extLst>
          </p:cNvPr>
          <p:cNvGrpSpPr/>
          <p:nvPr/>
        </p:nvGrpSpPr>
        <p:grpSpPr>
          <a:xfrm>
            <a:off x="9018313" y="2648085"/>
            <a:ext cx="1077011" cy="696057"/>
            <a:chOff x="8704249" y="2578412"/>
            <a:chExt cx="1077026" cy="696068"/>
          </a:xfrm>
        </p:grpSpPr>
        <p:sp>
          <p:nvSpPr>
            <p:cNvPr id="41" name="TextBox 40">
              <a:extLst>
                <a:ext uri="{FF2B5EF4-FFF2-40B4-BE49-F238E27FC236}">
                  <a16:creationId xmlns:a16="http://schemas.microsoft.com/office/drawing/2014/main" id="{A03C7030-3717-4AD3-8D01-CE14321FA731}"/>
                </a:ext>
              </a:extLst>
            </p:cNvPr>
            <p:cNvSpPr txBox="1"/>
            <p:nvPr/>
          </p:nvSpPr>
          <p:spPr>
            <a:xfrm>
              <a:off x="8704249" y="3017358"/>
              <a:ext cx="1077026" cy="257122"/>
            </a:xfrm>
            <a:prstGeom prst="rect">
              <a:avLst/>
            </a:prstGeom>
            <a:noFill/>
          </p:spPr>
          <p:txBody>
            <a:bodyPr wrap="none" rtlCol="0">
              <a:spAutoFit/>
            </a:bodyPr>
            <a:lstStyle/>
            <a:p>
              <a:pPr algn="ctr" defTabSz="914411">
                <a:defRPr/>
              </a:pPr>
              <a:r>
                <a:rPr lang="en-US" sz="1050"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Cloud Threats</a:t>
              </a:r>
            </a:p>
          </p:txBody>
        </p:sp>
        <p:grpSp>
          <p:nvGrpSpPr>
            <p:cNvPr id="42" name="Group 41">
              <a:extLst>
                <a:ext uri="{FF2B5EF4-FFF2-40B4-BE49-F238E27FC236}">
                  <a16:creationId xmlns:a16="http://schemas.microsoft.com/office/drawing/2014/main" id="{E00ADB8D-B3DD-4D4D-9024-DB171BAFB6E4}"/>
                </a:ext>
              </a:extLst>
            </p:cNvPr>
            <p:cNvGrpSpPr/>
            <p:nvPr/>
          </p:nvGrpSpPr>
          <p:grpSpPr>
            <a:xfrm>
              <a:off x="9036714" y="2578412"/>
              <a:ext cx="412096" cy="412096"/>
              <a:chOff x="8202536" y="5412649"/>
              <a:chExt cx="295014" cy="295014"/>
            </a:xfrm>
          </p:grpSpPr>
          <p:sp>
            <p:nvSpPr>
              <p:cNvPr id="43" name="Oval 42">
                <a:extLst>
                  <a:ext uri="{FF2B5EF4-FFF2-40B4-BE49-F238E27FC236}">
                    <a16:creationId xmlns:a16="http://schemas.microsoft.com/office/drawing/2014/main" id="{C6922F8F-1926-4899-B3E3-FBF821F1C5CE}"/>
                  </a:ext>
                </a:extLst>
              </p:cNvPr>
              <p:cNvSpPr/>
              <p:nvPr/>
            </p:nvSpPr>
            <p:spPr>
              <a:xfrm>
                <a:off x="8202536" y="5412649"/>
                <a:ext cx="295014" cy="295014"/>
              </a:xfrm>
              <a:prstGeom prst="ellipse">
                <a:avLst/>
              </a:prstGeom>
              <a:solidFill>
                <a:srgbClr val="D83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pic>
            <p:nvPicPr>
              <p:cNvPr id="44" name="Graphic 43">
                <a:extLst>
                  <a:ext uri="{FF2B5EF4-FFF2-40B4-BE49-F238E27FC236}">
                    <a16:creationId xmlns:a16="http://schemas.microsoft.com/office/drawing/2014/main" id="{3D24B775-A89E-4B9D-BC49-8862B96664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35743" y="5445856"/>
                <a:ext cx="228600" cy="228600"/>
              </a:xfrm>
              <a:prstGeom prst="rect">
                <a:avLst/>
              </a:prstGeom>
            </p:spPr>
          </p:pic>
        </p:grpSp>
      </p:grpSp>
      <p:grpSp>
        <p:nvGrpSpPr>
          <p:cNvPr id="45" name="Group 44">
            <a:extLst>
              <a:ext uri="{FF2B5EF4-FFF2-40B4-BE49-F238E27FC236}">
                <a16:creationId xmlns:a16="http://schemas.microsoft.com/office/drawing/2014/main" id="{1B72E73D-C880-4C1F-95E6-CAF2641AA850}"/>
              </a:ext>
            </a:extLst>
          </p:cNvPr>
          <p:cNvGrpSpPr/>
          <p:nvPr/>
        </p:nvGrpSpPr>
        <p:grpSpPr>
          <a:xfrm>
            <a:off x="5586450" y="2648089"/>
            <a:ext cx="1282705" cy="696058"/>
            <a:chOff x="5330828" y="2581833"/>
            <a:chExt cx="1282723" cy="696068"/>
          </a:xfrm>
        </p:grpSpPr>
        <p:grpSp>
          <p:nvGrpSpPr>
            <p:cNvPr id="46" name="Group 45">
              <a:extLst>
                <a:ext uri="{FF2B5EF4-FFF2-40B4-BE49-F238E27FC236}">
                  <a16:creationId xmlns:a16="http://schemas.microsoft.com/office/drawing/2014/main" id="{74B5BED2-4513-4677-9671-E26232E98503}"/>
                </a:ext>
              </a:extLst>
            </p:cNvPr>
            <p:cNvGrpSpPr/>
            <p:nvPr/>
          </p:nvGrpSpPr>
          <p:grpSpPr>
            <a:xfrm>
              <a:off x="5734027" y="2581833"/>
              <a:ext cx="412096" cy="412096"/>
              <a:chOff x="8769105" y="1644445"/>
              <a:chExt cx="439920" cy="439920"/>
            </a:xfrm>
          </p:grpSpPr>
          <p:sp>
            <p:nvSpPr>
              <p:cNvPr id="48" name="Oval 47">
                <a:extLst>
                  <a:ext uri="{FF2B5EF4-FFF2-40B4-BE49-F238E27FC236}">
                    <a16:creationId xmlns:a16="http://schemas.microsoft.com/office/drawing/2014/main" id="{83CB5C5E-DF51-4453-8222-3AF1592A1290}"/>
                  </a:ext>
                </a:extLst>
              </p:cNvPr>
              <p:cNvSpPr/>
              <p:nvPr/>
            </p:nvSpPr>
            <p:spPr>
              <a:xfrm>
                <a:off x="8769105" y="1644445"/>
                <a:ext cx="439920" cy="439920"/>
              </a:xfrm>
              <a:prstGeom prst="ellipse">
                <a:avLst/>
              </a:prstGeom>
              <a:solidFill>
                <a:srgbClr val="107C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49" name="check 3">
                <a:extLst>
                  <a:ext uri="{FF2B5EF4-FFF2-40B4-BE49-F238E27FC236}">
                    <a16:creationId xmlns:a16="http://schemas.microsoft.com/office/drawing/2014/main" id="{79731735-950D-44A2-98A2-C43E200F47BD}"/>
                  </a:ext>
                </a:extLst>
              </p:cNvPr>
              <p:cNvSpPr>
                <a:spLocks noChangeAspect="1" noEditPoints="1"/>
              </p:cNvSpPr>
              <p:nvPr/>
            </p:nvSpPr>
            <p:spPr bwMode="auto">
              <a:xfrm>
                <a:off x="8818623" y="1694951"/>
                <a:ext cx="340885" cy="33890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grpSp>
        <p:sp>
          <p:nvSpPr>
            <p:cNvPr id="47" name="TextBox 46">
              <a:extLst>
                <a:ext uri="{FF2B5EF4-FFF2-40B4-BE49-F238E27FC236}">
                  <a16:creationId xmlns:a16="http://schemas.microsoft.com/office/drawing/2014/main" id="{92863A0E-8546-4198-9BA3-D773C9DB11F4}"/>
                </a:ext>
              </a:extLst>
            </p:cNvPr>
            <p:cNvSpPr txBox="1"/>
            <p:nvPr/>
          </p:nvSpPr>
          <p:spPr>
            <a:xfrm>
              <a:off x="5330828" y="3020779"/>
              <a:ext cx="1282723" cy="257122"/>
            </a:xfrm>
            <a:prstGeom prst="rect">
              <a:avLst/>
            </a:prstGeom>
            <a:noFill/>
          </p:spPr>
          <p:txBody>
            <a:bodyPr wrap="none" rtlCol="0">
              <a:spAutoFit/>
            </a:bodyPr>
            <a:lstStyle/>
            <a:p>
              <a:pPr algn="ctr" defTabSz="914411">
                <a:defRPr/>
              </a:pPr>
              <a:r>
                <a:rPr lang="en-US" sz="1050"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Sanctioned apps </a:t>
              </a:r>
            </a:p>
          </p:txBody>
        </p:sp>
      </p:grpSp>
      <p:sp>
        <p:nvSpPr>
          <p:cNvPr id="50" name="TextBox 49">
            <a:extLst>
              <a:ext uri="{FF2B5EF4-FFF2-40B4-BE49-F238E27FC236}">
                <a16:creationId xmlns:a16="http://schemas.microsoft.com/office/drawing/2014/main" id="{C5DD3506-6F5F-46D7-8200-5197D6BEA496}"/>
              </a:ext>
            </a:extLst>
          </p:cNvPr>
          <p:cNvSpPr txBox="1"/>
          <p:nvPr/>
        </p:nvSpPr>
        <p:spPr>
          <a:xfrm>
            <a:off x="6094994" y="1882608"/>
            <a:ext cx="915622" cy="280714"/>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200">
                <a:solidFill>
                  <a:srgbClr val="0078D4"/>
                </a:solidFill>
              </a:rPr>
              <a:t>Office 365</a:t>
            </a:r>
          </a:p>
        </p:txBody>
      </p:sp>
      <p:sp>
        <p:nvSpPr>
          <p:cNvPr id="51" name="TextBox 50">
            <a:extLst>
              <a:ext uri="{FF2B5EF4-FFF2-40B4-BE49-F238E27FC236}">
                <a16:creationId xmlns:a16="http://schemas.microsoft.com/office/drawing/2014/main" id="{FE34C62A-4566-4E38-9692-C698A0E5FFD6}"/>
              </a:ext>
            </a:extLst>
          </p:cNvPr>
          <p:cNvSpPr txBox="1"/>
          <p:nvPr/>
        </p:nvSpPr>
        <p:spPr>
          <a:xfrm>
            <a:off x="4800849" y="2345158"/>
            <a:ext cx="904594" cy="280714"/>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200">
                <a:solidFill>
                  <a:srgbClr val="0078D4"/>
                </a:solidFill>
              </a:rPr>
              <a:t>Salesforce</a:t>
            </a:r>
          </a:p>
        </p:txBody>
      </p:sp>
      <p:sp>
        <p:nvSpPr>
          <p:cNvPr id="52" name="TextBox 51">
            <a:extLst>
              <a:ext uri="{FF2B5EF4-FFF2-40B4-BE49-F238E27FC236}">
                <a16:creationId xmlns:a16="http://schemas.microsoft.com/office/drawing/2014/main" id="{063C8648-E621-48B6-82EA-034391216579}"/>
              </a:ext>
            </a:extLst>
          </p:cNvPr>
          <p:cNvSpPr txBox="1"/>
          <p:nvPr/>
        </p:nvSpPr>
        <p:spPr>
          <a:xfrm>
            <a:off x="6365558" y="2356172"/>
            <a:ext cx="663955" cy="312069"/>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400">
                <a:solidFill>
                  <a:srgbClr val="0078D4"/>
                </a:solidFill>
              </a:rPr>
              <a:t>Azure</a:t>
            </a:r>
          </a:p>
        </p:txBody>
      </p:sp>
      <p:sp>
        <p:nvSpPr>
          <p:cNvPr id="53" name="TextBox 52">
            <a:extLst>
              <a:ext uri="{FF2B5EF4-FFF2-40B4-BE49-F238E27FC236}">
                <a16:creationId xmlns:a16="http://schemas.microsoft.com/office/drawing/2014/main" id="{C28EDA31-0F03-4E11-A081-CD20621C872C}"/>
              </a:ext>
            </a:extLst>
          </p:cNvPr>
          <p:cNvSpPr txBox="1"/>
          <p:nvPr/>
        </p:nvSpPr>
        <p:spPr>
          <a:xfrm>
            <a:off x="4984949" y="1623540"/>
            <a:ext cx="448322" cy="280714"/>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200">
                <a:solidFill>
                  <a:srgbClr val="0078D4"/>
                </a:solidFill>
              </a:rPr>
              <a:t>Box</a:t>
            </a:r>
          </a:p>
        </p:txBody>
      </p:sp>
      <p:sp>
        <p:nvSpPr>
          <p:cNvPr id="54" name="TextBox 53">
            <a:extLst>
              <a:ext uri="{FF2B5EF4-FFF2-40B4-BE49-F238E27FC236}">
                <a16:creationId xmlns:a16="http://schemas.microsoft.com/office/drawing/2014/main" id="{DCD02ED4-CAA4-43F8-980D-8C31AAA269B1}"/>
              </a:ext>
            </a:extLst>
          </p:cNvPr>
          <p:cNvSpPr txBox="1"/>
          <p:nvPr/>
        </p:nvSpPr>
        <p:spPr>
          <a:xfrm>
            <a:off x="7135114" y="2049522"/>
            <a:ext cx="522315" cy="280714"/>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200">
                <a:solidFill>
                  <a:srgbClr val="0078D4"/>
                </a:solidFill>
              </a:rPr>
              <a:t>AWS</a:t>
            </a:r>
          </a:p>
        </p:txBody>
      </p:sp>
      <p:cxnSp>
        <p:nvCxnSpPr>
          <p:cNvPr id="55" name="Straight Connector 54">
            <a:extLst>
              <a:ext uri="{FF2B5EF4-FFF2-40B4-BE49-F238E27FC236}">
                <a16:creationId xmlns:a16="http://schemas.microsoft.com/office/drawing/2014/main" id="{FCE19917-3D2B-402A-9E98-96FBB9330DD3}"/>
              </a:ext>
            </a:extLst>
          </p:cNvPr>
          <p:cNvCxnSpPr>
            <a:cxnSpLocks/>
          </p:cNvCxnSpPr>
          <p:nvPr/>
        </p:nvCxnSpPr>
        <p:spPr>
          <a:xfrm>
            <a:off x="4620210" y="1511956"/>
            <a:ext cx="0" cy="3680308"/>
          </a:xfrm>
          <a:prstGeom prst="line">
            <a:avLst/>
          </a:prstGeom>
          <a:ln w="12700">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DB0E1C0-8A37-48C5-BEA5-A5AB7DFA2BC2}"/>
              </a:ext>
            </a:extLst>
          </p:cNvPr>
          <p:cNvCxnSpPr>
            <a:cxnSpLocks/>
          </p:cNvCxnSpPr>
          <p:nvPr/>
        </p:nvCxnSpPr>
        <p:spPr>
          <a:xfrm>
            <a:off x="7835392" y="1738498"/>
            <a:ext cx="0" cy="3453765"/>
          </a:xfrm>
          <a:prstGeom prst="line">
            <a:avLst/>
          </a:prstGeom>
          <a:ln w="12700">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C6FA857F-A796-45E4-8DC0-22B7D1015B10}"/>
              </a:ext>
            </a:extLst>
          </p:cNvPr>
          <p:cNvGrpSpPr/>
          <p:nvPr/>
        </p:nvGrpSpPr>
        <p:grpSpPr>
          <a:xfrm>
            <a:off x="2436113" y="2648089"/>
            <a:ext cx="1449416" cy="696058"/>
            <a:chOff x="2436061" y="2578412"/>
            <a:chExt cx="1449436" cy="696068"/>
          </a:xfrm>
        </p:grpSpPr>
        <p:grpSp>
          <p:nvGrpSpPr>
            <p:cNvPr id="58" name="Group 57">
              <a:extLst>
                <a:ext uri="{FF2B5EF4-FFF2-40B4-BE49-F238E27FC236}">
                  <a16:creationId xmlns:a16="http://schemas.microsoft.com/office/drawing/2014/main" id="{69C38088-3123-48C9-8F23-D1D1622773BB}"/>
                </a:ext>
              </a:extLst>
            </p:cNvPr>
            <p:cNvGrpSpPr/>
            <p:nvPr/>
          </p:nvGrpSpPr>
          <p:grpSpPr>
            <a:xfrm>
              <a:off x="2944096" y="2578412"/>
              <a:ext cx="412096" cy="412096"/>
              <a:chOff x="8967035" y="3106808"/>
              <a:chExt cx="439920" cy="439920"/>
            </a:xfrm>
          </p:grpSpPr>
          <p:sp>
            <p:nvSpPr>
              <p:cNvPr id="60" name="Oval 59">
                <a:extLst>
                  <a:ext uri="{FF2B5EF4-FFF2-40B4-BE49-F238E27FC236}">
                    <a16:creationId xmlns:a16="http://schemas.microsoft.com/office/drawing/2014/main" id="{326ECD00-98CD-40D8-8D44-05A6F4BACC34}"/>
                  </a:ext>
                </a:extLst>
              </p:cNvPr>
              <p:cNvSpPr/>
              <p:nvPr/>
            </p:nvSpPr>
            <p:spPr>
              <a:xfrm>
                <a:off x="8967035" y="3106808"/>
                <a:ext cx="439920" cy="439920"/>
              </a:xfrm>
              <a:prstGeom prst="ellipse">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61" name="illegal">
                <a:extLst>
                  <a:ext uri="{FF2B5EF4-FFF2-40B4-BE49-F238E27FC236}">
                    <a16:creationId xmlns:a16="http://schemas.microsoft.com/office/drawing/2014/main" id="{4DB92CEE-8E67-49DD-8C92-EAC135A41E36}"/>
                  </a:ext>
                </a:extLst>
              </p:cNvPr>
              <p:cNvSpPr>
                <a:spLocks noChangeAspect="1" noEditPoints="1"/>
              </p:cNvSpPr>
              <p:nvPr/>
            </p:nvSpPr>
            <p:spPr bwMode="auto">
              <a:xfrm>
                <a:off x="9016084" y="3156326"/>
                <a:ext cx="341821" cy="340885"/>
              </a:xfrm>
              <a:custGeom>
                <a:avLst/>
                <a:gdLst>
                  <a:gd name="T0" fmla="*/ 265 w 265"/>
                  <a:gd name="T1" fmla="*/ 133 h 265"/>
                  <a:gd name="T2" fmla="*/ 132 w 265"/>
                  <a:gd name="T3" fmla="*/ 265 h 265"/>
                  <a:gd name="T4" fmla="*/ 0 w 265"/>
                  <a:gd name="T5" fmla="*/ 133 h 265"/>
                  <a:gd name="T6" fmla="*/ 132 w 265"/>
                  <a:gd name="T7" fmla="*/ 0 h 265"/>
                  <a:gd name="T8" fmla="*/ 265 w 265"/>
                  <a:gd name="T9" fmla="*/ 133 h 265"/>
                  <a:gd name="T10" fmla="*/ 226 w 265"/>
                  <a:gd name="T11" fmla="*/ 227 h 265"/>
                  <a:gd name="T12" fmla="*/ 39 w 265"/>
                  <a:gd name="T13" fmla="*/ 39 h 265"/>
                </a:gdLst>
                <a:ahLst/>
                <a:cxnLst>
                  <a:cxn ang="0">
                    <a:pos x="T0" y="T1"/>
                  </a:cxn>
                  <a:cxn ang="0">
                    <a:pos x="T2" y="T3"/>
                  </a:cxn>
                  <a:cxn ang="0">
                    <a:pos x="T4" y="T5"/>
                  </a:cxn>
                  <a:cxn ang="0">
                    <a:pos x="T6" y="T7"/>
                  </a:cxn>
                  <a:cxn ang="0">
                    <a:pos x="T8" y="T9"/>
                  </a:cxn>
                  <a:cxn ang="0">
                    <a:pos x="T10" y="T11"/>
                  </a:cxn>
                  <a:cxn ang="0">
                    <a:pos x="T12" y="T13"/>
                  </a:cxn>
                </a:cxnLst>
                <a:rect l="0" t="0" r="r" b="b"/>
                <a:pathLst>
                  <a:path w="265" h="265">
                    <a:moveTo>
                      <a:pt x="265" y="133"/>
                    </a:moveTo>
                    <a:cubicBezTo>
                      <a:pt x="265" y="206"/>
                      <a:pt x="205" y="265"/>
                      <a:pt x="132" y="265"/>
                    </a:cubicBezTo>
                    <a:cubicBezTo>
                      <a:pt x="59" y="265"/>
                      <a:pt x="0" y="206"/>
                      <a:pt x="0" y="133"/>
                    </a:cubicBezTo>
                    <a:cubicBezTo>
                      <a:pt x="0" y="60"/>
                      <a:pt x="59" y="0"/>
                      <a:pt x="132" y="0"/>
                    </a:cubicBezTo>
                    <a:cubicBezTo>
                      <a:pt x="205" y="0"/>
                      <a:pt x="265" y="60"/>
                      <a:pt x="265" y="133"/>
                    </a:cubicBezTo>
                    <a:close/>
                    <a:moveTo>
                      <a:pt x="226" y="227"/>
                    </a:moveTo>
                    <a:cubicBezTo>
                      <a:pt x="39" y="39"/>
                      <a:pt x="39" y="39"/>
                      <a:pt x="39" y="39"/>
                    </a:cubicBezTo>
                  </a:path>
                </a:pathLst>
              </a:custGeom>
              <a:noFill/>
              <a:ln w="15875" cap="sq">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grpSp>
        <p:sp>
          <p:nvSpPr>
            <p:cNvPr id="59" name="TextBox 58">
              <a:extLst>
                <a:ext uri="{FF2B5EF4-FFF2-40B4-BE49-F238E27FC236}">
                  <a16:creationId xmlns:a16="http://schemas.microsoft.com/office/drawing/2014/main" id="{01C8A0E5-50C0-405F-9DFE-F8DE79116CEE}"/>
                </a:ext>
              </a:extLst>
            </p:cNvPr>
            <p:cNvSpPr txBox="1"/>
            <p:nvPr/>
          </p:nvSpPr>
          <p:spPr>
            <a:xfrm>
              <a:off x="2436061" y="3017358"/>
              <a:ext cx="1449436" cy="257122"/>
            </a:xfrm>
            <a:prstGeom prst="rect">
              <a:avLst/>
            </a:prstGeom>
            <a:noFill/>
          </p:spPr>
          <p:txBody>
            <a:bodyPr wrap="none" rtlCol="0">
              <a:spAutoFit/>
            </a:bodyPr>
            <a:lstStyle/>
            <a:p>
              <a:pPr algn="ctr" defTabSz="914411">
                <a:defRPr/>
              </a:pPr>
              <a:r>
                <a:rPr lang="en-US" sz="1050"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Unsanctioned apps </a:t>
              </a:r>
            </a:p>
          </p:txBody>
        </p:sp>
      </p:grpSp>
      <p:sp>
        <p:nvSpPr>
          <p:cNvPr id="62" name="TextBox 61">
            <a:extLst>
              <a:ext uri="{FF2B5EF4-FFF2-40B4-BE49-F238E27FC236}">
                <a16:creationId xmlns:a16="http://schemas.microsoft.com/office/drawing/2014/main" id="{CE3FC354-3887-437F-867D-6648BC5805B7}"/>
              </a:ext>
            </a:extLst>
          </p:cNvPr>
          <p:cNvSpPr txBox="1"/>
          <p:nvPr/>
        </p:nvSpPr>
        <p:spPr>
          <a:xfrm>
            <a:off x="3039809" y="2293572"/>
            <a:ext cx="909531" cy="312069"/>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400">
                <a:solidFill>
                  <a:srgbClr val="0078D4"/>
                </a:solidFill>
              </a:rPr>
              <a:t>Dropbox</a:t>
            </a:r>
          </a:p>
        </p:txBody>
      </p:sp>
      <p:sp>
        <p:nvSpPr>
          <p:cNvPr id="63" name="TextBox 62">
            <a:extLst>
              <a:ext uri="{FF2B5EF4-FFF2-40B4-BE49-F238E27FC236}">
                <a16:creationId xmlns:a16="http://schemas.microsoft.com/office/drawing/2014/main" id="{86F91938-AE92-4FDF-BF89-CB7E219CA819}"/>
              </a:ext>
            </a:extLst>
          </p:cNvPr>
          <p:cNvSpPr txBox="1"/>
          <p:nvPr/>
        </p:nvSpPr>
        <p:spPr>
          <a:xfrm>
            <a:off x="1797903" y="2289335"/>
            <a:ext cx="859069" cy="280714"/>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200">
                <a:solidFill>
                  <a:srgbClr val="0078D4"/>
                </a:solidFill>
              </a:rPr>
              <a:t>Facebook</a:t>
            </a:r>
          </a:p>
        </p:txBody>
      </p:sp>
      <p:sp>
        <p:nvSpPr>
          <p:cNvPr id="64" name="TextBox 63">
            <a:extLst>
              <a:ext uri="{FF2B5EF4-FFF2-40B4-BE49-F238E27FC236}">
                <a16:creationId xmlns:a16="http://schemas.microsoft.com/office/drawing/2014/main" id="{2EC70C74-B70D-4ADA-A84A-31F2CBE40488}"/>
              </a:ext>
            </a:extLst>
          </p:cNvPr>
          <p:cNvSpPr txBox="1"/>
          <p:nvPr/>
        </p:nvSpPr>
        <p:spPr>
          <a:xfrm>
            <a:off x="3628776" y="1857503"/>
            <a:ext cx="757761" cy="312069"/>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400">
                <a:solidFill>
                  <a:srgbClr val="0078D4"/>
                </a:solidFill>
              </a:rPr>
              <a:t>Twitter</a:t>
            </a:r>
          </a:p>
        </p:txBody>
      </p:sp>
      <p:sp>
        <p:nvSpPr>
          <p:cNvPr id="65" name="TextBox 64">
            <a:extLst>
              <a:ext uri="{FF2B5EF4-FFF2-40B4-BE49-F238E27FC236}">
                <a16:creationId xmlns:a16="http://schemas.microsoft.com/office/drawing/2014/main" id="{11D671B4-E08B-4324-9F4D-4AFB434A5FFE}"/>
              </a:ext>
            </a:extLst>
          </p:cNvPr>
          <p:cNvSpPr txBox="1"/>
          <p:nvPr/>
        </p:nvSpPr>
        <p:spPr>
          <a:xfrm>
            <a:off x="2691503" y="1829233"/>
            <a:ext cx="714737" cy="257119"/>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14411">
              <a:defRPr/>
            </a:pPr>
            <a:r>
              <a:rPr lang="en-US" sz="1050">
                <a:solidFill>
                  <a:srgbClr val="0078D4"/>
                </a:solidFill>
              </a:rPr>
              <a:t>YouTube</a:t>
            </a:r>
          </a:p>
        </p:txBody>
      </p:sp>
      <p:grpSp>
        <p:nvGrpSpPr>
          <p:cNvPr id="69" name="Group 68">
            <a:extLst>
              <a:ext uri="{FF2B5EF4-FFF2-40B4-BE49-F238E27FC236}">
                <a16:creationId xmlns:a16="http://schemas.microsoft.com/office/drawing/2014/main" id="{CA0A96A4-2B8C-4737-A43D-D9370DA3730E}"/>
              </a:ext>
            </a:extLst>
          </p:cNvPr>
          <p:cNvGrpSpPr/>
          <p:nvPr/>
        </p:nvGrpSpPr>
        <p:grpSpPr>
          <a:xfrm>
            <a:off x="1875603" y="2730645"/>
            <a:ext cx="126974" cy="1495275"/>
            <a:chOff x="1268060" y="2425006"/>
            <a:chExt cx="126976" cy="1495297"/>
          </a:xfrm>
        </p:grpSpPr>
        <p:cxnSp>
          <p:nvCxnSpPr>
            <p:cNvPr id="70" name="Straight Connector 69">
              <a:extLst>
                <a:ext uri="{FF2B5EF4-FFF2-40B4-BE49-F238E27FC236}">
                  <a16:creationId xmlns:a16="http://schemas.microsoft.com/office/drawing/2014/main" id="{695A09BF-12BC-4B65-81E7-7892C0703C2E}"/>
                </a:ext>
              </a:extLst>
            </p:cNvPr>
            <p:cNvCxnSpPr>
              <a:cxnSpLocks/>
            </p:cNvCxnSpPr>
            <p:nvPr/>
          </p:nvCxnSpPr>
          <p:spPr>
            <a:xfrm>
              <a:off x="1331548" y="2540275"/>
              <a:ext cx="0" cy="1380028"/>
            </a:xfrm>
            <a:prstGeom prst="line">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0D06F418-B46F-43D6-BC0D-B4BBF9778D36}"/>
                </a:ext>
              </a:extLst>
            </p:cNvPr>
            <p:cNvSpPr/>
            <p:nvPr/>
          </p:nvSpPr>
          <p:spPr bwMode="auto">
            <a:xfrm>
              <a:off x="1268060" y="2425006"/>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72" name="TextBox 71">
            <a:extLst>
              <a:ext uri="{FF2B5EF4-FFF2-40B4-BE49-F238E27FC236}">
                <a16:creationId xmlns:a16="http://schemas.microsoft.com/office/drawing/2014/main" id="{826EA6E4-64E8-4DA5-AE78-D92555AD512C}"/>
              </a:ext>
            </a:extLst>
          </p:cNvPr>
          <p:cNvSpPr txBox="1"/>
          <p:nvPr/>
        </p:nvSpPr>
        <p:spPr>
          <a:xfrm>
            <a:off x="1428921" y="4431259"/>
            <a:ext cx="1033218" cy="738660"/>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err="1">
                <a:gradFill>
                  <a:gsLst>
                    <a:gs pos="83000">
                      <a:srgbClr val="1A1A1A"/>
                    </a:gs>
                    <a:gs pos="100000">
                      <a:srgbClr val="0D0D0D"/>
                    </a:gs>
                  </a:gsLst>
                  <a:lin ang="5400000" scaled="1"/>
                </a:gradFill>
                <a:latin typeface="Segoe UI Semibold"/>
              </a:rPr>
              <a:t>Découverte</a:t>
            </a:r>
            <a:r>
              <a:rPr lang="en-US" sz="1000" b="1" kern="0" dirty="0">
                <a:gradFill>
                  <a:gsLst>
                    <a:gs pos="83000">
                      <a:srgbClr val="1A1A1A"/>
                    </a:gs>
                    <a:gs pos="100000">
                      <a:srgbClr val="0D0D0D"/>
                    </a:gs>
                  </a:gsLst>
                  <a:lin ang="5400000" scaled="1"/>
                </a:gradFill>
                <a:latin typeface="Segoe UI Semibold"/>
              </a:rPr>
              <a:t> des applications cloud</a:t>
            </a:r>
          </a:p>
        </p:txBody>
      </p:sp>
      <p:grpSp>
        <p:nvGrpSpPr>
          <p:cNvPr id="73" name="Group 72">
            <a:extLst>
              <a:ext uri="{FF2B5EF4-FFF2-40B4-BE49-F238E27FC236}">
                <a16:creationId xmlns:a16="http://schemas.microsoft.com/office/drawing/2014/main" id="{579108F1-338E-40CB-9F45-FDA5B3B21513}"/>
              </a:ext>
            </a:extLst>
          </p:cNvPr>
          <p:cNvGrpSpPr/>
          <p:nvPr/>
        </p:nvGrpSpPr>
        <p:grpSpPr>
          <a:xfrm>
            <a:off x="1689005" y="3932436"/>
            <a:ext cx="476377" cy="476377"/>
            <a:chOff x="5933050" y="2797028"/>
            <a:chExt cx="576290" cy="576290"/>
          </a:xfrm>
        </p:grpSpPr>
        <p:sp>
          <p:nvSpPr>
            <p:cNvPr id="74" name="Oval 73">
              <a:extLst>
                <a:ext uri="{FF2B5EF4-FFF2-40B4-BE49-F238E27FC236}">
                  <a16:creationId xmlns:a16="http://schemas.microsoft.com/office/drawing/2014/main" id="{5D1E6F17-AE4C-4E7A-86D9-8F2A05D657FC}"/>
                </a:ext>
              </a:extLst>
            </p:cNvPr>
            <p:cNvSpPr/>
            <p:nvPr/>
          </p:nvSpPr>
          <p:spPr>
            <a:xfrm rot="1796401">
              <a:off x="5933050" y="2797028"/>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75" name="cloud">
              <a:extLst>
                <a:ext uri="{FF2B5EF4-FFF2-40B4-BE49-F238E27FC236}">
                  <a16:creationId xmlns:a16="http://schemas.microsoft.com/office/drawing/2014/main" id="{7AF3B016-521A-48B5-B471-E2E2D07418D1}"/>
                </a:ext>
              </a:extLst>
            </p:cNvPr>
            <p:cNvSpPr>
              <a:spLocks noChangeAspect="1"/>
            </p:cNvSpPr>
            <p:nvPr/>
          </p:nvSpPr>
          <p:spPr bwMode="auto">
            <a:xfrm>
              <a:off x="6029627" y="2921589"/>
              <a:ext cx="362664" cy="23105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C1C1C1"/>
            </a:solidFill>
            <a:ln w="15875" cap="sq">
              <a:noFill/>
              <a:prstDash val="solid"/>
              <a:miter lim="800000"/>
              <a:headEnd/>
              <a:tailEnd/>
            </a:ln>
          </p:spPr>
          <p:txBody>
            <a:bodyPr vert="horz" wrap="square" lIns="91438" tIns="45719" rIns="91438" bIns="45719" numCol="1" anchor="t" anchorCtr="0" compatLnSpc="1">
              <a:prstTxWarp prst="textNoShape">
                <a:avLst/>
              </a:prstTxWarp>
            </a:bodyPr>
            <a:lstStyle/>
            <a:p>
              <a:pPr defTabSz="914411">
                <a:defRPr/>
              </a:pPr>
              <a:endParaRPr lang="en-US" sz="900">
                <a:gradFill>
                  <a:gsLst>
                    <a:gs pos="83000">
                      <a:srgbClr val="1A1A1A"/>
                    </a:gs>
                    <a:gs pos="100000">
                      <a:srgbClr val="0D0D0D"/>
                    </a:gs>
                  </a:gsLst>
                  <a:lin ang="5400000" scaled="1"/>
                </a:gradFill>
                <a:latin typeface="Segoe UI"/>
              </a:endParaRPr>
            </a:p>
          </p:txBody>
        </p:sp>
        <p:sp>
          <p:nvSpPr>
            <p:cNvPr id="76" name="magnify">
              <a:extLst>
                <a:ext uri="{FF2B5EF4-FFF2-40B4-BE49-F238E27FC236}">
                  <a16:creationId xmlns:a16="http://schemas.microsoft.com/office/drawing/2014/main" id="{C4535268-CCD6-43E7-A30E-F6886D2547D1}"/>
                </a:ext>
              </a:extLst>
            </p:cNvPr>
            <p:cNvSpPr>
              <a:spLocks noChangeAspect="1" noEditPoints="1"/>
            </p:cNvSpPr>
            <p:nvPr/>
          </p:nvSpPr>
          <p:spPr bwMode="auto">
            <a:xfrm flipH="1">
              <a:off x="6193840" y="3026684"/>
              <a:ext cx="211818" cy="20777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solidFill>
              <a:schemeClr val="bg1">
                <a:alpha val="82000"/>
              </a:schemeClr>
            </a:solidFill>
            <a:ln w="22225" cap="rnd">
              <a:solidFill>
                <a:schemeClr val="accent1"/>
              </a:solidFill>
              <a:prstDash val="solid"/>
              <a:miter lim="800000"/>
              <a:headEnd/>
              <a:tailEnd/>
            </a:ln>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grpSp>
      <p:grpSp>
        <p:nvGrpSpPr>
          <p:cNvPr id="77" name="Group 76">
            <a:extLst>
              <a:ext uri="{FF2B5EF4-FFF2-40B4-BE49-F238E27FC236}">
                <a16:creationId xmlns:a16="http://schemas.microsoft.com/office/drawing/2014/main" id="{BCB56F33-5F2E-4C3E-8480-A4321144657F}"/>
              </a:ext>
            </a:extLst>
          </p:cNvPr>
          <p:cNvGrpSpPr/>
          <p:nvPr/>
        </p:nvGrpSpPr>
        <p:grpSpPr>
          <a:xfrm>
            <a:off x="3884028" y="2730645"/>
            <a:ext cx="126974" cy="1495275"/>
            <a:chOff x="1268060" y="2425006"/>
            <a:chExt cx="126976" cy="1495297"/>
          </a:xfrm>
        </p:grpSpPr>
        <p:cxnSp>
          <p:nvCxnSpPr>
            <p:cNvPr id="78" name="Straight Connector 77">
              <a:extLst>
                <a:ext uri="{FF2B5EF4-FFF2-40B4-BE49-F238E27FC236}">
                  <a16:creationId xmlns:a16="http://schemas.microsoft.com/office/drawing/2014/main" id="{A4345C16-EACE-4F0C-84B3-8A364E5128C6}"/>
                </a:ext>
              </a:extLst>
            </p:cNvPr>
            <p:cNvCxnSpPr>
              <a:cxnSpLocks/>
            </p:cNvCxnSpPr>
            <p:nvPr/>
          </p:nvCxnSpPr>
          <p:spPr>
            <a:xfrm>
              <a:off x="1331548" y="2540275"/>
              <a:ext cx="0" cy="1380028"/>
            </a:xfrm>
            <a:prstGeom prst="line">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9" name="Oval 78">
              <a:extLst>
                <a:ext uri="{FF2B5EF4-FFF2-40B4-BE49-F238E27FC236}">
                  <a16:creationId xmlns:a16="http://schemas.microsoft.com/office/drawing/2014/main" id="{F95658CB-EB75-4A09-A9DD-87DA21331435}"/>
                </a:ext>
              </a:extLst>
            </p:cNvPr>
            <p:cNvSpPr/>
            <p:nvPr/>
          </p:nvSpPr>
          <p:spPr bwMode="auto">
            <a:xfrm>
              <a:off x="1268060" y="2425006"/>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80" name="TextBox 79">
            <a:extLst>
              <a:ext uri="{FF2B5EF4-FFF2-40B4-BE49-F238E27FC236}">
                <a16:creationId xmlns:a16="http://schemas.microsoft.com/office/drawing/2014/main" id="{C8D1939C-B706-462F-9C4A-6C350A145832}"/>
              </a:ext>
            </a:extLst>
          </p:cNvPr>
          <p:cNvSpPr txBox="1"/>
          <p:nvPr/>
        </p:nvSpPr>
        <p:spPr>
          <a:xfrm>
            <a:off x="3323535" y="4431259"/>
            <a:ext cx="1247960" cy="600160"/>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err="1">
                <a:gradFill>
                  <a:gsLst>
                    <a:gs pos="83000">
                      <a:srgbClr val="1A1A1A"/>
                    </a:gs>
                    <a:gs pos="100000">
                      <a:srgbClr val="0D0D0D"/>
                    </a:gs>
                  </a:gsLst>
                  <a:lin ang="5400000" scaled="1"/>
                </a:gradFill>
                <a:latin typeface="Segoe UI Semibold"/>
              </a:rPr>
              <a:t>Gouvernance</a:t>
            </a:r>
            <a:r>
              <a:rPr lang="en-US" sz="1000" b="1" kern="0" dirty="0">
                <a:gradFill>
                  <a:gsLst>
                    <a:gs pos="83000">
                      <a:srgbClr val="1A1A1A"/>
                    </a:gs>
                    <a:gs pos="100000">
                      <a:srgbClr val="0D0D0D"/>
                    </a:gs>
                  </a:gsLst>
                  <a:lin ang="5400000" scaled="1"/>
                </a:gradFill>
                <a:latin typeface="Segoe UI Semibold"/>
              </a:rPr>
              <a:t> des applications </a:t>
            </a:r>
            <a:r>
              <a:rPr lang="en-US" sz="1000" b="1" kern="0" dirty="0" err="1">
                <a:gradFill>
                  <a:gsLst>
                    <a:gs pos="83000">
                      <a:srgbClr val="1A1A1A"/>
                    </a:gs>
                    <a:gs pos="100000">
                      <a:srgbClr val="0D0D0D"/>
                    </a:gs>
                  </a:gsLst>
                  <a:lin ang="5400000" scaled="1"/>
                </a:gradFill>
                <a:latin typeface="Segoe UI Semibold"/>
              </a:rPr>
              <a:t>découvertes</a:t>
            </a:r>
            <a:endParaRPr lang="en-US" sz="1000" kern="0" dirty="0">
              <a:gradFill>
                <a:gsLst>
                  <a:gs pos="83000">
                    <a:srgbClr val="1A1A1A"/>
                  </a:gs>
                  <a:gs pos="100000">
                    <a:srgbClr val="0D0D0D"/>
                  </a:gs>
                </a:gsLst>
                <a:lin ang="5400000" scaled="1"/>
              </a:gradFill>
              <a:latin typeface="Segoe UI Semibold"/>
            </a:endParaRPr>
          </a:p>
        </p:txBody>
      </p:sp>
      <p:grpSp>
        <p:nvGrpSpPr>
          <p:cNvPr id="81" name="Group 80">
            <a:extLst>
              <a:ext uri="{FF2B5EF4-FFF2-40B4-BE49-F238E27FC236}">
                <a16:creationId xmlns:a16="http://schemas.microsoft.com/office/drawing/2014/main" id="{69C3FC17-2188-4D9C-A352-2F02DF9438DE}"/>
              </a:ext>
            </a:extLst>
          </p:cNvPr>
          <p:cNvGrpSpPr/>
          <p:nvPr/>
        </p:nvGrpSpPr>
        <p:grpSpPr>
          <a:xfrm>
            <a:off x="3709327" y="3932436"/>
            <a:ext cx="476377" cy="476377"/>
            <a:chOff x="6796486" y="3144913"/>
            <a:chExt cx="576290" cy="576290"/>
          </a:xfrm>
        </p:grpSpPr>
        <p:sp>
          <p:nvSpPr>
            <p:cNvPr id="82" name="Oval 81">
              <a:extLst>
                <a:ext uri="{FF2B5EF4-FFF2-40B4-BE49-F238E27FC236}">
                  <a16:creationId xmlns:a16="http://schemas.microsoft.com/office/drawing/2014/main" id="{EC678592-A35B-495A-861B-702BB4B22917}"/>
                </a:ext>
              </a:extLst>
            </p:cNvPr>
            <p:cNvSpPr/>
            <p:nvPr/>
          </p:nvSpPr>
          <p:spPr>
            <a:xfrm rot="1796401">
              <a:off x="6796486" y="314491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pic>
          <p:nvPicPr>
            <p:cNvPr id="83" name="Picture 82">
              <a:extLst>
                <a:ext uri="{FF2B5EF4-FFF2-40B4-BE49-F238E27FC236}">
                  <a16:creationId xmlns:a16="http://schemas.microsoft.com/office/drawing/2014/main" id="{59A72546-B385-44DF-B429-21EE74A6764D}"/>
                </a:ext>
              </a:extLst>
            </p:cNvPr>
            <p:cNvPicPr>
              <a:picLocks noChangeAspect="1"/>
            </p:cNvPicPr>
            <p:nvPr/>
          </p:nvPicPr>
          <p:blipFill>
            <a:blip r:embed="rId7"/>
            <a:stretch>
              <a:fillRect/>
            </a:stretch>
          </p:blipFill>
          <p:spPr>
            <a:xfrm>
              <a:off x="6881420" y="3234187"/>
              <a:ext cx="406400" cy="406401"/>
            </a:xfrm>
            <a:prstGeom prst="rect">
              <a:avLst/>
            </a:prstGeom>
          </p:spPr>
        </p:pic>
      </p:grpSp>
      <p:grpSp>
        <p:nvGrpSpPr>
          <p:cNvPr id="84" name="Group 83">
            <a:extLst>
              <a:ext uri="{FF2B5EF4-FFF2-40B4-BE49-F238E27FC236}">
                <a16:creationId xmlns:a16="http://schemas.microsoft.com/office/drawing/2014/main" id="{EA47CA3A-9A3C-402D-99F3-B678118DA19D}"/>
              </a:ext>
            </a:extLst>
          </p:cNvPr>
          <p:cNvGrpSpPr/>
          <p:nvPr/>
        </p:nvGrpSpPr>
        <p:grpSpPr>
          <a:xfrm>
            <a:off x="5453510" y="2730645"/>
            <a:ext cx="126974" cy="1495275"/>
            <a:chOff x="1268060" y="2425006"/>
            <a:chExt cx="126976" cy="1495297"/>
          </a:xfrm>
        </p:grpSpPr>
        <p:cxnSp>
          <p:nvCxnSpPr>
            <p:cNvPr id="85" name="Straight Connector 84">
              <a:extLst>
                <a:ext uri="{FF2B5EF4-FFF2-40B4-BE49-F238E27FC236}">
                  <a16:creationId xmlns:a16="http://schemas.microsoft.com/office/drawing/2014/main" id="{EA8A6878-ED6E-4A75-A37F-A33BD2D252A5}"/>
                </a:ext>
              </a:extLst>
            </p:cNvPr>
            <p:cNvCxnSpPr>
              <a:cxnSpLocks/>
            </p:cNvCxnSpPr>
            <p:nvPr/>
          </p:nvCxnSpPr>
          <p:spPr>
            <a:xfrm>
              <a:off x="1331548" y="2540275"/>
              <a:ext cx="0" cy="1380028"/>
            </a:xfrm>
            <a:prstGeom prst="line">
              <a:avLst/>
            </a:prstGeom>
            <a:ln w="38100" cap="rnd">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6" name="Oval 85">
              <a:extLst>
                <a:ext uri="{FF2B5EF4-FFF2-40B4-BE49-F238E27FC236}">
                  <a16:creationId xmlns:a16="http://schemas.microsoft.com/office/drawing/2014/main" id="{81D4F7B3-B440-4062-93C8-C12A436B875A}"/>
                </a:ext>
              </a:extLst>
            </p:cNvPr>
            <p:cNvSpPr/>
            <p:nvPr/>
          </p:nvSpPr>
          <p:spPr bwMode="auto">
            <a:xfrm>
              <a:off x="1268060" y="2425006"/>
              <a:ext cx="126976" cy="126976"/>
            </a:xfrm>
            <a:prstGeom prst="ellipse">
              <a:avLst/>
            </a:prstGeom>
            <a:solidFill>
              <a:schemeClr val="bg1"/>
            </a:solidFill>
            <a:ln w="3810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87" name="TextBox 86">
            <a:extLst>
              <a:ext uri="{FF2B5EF4-FFF2-40B4-BE49-F238E27FC236}">
                <a16:creationId xmlns:a16="http://schemas.microsoft.com/office/drawing/2014/main" id="{82EB7CB5-E436-4F63-BA6A-0636B8EACE7A}"/>
              </a:ext>
            </a:extLst>
          </p:cNvPr>
          <p:cNvSpPr txBox="1"/>
          <p:nvPr/>
        </p:nvSpPr>
        <p:spPr>
          <a:xfrm>
            <a:off x="4640405" y="4193631"/>
            <a:ext cx="1774937" cy="600160"/>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a:gradFill>
                  <a:gsLst>
                    <a:gs pos="83000">
                      <a:srgbClr val="1A1A1A"/>
                    </a:gs>
                    <a:gs pos="100000">
                      <a:srgbClr val="0D0D0D"/>
                    </a:gs>
                  </a:gsLst>
                  <a:lin ang="5400000" scaled="1"/>
                </a:gradFill>
                <a:latin typeface="Segoe UI Semibold"/>
              </a:rPr>
              <a:t>Classifier, </a:t>
            </a:r>
            <a:r>
              <a:rPr lang="en-US" sz="1000" b="1" kern="0" dirty="0" err="1">
                <a:gradFill>
                  <a:gsLst>
                    <a:gs pos="83000">
                      <a:srgbClr val="1A1A1A"/>
                    </a:gs>
                    <a:gs pos="100000">
                      <a:srgbClr val="0D0D0D"/>
                    </a:gs>
                  </a:gsLst>
                  <a:lin ang="5400000" scaled="1"/>
                </a:gradFill>
                <a:latin typeface="Segoe UI Semibold"/>
              </a:rPr>
              <a:t>labelliser</a:t>
            </a:r>
            <a:r>
              <a:rPr lang="en-US" sz="1000" b="1" kern="0" dirty="0">
                <a:gradFill>
                  <a:gsLst>
                    <a:gs pos="83000">
                      <a:srgbClr val="1A1A1A"/>
                    </a:gs>
                    <a:gs pos="100000">
                      <a:srgbClr val="0D0D0D"/>
                    </a:gs>
                  </a:gsLst>
                  <a:lin ang="5400000" scaled="1"/>
                </a:gradFill>
                <a:latin typeface="Segoe UI Semibold"/>
              </a:rPr>
              <a:t> et </a:t>
            </a:r>
            <a:r>
              <a:rPr lang="en-US" sz="1000" b="1" kern="0" dirty="0" err="1">
                <a:gradFill>
                  <a:gsLst>
                    <a:gs pos="83000">
                      <a:srgbClr val="1A1A1A"/>
                    </a:gs>
                    <a:gs pos="100000">
                      <a:srgbClr val="0D0D0D"/>
                    </a:gs>
                  </a:gsLst>
                  <a:lin ang="5400000" scaled="1"/>
                </a:gradFill>
                <a:latin typeface="Segoe UI Semibold"/>
              </a:rPr>
              <a:t>protéger</a:t>
            </a:r>
            <a:r>
              <a:rPr lang="en-US" sz="1000" b="1" kern="0" dirty="0">
                <a:gradFill>
                  <a:gsLst>
                    <a:gs pos="83000">
                      <a:srgbClr val="1A1A1A"/>
                    </a:gs>
                    <a:gs pos="100000">
                      <a:srgbClr val="0D0D0D"/>
                    </a:gs>
                  </a:gsLst>
                  <a:lin ang="5400000" scaled="1"/>
                </a:gradFill>
                <a:latin typeface="Segoe UI Semibold"/>
              </a:rPr>
              <a:t> </a:t>
            </a:r>
            <a:r>
              <a:rPr lang="en-US" sz="1000" b="1" kern="0" dirty="0" err="1">
                <a:gradFill>
                  <a:gsLst>
                    <a:gs pos="83000">
                      <a:srgbClr val="1A1A1A"/>
                    </a:gs>
                    <a:gs pos="100000">
                      <a:srgbClr val="0D0D0D"/>
                    </a:gs>
                  </a:gsLst>
                  <a:lin ang="5400000" scaled="1"/>
                </a:gradFill>
                <a:latin typeface="Segoe UI Semibold"/>
              </a:rPr>
              <a:t>l’information</a:t>
            </a:r>
            <a:r>
              <a:rPr lang="en-US" sz="1000" b="1" kern="0" dirty="0">
                <a:gradFill>
                  <a:gsLst>
                    <a:gs pos="83000">
                      <a:srgbClr val="1A1A1A"/>
                    </a:gs>
                    <a:gs pos="100000">
                      <a:srgbClr val="0D0D0D"/>
                    </a:gs>
                  </a:gsLst>
                  <a:lin ang="5400000" scaled="1"/>
                </a:gradFill>
                <a:latin typeface="Segoe UI Semibold"/>
              </a:rPr>
              <a:t> sensible</a:t>
            </a:r>
          </a:p>
        </p:txBody>
      </p:sp>
      <p:grpSp>
        <p:nvGrpSpPr>
          <p:cNvPr id="88" name="Group 87">
            <a:extLst>
              <a:ext uri="{FF2B5EF4-FFF2-40B4-BE49-F238E27FC236}">
                <a16:creationId xmlns:a16="http://schemas.microsoft.com/office/drawing/2014/main" id="{7472AB59-E329-439D-A771-E0496665ADEA}"/>
              </a:ext>
            </a:extLst>
          </p:cNvPr>
          <p:cNvGrpSpPr/>
          <p:nvPr/>
        </p:nvGrpSpPr>
        <p:grpSpPr>
          <a:xfrm>
            <a:off x="5289707" y="3599227"/>
            <a:ext cx="476377" cy="476377"/>
            <a:chOff x="7112013" y="3935283"/>
            <a:chExt cx="576290" cy="576290"/>
          </a:xfrm>
        </p:grpSpPr>
        <p:sp>
          <p:nvSpPr>
            <p:cNvPr id="89" name="Oval 88">
              <a:extLst>
                <a:ext uri="{FF2B5EF4-FFF2-40B4-BE49-F238E27FC236}">
                  <a16:creationId xmlns:a16="http://schemas.microsoft.com/office/drawing/2014/main" id="{2B69A2E5-0126-4E20-B371-63D936C662BD}"/>
                </a:ext>
              </a:extLst>
            </p:cNvPr>
            <p:cNvSpPr/>
            <p:nvPr/>
          </p:nvSpPr>
          <p:spPr>
            <a:xfrm rot="1796401">
              <a:off x="7112013" y="393528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14411">
                <a:defRPr/>
              </a:pPr>
              <a:endParaRPr lang="en-US" sz="1765">
                <a:gradFill>
                  <a:gsLst>
                    <a:gs pos="83000">
                      <a:srgbClr val="1A1A1A"/>
                    </a:gs>
                    <a:gs pos="100000">
                      <a:srgbClr val="0D0D0D"/>
                    </a:gs>
                  </a:gsLst>
                  <a:lin ang="5400000" scaled="1"/>
                </a:gradFill>
                <a:latin typeface="Segoe UI"/>
              </a:endParaRPr>
            </a:p>
          </p:txBody>
        </p:sp>
        <p:grpSp>
          <p:nvGrpSpPr>
            <p:cNvPr id="90" name="Group 89">
              <a:extLst>
                <a:ext uri="{FF2B5EF4-FFF2-40B4-BE49-F238E27FC236}">
                  <a16:creationId xmlns:a16="http://schemas.microsoft.com/office/drawing/2014/main" id="{ACCE9283-9E91-4C1D-AA98-ABB04970E607}"/>
                </a:ext>
              </a:extLst>
            </p:cNvPr>
            <p:cNvGrpSpPr/>
            <p:nvPr/>
          </p:nvGrpSpPr>
          <p:grpSpPr>
            <a:xfrm>
              <a:off x="7298873" y="4062283"/>
              <a:ext cx="231072" cy="314467"/>
              <a:chOff x="3912062" y="3827021"/>
              <a:chExt cx="415877" cy="565969"/>
            </a:xfrm>
          </p:grpSpPr>
          <p:grpSp>
            <p:nvGrpSpPr>
              <p:cNvPr id="91" name="Group 8">
                <a:extLst>
                  <a:ext uri="{FF2B5EF4-FFF2-40B4-BE49-F238E27FC236}">
                    <a16:creationId xmlns:a16="http://schemas.microsoft.com/office/drawing/2014/main" id="{346121C7-2A2C-439F-83CB-8490E5A88314}"/>
                  </a:ext>
                </a:extLst>
              </p:cNvPr>
              <p:cNvGrpSpPr>
                <a:grpSpLocks noChangeAspect="1"/>
              </p:cNvGrpSpPr>
              <p:nvPr/>
            </p:nvGrpSpPr>
            <p:grpSpPr bwMode="auto">
              <a:xfrm>
                <a:off x="3912062" y="3827021"/>
                <a:ext cx="415877" cy="565969"/>
                <a:chOff x="3712" y="2130"/>
                <a:chExt cx="133" cy="181"/>
              </a:xfrm>
              <a:solidFill>
                <a:schemeClr val="tx1">
                  <a:lumMod val="25000"/>
                  <a:lumOff val="75000"/>
                </a:schemeClr>
              </a:solidFill>
            </p:grpSpPr>
            <p:sp>
              <p:nvSpPr>
                <p:cNvPr id="95" name="Freeform 9">
                  <a:extLst>
                    <a:ext uri="{FF2B5EF4-FFF2-40B4-BE49-F238E27FC236}">
                      <a16:creationId xmlns:a16="http://schemas.microsoft.com/office/drawing/2014/main" id="{FF8E1542-F37A-4512-B227-215B1B7A382A}"/>
                    </a:ext>
                  </a:extLst>
                </p:cNvPr>
                <p:cNvSpPr>
                  <a:spLocks/>
                </p:cNvSpPr>
                <p:nvPr/>
              </p:nvSpPr>
              <p:spPr bwMode="auto">
                <a:xfrm>
                  <a:off x="3712" y="2130"/>
                  <a:ext cx="133" cy="181"/>
                </a:xfrm>
                <a:custGeom>
                  <a:avLst/>
                  <a:gdLst>
                    <a:gd name="T0" fmla="*/ 0 w 214"/>
                    <a:gd name="T1" fmla="*/ 0 h 293"/>
                    <a:gd name="T2" fmla="*/ 0 w 214"/>
                    <a:gd name="T3" fmla="*/ 0 h 293"/>
                    <a:gd name="T4" fmla="*/ 0 w 214"/>
                    <a:gd name="T5" fmla="*/ 293 h 293"/>
                    <a:gd name="T6" fmla="*/ 214 w 214"/>
                    <a:gd name="T7" fmla="*/ 293 h 293"/>
                    <a:gd name="T8" fmla="*/ 214 w 214"/>
                    <a:gd name="T9" fmla="*/ 80 h 293"/>
                    <a:gd name="T10" fmla="*/ 134 w 214"/>
                    <a:gd name="T11" fmla="*/ 80 h 293"/>
                    <a:gd name="T12" fmla="*/ 134 w 214"/>
                    <a:gd name="T13" fmla="*/ 0 h 293"/>
                    <a:gd name="T14" fmla="*/ 0 w 214"/>
                    <a:gd name="T15" fmla="*/ 0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93">
                      <a:moveTo>
                        <a:pt x="0" y="0"/>
                      </a:moveTo>
                      <a:lnTo>
                        <a:pt x="0" y="0"/>
                      </a:lnTo>
                      <a:lnTo>
                        <a:pt x="0" y="293"/>
                      </a:lnTo>
                      <a:lnTo>
                        <a:pt x="214" y="293"/>
                      </a:lnTo>
                      <a:lnTo>
                        <a:pt x="214" y="80"/>
                      </a:lnTo>
                      <a:lnTo>
                        <a:pt x="134" y="80"/>
                      </a:lnTo>
                      <a:lnTo>
                        <a:pt x="134" y="0"/>
                      </a:lnTo>
                      <a:lnTo>
                        <a:pt x="0" y="0"/>
                      </a:lnTo>
                      <a:close/>
                    </a:path>
                  </a:pathLst>
                </a:custGeom>
                <a:solidFill>
                  <a:srgbClr val="C1C1C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sp>
              <p:nvSpPr>
                <p:cNvPr id="96" name="Freeform 11">
                  <a:extLst>
                    <a:ext uri="{FF2B5EF4-FFF2-40B4-BE49-F238E27FC236}">
                      <a16:creationId xmlns:a16="http://schemas.microsoft.com/office/drawing/2014/main" id="{A8350EC3-61B1-4676-B593-FFCDEB603878}"/>
                    </a:ext>
                  </a:extLst>
                </p:cNvPr>
                <p:cNvSpPr>
                  <a:spLocks/>
                </p:cNvSpPr>
                <p:nvPr/>
              </p:nvSpPr>
              <p:spPr bwMode="auto">
                <a:xfrm>
                  <a:off x="3811" y="2141"/>
                  <a:ext cx="22" cy="21"/>
                </a:xfrm>
                <a:custGeom>
                  <a:avLst/>
                  <a:gdLst>
                    <a:gd name="T0" fmla="*/ 0 w 35"/>
                    <a:gd name="T1" fmla="*/ 35 h 35"/>
                    <a:gd name="T2" fmla="*/ 0 w 35"/>
                    <a:gd name="T3" fmla="*/ 35 h 35"/>
                    <a:gd name="T4" fmla="*/ 35 w 35"/>
                    <a:gd name="T5" fmla="*/ 35 h 35"/>
                    <a:gd name="T6" fmla="*/ 0 w 35"/>
                    <a:gd name="T7" fmla="*/ 0 h 35"/>
                    <a:gd name="T8" fmla="*/ 0 w 35"/>
                    <a:gd name="T9" fmla="*/ 35 h 35"/>
                  </a:gdLst>
                  <a:ahLst/>
                  <a:cxnLst>
                    <a:cxn ang="0">
                      <a:pos x="T0" y="T1"/>
                    </a:cxn>
                    <a:cxn ang="0">
                      <a:pos x="T2" y="T3"/>
                    </a:cxn>
                    <a:cxn ang="0">
                      <a:pos x="T4" y="T5"/>
                    </a:cxn>
                    <a:cxn ang="0">
                      <a:pos x="T6" y="T7"/>
                    </a:cxn>
                    <a:cxn ang="0">
                      <a:pos x="T8" y="T9"/>
                    </a:cxn>
                  </a:cxnLst>
                  <a:rect l="0" t="0" r="r" b="b"/>
                  <a:pathLst>
                    <a:path w="35" h="35">
                      <a:moveTo>
                        <a:pt x="0" y="35"/>
                      </a:moveTo>
                      <a:lnTo>
                        <a:pt x="0" y="35"/>
                      </a:lnTo>
                      <a:lnTo>
                        <a:pt x="35" y="35"/>
                      </a:lnTo>
                      <a:lnTo>
                        <a:pt x="0" y="0"/>
                      </a:lnTo>
                      <a:lnTo>
                        <a:pt x="0" y="35"/>
                      </a:lnTo>
                      <a:close/>
                    </a:path>
                  </a:pathLst>
                </a:custGeom>
                <a:solidFill>
                  <a:srgbClr val="C1C1C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grpSp>
          <p:grpSp>
            <p:nvGrpSpPr>
              <p:cNvPr id="92" name="Group 72">
                <a:extLst>
                  <a:ext uri="{FF2B5EF4-FFF2-40B4-BE49-F238E27FC236}">
                    <a16:creationId xmlns:a16="http://schemas.microsoft.com/office/drawing/2014/main" id="{69BB4A18-F5EF-4D7D-B664-C31121A1B9BE}"/>
                  </a:ext>
                </a:extLst>
              </p:cNvPr>
              <p:cNvGrpSpPr>
                <a:grpSpLocks noChangeAspect="1"/>
              </p:cNvGrpSpPr>
              <p:nvPr/>
            </p:nvGrpSpPr>
            <p:grpSpPr bwMode="auto">
              <a:xfrm>
                <a:off x="4047931" y="4118544"/>
                <a:ext cx="144138" cy="191285"/>
                <a:chOff x="3387" y="1941"/>
                <a:chExt cx="107" cy="142"/>
              </a:xfrm>
              <a:solidFill>
                <a:srgbClr val="E81123"/>
              </a:solidFill>
            </p:grpSpPr>
            <p:sp>
              <p:nvSpPr>
                <p:cNvPr id="93" name="Freeform 73">
                  <a:extLst>
                    <a:ext uri="{FF2B5EF4-FFF2-40B4-BE49-F238E27FC236}">
                      <a16:creationId xmlns:a16="http://schemas.microsoft.com/office/drawing/2014/main" id="{96C87608-EFBF-48F2-B060-79D40250D081}"/>
                    </a:ext>
                  </a:extLst>
                </p:cNvPr>
                <p:cNvSpPr>
                  <a:spLocks noEditPoints="1"/>
                </p:cNvSpPr>
                <p:nvPr/>
              </p:nvSpPr>
              <p:spPr bwMode="auto">
                <a:xfrm>
                  <a:off x="3387" y="1941"/>
                  <a:ext cx="107" cy="142"/>
                </a:xfrm>
                <a:custGeom>
                  <a:avLst/>
                  <a:gdLst>
                    <a:gd name="T0" fmla="*/ 80 w 320"/>
                    <a:gd name="T1" fmla="*/ 186 h 423"/>
                    <a:gd name="T2" fmla="*/ 80 w 320"/>
                    <a:gd name="T3" fmla="*/ 186 h 423"/>
                    <a:gd name="T4" fmla="*/ 80 w 320"/>
                    <a:gd name="T5" fmla="*/ 108 h 423"/>
                    <a:gd name="T6" fmla="*/ 86 w 320"/>
                    <a:gd name="T7" fmla="*/ 76 h 423"/>
                    <a:gd name="T8" fmla="*/ 103 w 320"/>
                    <a:gd name="T9" fmla="*/ 50 h 423"/>
                    <a:gd name="T10" fmla="*/ 128 w 320"/>
                    <a:gd name="T11" fmla="*/ 32 h 423"/>
                    <a:gd name="T12" fmla="*/ 160 w 320"/>
                    <a:gd name="T13" fmla="*/ 26 h 423"/>
                    <a:gd name="T14" fmla="*/ 192 w 320"/>
                    <a:gd name="T15" fmla="*/ 32 h 423"/>
                    <a:gd name="T16" fmla="*/ 217 w 320"/>
                    <a:gd name="T17" fmla="*/ 50 h 423"/>
                    <a:gd name="T18" fmla="*/ 234 w 320"/>
                    <a:gd name="T19" fmla="*/ 76 h 423"/>
                    <a:gd name="T20" fmla="*/ 240 w 320"/>
                    <a:gd name="T21" fmla="*/ 108 h 423"/>
                    <a:gd name="T22" fmla="*/ 240 w 320"/>
                    <a:gd name="T23" fmla="*/ 186 h 423"/>
                    <a:gd name="T24" fmla="*/ 80 w 320"/>
                    <a:gd name="T25" fmla="*/ 186 h 423"/>
                    <a:gd name="T26" fmla="*/ 160 w 320"/>
                    <a:gd name="T27" fmla="*/ 365 h 423"/>
                    <a:gd name="T28" fmla="*/ 160 w 320"/>
                    <a:gd name="T29" fmla="*/ 365 h 423"/>
                    <a:gd name="T30" fmla="*/ 106 w 320"/>
                    <a:gd name="T31" fmla="*/ 311 h 423"/>
                    <a:gd name="T32" fmla="*/ 160 w 320"/>
                    <a:gd name="T33" fmla="*/ 258 h 423"/>
                    <a:gd name="T34" fmla="*/ 213 w 320"/>
                    <a:gd name="T35" fmla="*/ 311 h 423"/>
                    <a:gd name="T36" fmla="*/ 160 w 320"/>
                    <a:gd name="T37" fmla="*/ 365 h 423"/>
                    <a:gd name="T38" fmla="*/ 266 w 320"/>
                    <a:gd name="T39" fmla="*/ 186 h 423"/>
                    <a:gd name="T40" fmla="*/ 266 w 320"/>
                    <a:gd name="T41" fmla="*/ 186 h 423"/>
                    <a:gd name="T42" fmla="*/ 266 w 320"/>
                    <a:gd name="T43" fmla="*/ 108 h 423"/>
                    <a:gd name="T44" fmla="*/ 258 w 320"/>
                    <a:gd name="T45" fmla="*/ 65 h 423"/>
                    <a:gd name="T46" fmla="*/ 236 w 320"/>
                    <a:gd name="T47" fmla="*/ 31 h 423"/>
                    <a:gd name="T48" fmla="*/ 202 w 320"/>
                    <a:gd name="T49" fmla="*/ 7 h 423"/>
                    <a:gd name="T50" fmla="*/ 160 w 320"/>
                    <a:gd name="T51" fmla="*/ 0 h 423"/>
                    <a:gd name="T52" fmla="*/ 118 w 320"/>
                    <a:gd name="T53" fmla="*/ 7 h 423"/>
                    <a:gd name="T54" fmla="*/ 84 w 320"/>
                    <a:gd name="T55" fmla="*/ 31 h 423"/>
                    <a:gd name="T56" fmla="*/ 61 w 320"/>
                    <a:gd name="T57" fmla="*/ 65 h 423"/>
                    <a:gd name="T58" fmla="*/ 53 w 320"/>
                    <a:gd name="T59" fmla="*/ 108 h 423"/>
                    <a:gd name="T60" fmla="*/ 53 w 320"/>
                    <a:gd name="T61" fmla="*/ 186 h 423"/>
                    <a:gd name="T62" fmla="*/ 0 w 320"/>
                    <a:gd name="T63" fmla="*/ 186 h 423"/>
                    <a:gd name="T64" fmla="*/ 0 w 320"/>
                    <a:gd name="T65" fmla="*/ 423 h 423"/>
                    <a:gd name="T66" fmla="*/ 320 w 320"/>
                    <a:gd name="T67" fmla="*/ 423 h 423"/>
                    <a:gd name="T68" fmla="*/ 320 w 320"/>
                    <a:gd name="T69" fmla="*/ 186 h 423"/>
                    <a:gd name="T70" fmla="*/ 266 w 320"/>
                    <a:gd name="T71" fmla="*/ 18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423">
                      <a:moveTo>
                        <a:pt x="80" y="186"/>
                      </a:moveTo>
                      <a:lnTo>
                        <a:pt x="80" y="186"/>
                      </a:lnTo>
                      <a:lnTo>
                        <a:pt x="80" y="108"/>
                      </a:lnTo>
                      <a:cubicBezTo>
                        <a:pt x="80" y="96"/>
                        <a:pt x="82" y="86"/>
                        <a:pt x="86" y="76"/>
                      </a:cubicBezTo>
                      <a:cubicBezTo>
                        <a:pt x="90" y="66"/>
                        <a:pt x="95" y="57"/>
                        <a:pt x="103" y="50"/>
                      </a:cubicBezTo>
                      <a:cubicBezTo>
                        <a:pt x="110" y="42"/>
                        <a:pt x="118" y="36"/>
                        <a:pt x="128" y="32"/>
                      </a:cubicBezTo>
                      <a:cubicBezTo>
                        <a:pt x="138" y="28"/>
                        <a:pt x="148" y="26"/>
                        <a:pt x="160" y="26"/>
                      </a:cubicBezTo>
                      <a:cubicBezTo>
                        <a:pt x="171" y="26"/>
                        <a:pt x="182" y="28"/>
                        <a:pt x="192" y="32"/>
                      </a:cubicBezTo>
                      <a:cubicBezTo>
                        <a:pt x="201" y="36"/>
                        <a:pt x="210" y="42"/>
                        <a:pt x="217" y="50"/>
                      </a:cubicBezTo>
                      <a:cubicBezTo>
                        <a:pt x="224" y="57"/>
                        <a:pt x="230" y="66"/>
                        <a:pt x="234" y="76"/>
                      </a:cubicBezTo>
                      <a:cubicBezTo>
                        <a:pt x="238" y="86"/>
                        <a:pt x="240" y="96"/>
                        <a:pt x="240" y="108"/>
                      </a:cubicBezTo>
                      <a:lnTo>
                        <a:pt x="240" y="186"/>
                      </a:lnTo>
                      <a:lnTo>
                        <a:pt x="80" y="186"/>
                      </a:lnTo>
                      <a:close/>
                      <a:moveTo>
                        <a:pt x="160" y="365"/>
                      </a:moveTo>
                      <a:lnTo>
                        <a:pt x="160" y="365"/>
                      </a:lnTo>
                      <a:cubicBezTo>
                        <a:pt x="130" y="365"/>
                        <a:pt x="106" y="341"/>
                        <a:pt x="106" y="311"/>
                      </a:cubicBezTo>
                      <a:cubicBezTo>
                        <a:pt x="106" y="282"/>
                        <a:pt x="130" y="258"/>
                        <a:pt x="160" y="258"/>
                      </a:cubicBezTo>
                      <a:cubicBezTo>
                        <a:pt x="189" y="258"/>
                        <a:pt x="213" y="282"/>
                        <a:pt x="213" y="311"/>
                      </a:cubicBezTo>
                      <a:cubicBezTo>
                        <a:pt x="213" y="341"/>
                        <a:pt x="189" y="365"/>
                        <a:pt x="160" y="365"/>
                      </a:cubicBezTo>
                      <a:close/>
                      <a:moveTo>
                        <a:pt x="266" y="186"/>
                      </a:moveTo>
                      <a:lnTo>
                        <a:pt x="266" y="186"/>
                      </a:lnTo>
                      <a:lnTo>
                        <a:pt x="266" y="108"/>
                      </a:lnTo>
                      <a:cubicBezTo>
                        <a:pt x="266" y="93"/>
                        <a:pt x="264" y="79"/>
                        <a:pt x="258" y="65"/>
                      </a:cubicBezTo>
                      <a:cubicBezTo>
                        <a:pt x="253" y="52"/>
                        <a:pt x="245" y="41"/>
                        <a:pt x="236" y="31"/>
                      </a:cubicBezTo>
                      <a:cubicBezTo>
                        <a:pt x="226" y="21"/>
                        <a:pt x="215" y="13"/>
                        <a:pt x="202" y="7"/>
                      </a:cubicBezTo>
                      <a:cubicBezTo>
                        <a:pt x="189" y="3"/>
                        <a:pt x="175" y="0"/>
                        <a:pt x="160" y="0"/>
                      </a:cubicBezTo>
                      <a:cubicBezTo>
                        <a:pt x="145" y="0"/>
                        <a:pt x="131" y="3"/>
                        <a:pt x="118" y="7"/>
                      </a:cubicBezTo>
                      <a:cubicBezTo>
                        <a:pt x="105" y="13"/>
                        <a:pt x="93" y="21"/>
                        <a:pt x="84" y="31"/>
                      </a:cubicBezTo>
                      <a:cubicBezTo>
                        <a:pt x="74" y="41"/>
                        <a:pt x="67" y="52"/>
                        <a:pt x="61" y="65"/>
                      </a:cubicBezTo>
                      <a:cubicBezTo>
                        <a:pt x="56" y="79"/>
                        <a:pt x="53" y="93"/>
                        <a:pt x="53" y="108"/>
                      </a:cubicBezTo>
                      <a:lnTo>
                        <a:pt x="53" y="186"/>
                      </a:lnTo>
                      <a:lnTo>
                        <a:pt x="0" y="186"/>
                      </a:lnTo>
                      <a:lnTo>
                        <a:pt x="0" y="423"/>
                      </a:lnTo>
                      <a:lnTo>
                        <a:pt x="320" y="423"/>
                      </a:lnTo>
                      <a:lnTo>
                        <a:pt x="320" y="186"/>
                      </a:lnTo>
                      <a:lnTo>
                        <a:pt x="266" y="186"/>
                      </a:lnTo>
                      <a:close/>
                    </a:path>
                  </a:pathLst>
                </a:custGeom>
                <a:solidFill>
                  <a:schemeClr val="accent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sp>
              <p:nvSpPr>
                <p:cNvPr id="94" name="Freeform 74">
                  <a:extLst>
                    <a:ext uri="{FF2B5EF4-FFF2-40B4-BE49-F238E27FC236}">
                      <a16:creationId xmlns:a16="http://schemas.microsoft.com/office/drawing/2014/main" id="{3F53D473-2500-4F53-B109-2070B5521DFF}"/>
                    </a:ext>
                  </a:extLst>
                </p:cNvPr>
                <p:cNvSpPr>
                  <a:spLocks/>
                </p:cNvSpPr>
                <p:nvPr/>
              </p:nvSpPr>
              <p:spPr bwMode="auto">
                <a:xfrm>
                  <a:off x="3431" y="2036"/>
                  <a:ext cx="18"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chemeClr val="accent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gradFill>
                      <a:gsLst>
                        <a:gs pos="83000">
                          <a:srgbClr val="1A1A1A"/>
                        </a:gs>
                        <a:gs pos="100000">
                          <a:srgbClr val="0D0D0D"/>
                        </a:gs>
                      </a:gsLst>
                      <a:lin ang="5400000" scaled="1"/>
                    </a:gradFill>
                    <a:latin typeface="Segoe UI"/>
                  </a:endParaRPr>
                </a:p>
              </p:txBody>
            </p:sp>
          </p:grpSp>
        </p:grpSp>
      </p:grpSp>
      <p:cxnSp>
        <p:nvCxnSpPr>
          <p:cNvPr id="97" name="Straight Connector 96">
            <a:extLst>
              <a:ext uri="{FF2B5EF4-FFF2-40B4-BE49-F238E27FC236}">
                <a16:creationId xmlns:a16="http://schemas.microsoft.com/office/drawing/2014/main" id="{00B33429-91BD-4227-A54E-2D3D9453AB5D}"/>
              </a:ext>
            </a:extLst>
          </p:cNvPr>
          <p:cNvCxnSpPr>
            <a:cxnSpLocks/>
          </p:cNvCxnSpPr>
          <p:nvPr/>
        </p:nvCxnSpPr>
        <p:spPr>
          <a:xfrm>
            <a:off x="7045847" y="2845912"/>
            <a:ext cx="0" cy="1380009"/>
          </a:xfrm>
          <a:prstGeom prst="line">
            <a:avLst/>
          </a:prstGeom>
          <a:ln w="38100" cap="rnd">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8" name="Oval 97">
            <a:extLst>
              <a:ext uri="{FF2B5EF4-FFF2-40B4-BE49-F238E27FC236}">
                <a16:creationId xmlns:a16="http://schemas.microsoft.com/office/drawing/2014/main" id="{8F00CB17-80E0-41FD-8237-1D7C83D827E1}"/>
              </a:ext>
            </a:extLst>
          </p:cNvPr>
          <p:cNvSpPr/>
          <p:nvPr/>
        </p:nvSpPr>
        <p:spPr bwMode="auto">
          <a:xfrm>
            <a:off x="6982360" y="2730644"/>
            <a:ext cx="126974" cy="126974"/>
          </a:xfrm>
          <a:prstGeom prst="ellipse">
            <a:avLst/>
          </a:prstGeom>
          <a:solidFill>
            <a:schemeClr val="bg1"/>
          </a:solidFill>
          <a:ln w="3810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sp>
        <p:nvSpPr>
          <p:cNvPr id="99" name="TextBox 98">
            <a:extLst>
              <a:ext uri="{FF2B5EF4-FFF2-40B4-BE49-F238E27FC236}">
                <a16:creationId xmlns:a16="http://schemas.microsoft.com/office/drawing/2014/main" id="{B31DF55E-558B-4DB1-8EF0-CA92C05013CC}"/>
              </a:ext>
            </a:extLst>
          </p:cNvPr>
          <p:cNvSpPr txBox="1"/>
          <p:nvPr/>
        </p:nvSpPr>
        <p:spPr>
          <a:xfrm>
            <a:off x="6283872" y="4431258"/>
            <a:ext cx="1523955" cy="600160"/>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err="1">
                <a:gradFill>
                  <a:gsLst>
                    <a:gs pos="83000">
                      <a:srgbClr val="1A1A1A"/>
                    </a:gs>
                    <a:gs pos="100000">
                      <a:srgbClr val="0D0D0D"/>
                    </a:gs>
                  </a:gsLst>
                  <a:lin ang="5400000" scaled="1"/>
                </a:gradFill>
                <a:latin typeface="Segoe UI Semibold"/>
              </a:rPr>
              <a:t>Controler</a:t>
            </a:r>
            <a:r>
              <a:rPr lang="en-US" sz="1000" b="1" kern="0" dirty="0">
                <a:gradFill>
                  <a:gsLst>
                    <a:gs pos="83000">
                      <a:srgbClr val="1A1A1A"/>
                    </a:gs>
                    <a:gs pos="100000">
                      <a:srgbClr val="0D0D0D"/>
                    </a:gs>
                  </a:gsLst>
                  <a:lin ang="5400000" scaled="1"/>
                </a:gradFill>
                <a:latin typeface="Segoe UI Semibold"/>
              </a:rPr>
              <a:t> et </a:t>
            </a:r>
            <a:r>
              <a:rPr lang="en-US" sz="1000" b="1" kern="0" dirty="0" err="1">
                <a:gradFill>
                  <a:gsLst>
                    <a:gs pos="83000">
                      <a:srgbClr val="1A1A1A"/>
                    </a:gs>
                    <a:gs pos="100000">
                      <a:srgbClr val="0D0D0D"/>
                    </a:gs>
                  </a:gsLst>
                  <a:lin ang="5400000" scaled="1"/>
                </a:gradFill>
                <a:latin typeface="Segoe UI Semibold"/>
              </a:rPr>
              <a:t>gérer</a:t>
            </a:r>
            <a:r>
              <a:rPr lang="en-US" sz="1000" b="1" kern="0" dirty="0">
                <a:gradFill>
                  <a:gsLst>
                    <a:gs pos="83000">
                      <a:srgbClr val="1A1A1A"/>
                    </a:gs>
                    <a:gs pos="100000">
                      <a:srgbClr val="0D0D0D"/>
                    </a:gs>
                  </a:gsLst>
                  <a:lin ang="5400000" scaled="1"/>
                </a:gradFill>
                <a:latin typeface="Segoe UI Semibold"/>
              </a:rPr>
              <a:t> les sessions </a:t>
            </a:r>
            <a:r>
              <a:rPr lang="en-US" sz="1000" b="1" kern="0" dirty="0" err="1">
                <a:gradFill>
                  <a:gsLst>
                    <a:gs pos="83000">
                      <a:srgbClr val="1A1A1A"/>
                    </a:gs>
                    <a:gs pos="100000">
                      <a:srgbClr val="0D0D0D"/>
                    </a:gs>
                  </a:gsLst>
                  <a:lin ang="5400000" scaled="1"/>
                </a:gradFill>
                <a:latin typeface="Segoe UI Semibold"/>
              </a:rPr>
              <a:t>utilisateur</a:t>
            </a:r>
            <a:r>
              <a:rPr lang="en-US" sz="1000" b="1" kern="0" dirty="0">
                <a:gradFill>
                  <a:gsLst>
                    <a:gs pos="83000">
                      <a:srgbClr val="1A1A1A"/>
                    </a:gs>
                    <a:gs pos="100000">
                      <a:srgbClr val="0D0D0D"/>
                    </a:gs>
                  </a:gsLst>
                  <a:lin ang="5400000" scaled="1"/>
                </a:gradFill>
                <a:latin typeface="Segoe UI Semibold"/>
              </a:rPr>
              <a:t> </a:t>
            </a:r>
            <a:r>
              <a:rPr lang="en-US" sz="1000" b="1" kern="0" dirty="0" err="1">
                <a:gradFill>
                  <a:gsLst>
                    <a:gs pos="83000">
                      <a:srgbClr val="1A1A1A"/>
                    </a:gs>
                    <a:gs pos="100000">
                      <a:srgbClr val="0D0D0D"/>
                    </a:gs>
                  </a:gsLst>
                  <a:lin ang="5400000" scaled="1"/>
                </a:gradFill>
                <a:latin typeface="Segoe UI Semibold"/>
              </a:rPr>
              <a:t>en</a:t>
            </a:r>
            <a:r>
              <a:rPr lang="en-US" sz="1000" b="1" kern="0" dirty="0">
                <a:gradFill>
                  <a:gsLst>
                    <a:gs pos="83000">
                      <a:srgbClr val="1A1A1A"/>
                    </a:gs>
                    <a:gs pos="100000">
                      <a:srgbClr val="0D0D0D"/>
                    </a:gs>
                  </a:gsLst>
                  <a:lin ang="5400000" scaled="1"/>
                </a:gradFill>
                <a:latin typeface="Segoe UI Semibold"/>
              </a:rPr>
              <a:t> temps </a:t>
            </a:r>
            <a:r>
              <a:rPr lang="en-US" sz="1000" b="1" kern="0" dirty="0" err="1">
                <a:gradFill>
                  <a:gsLst>
                    <a:gs pos="83000">
                      <a:srgbClr val="1A1A1A"/>
                    </a:gs>
                    <a:gs pos="100000">
                      <a:srgbClr val="0D0D0D"/>
                    </a:gs>
                  </a:gsLst>
                  <a:lin ang="5400000" scaled="1"/>
                </a:gradFill>
                <a:latin typeface="Segoe UI Semibold"/>
              </a:rPr>
              <a:t>réel</a:t>
            </a:r>
            <a:endParaRPr lang="en-US" sz="1000" b="1" kern="0" dirty="0">
              <a:gradFill>
                <a:gsLst>
                  <a:gs pos="83000">
                    <a:srgbClr val="1A1A1A"/>
                  </a:gs>
                  <a:gs pos="100000">
                    <a:srgbClr val="0D0D0D"/>
                  </a:gs>
                </a:gsLst>
                <a:lin ang="5400000" scaled="1"/>
              </a:gradFill>
              <a:latin typeface="Segoe UI Semibold"/>
            </a:endParaRPr>
          </a:p>
        </p:txBody>
      </p:sp>
      <p:grpSp>
        <p:nvGrpSpPr>
          <p:cNvPr id="100" name="Group 99">
            <a:extLst>
              <a:ext uri="{FF2B5EF4-FFF2-40B4-BE49-F238E27FC236}">
                <a16:creationId xmlns:a16="http://schemas.microsoft.com/office/drawing/2014/main" id="{1E140D18-87F0-44E0-87C7-4F002E682A61}"/>
              </a:ext>
            </a:extLst>
          </p:cNvPr>
          <p:cNvGrpSpPr/>
          <p:nvPr/>
        </p:nvGrpSpPr>
        <p:grpSpPr>
          <a:xfrm>
            <a:off x="6807658" y="3932436"/>
            <a:ext cx="476377" cy="476377"/>
            <a:chOff x="6766819" y="4776442"/>
            <a:chExt cx="576291" cy="576291"/>
          </a:xfrm>
        </p:grpSpPr>
        <p:sp>
          <p:nvSpPr>
            <p:cNvPr id="101" name="Oval 100">
              <a:extLst>
                <a:ext uri="{FF2B5EF4-FFF2-40B4-BE49-F238E27FC236}">
                  <a16:creationId xmlns:a16="http://schemas.microsoft.com/office/drawing/2014/main" id="{F6EC154A-ABC3-4C8C-8675-C2A452A3E43B}"/>
                </a:ext>
              </a:extLst>
            </p:cNvPr>
            <p:cNvSpPr/>
            <p:nvPr/>
          </p:nvSpPr>
          <p:spPr>
            <a:xfrm rot="1796401">
              <a:off x="6766819" y="4776442"/>
              <a:ext cx="576291" cy="576291"/>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pic>
          <p:nvPicPr>
            <p:cNvPr id="102" name="Picture 101">
              <a:extLst>
                <a:ext uri="{FF2B5EF4-FFF2-40B4-BE49-F238E27FC236}">
                  <a16:creationId xmlns:a16="http://schemas.microsoft.com/office/drawing/2014/main" id="{4D37B55A-5922-49EF-98F4-5BD4723D128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02418" y="4912043"/>
              <a:ext cx="305076" cy="305076"/>
            </a:xfrm>
            <a:prstGeom prst="rect">
              <a:avLst/>
            </a:prstGeom>
          </p:spPr>
        </p:pic>
      </p:grpSp>
      <p:grpSp>
        <p:nvGrpSpPr>
          <p:cNvPr id="103" name="Group 102">
            <a:extLst>
              <a:ext uri="{FF2B5EF4-FFF2-40B4-BE49-F238E27FC236}">
                <a16:creationId xmlns:a16="http://schemas.microsoft.com/office/drawing/2014/main" id="{3EFEB8EA-8516-42DA-9722-E97FDB7E56EC}"/>
              </a:ext>
            </a:extLst>
          </p:cNvPr>
          <p:cNvGrpSpPr/>
          <p:nvPr/>
        </p:nvGrpSpPr>
        <p:grpSpPr>
          <a:xfrm>
            <a:off x="2294807" y="2730644"/>
            <a:ext cx="681023" cy="1055165"/>
            <a:chOff x="2294753" y="2730634"/>
            <a:chExt cx="681032" cy="1055180"/>
          </a:xfrm>
        </p:grpSpPr>
        <p:sp>
          <p:nvSpPr>
            <p:cNvPr id="104" name="Oval 103">
              <a:extLst>
                <a:ext uri="{FF2B5EF4-FFF2-40B4-BE49-F238E27FC236}">
                  <a16:creationId xmlns:a16="http://schemas.microsoft.com/office/drawing/2014/main" id="{1F8C8C60-76C3-47CB-82E4-BEB7A9E8E115}"/>
                </a:ext>
              </a:extLst>
            </p:cNvPr>
            <p:cNvSpPr/>
            <p:nvPr/>
          </p:nvSpPr>
          <p:spPr bwMode="auto">
            <a:xfrm>
              <a:off x="2294753" y="2730634"/>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cxnSp>
          <p:nvCxnSpPr>
            <p:cNvPr id="105" name="Connector: Elbow 104">
              <a:extLst>
                <a:ext uri="{FF2B5EF4-FFF2-40B4-BE49-F238E27FC236}">
                  <a16:creationId xmlns:a16="http://schemas.microsoft.com/office/drawing/2014/main" id="{722B2D35-BEA6-4D70-A122-9EF0142E6571}"/>
                </a:ext>
              </a:extLst>
            </p:cNvPr>
            <p:cNvCxnSpPr>
              <a:cxnSpLocks/>
              <a:stCxn id="104" idx="4"/>
            </p:cNvCxnSpPr>
            <p:nvPr/>
          </p:nvCxnSpPr>
          <p:spPr>
            <a:xfrm rot="16200000" flipH="1">
              <a:off x="2202911" y="3012940"/>
              <a:ext cx="928204" cy="617544"/>
            </a:xfrm>
            <a:prstGeom prst="bentConnector3">
              <a:avLst>
                <a:gd name="adj1" fmla="val 65692"/>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06" name="TextBox 105">
            <a:extLst>
              <a:ext uri="{FF2B5EF4-FFF2-40B4-BE49-F238E27FC236}">
                <a16:creationId xmlns:a16="http://schemas.microsoft.com/office/drawing/2014/main" id="{B2AFCECC-D565-4682-97A7-A835D97F0997}"/>
              </a:ext>
            </a:extLst>
          </p:cNvPr>
          <p:cNvSpPr txBox="1"/>
          <p:nvPr/>
        </p:nvSpPr>
        <p:spPr>
          <a:xfrm>
            <a:off x="2302504" y="4130242"/>
            <a:ext cx="1191623" cy="738660"/>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a:gradFill>
                  <a:gsLst>
                    <a:gs pos="83000">
                      <a:srgbClr val="1A1A1A"/>
                    </a:gs>
                    <a:gs pos="100000">
                      <a:srgbClr val="0D0D0D"/>
                    </a:gs>
                  </a:gsLst>
                  <a:lin ang="5400000" scaled="1"/>
                </a:gradFill>
                <a:latin typeface="Segoe UI Semibold"/>
              </a:rPr>
              <a:t>Evaluation de la </a:t>
            </a:r>
            <a:r>
              <a:rPr lang="en-US" sz="1000" b="1" kern="0" dirty="0" err="1">
                <a:gradFill>
                  <a:gsLst>
                    <a:gs pos="83000">
                      <a:srgbClr val="1A1A1A"/>
                    </a:gs>
                    <a:gs pos="100000">
                      <a:srgbClr val="0D0D0D"/>
                    </a:gs>
                  </a:gsLst>
                  <a:lin ang="5400000" scaled="1"/>
                </a:gradFill>
                <a:latin typeface="Segoe UI Semibold"/>
              </a:rPr>
              <a:t>conformité</a:t>
            </a:r>
            <a:r>
              <a:rPr lang="en-US" sz="1000" b="1" kern="0" dirty="0">
                <a:gradFill>
                  <a:gsLst>
                    <a:gs pos="83000">
                      <a:srgbClr val="1A1A1A"/>
                    </a:gs>
                    <a:gs pos="100000">
                      <a:srgbClr val="0D0D0D"/>
                    </a:gs>
                  </a:gsLst>
                  <a:lin ang="5400000" scaled="1"/>
                </a:gradFill>
                <a:latin typeface="Segoe UI Semibold"/>
              </a:rPr>
              <a:t> des applications cloud</a:t>
            </a:r>
          </a:p>
        </p:txBody>
      </p:sp>
      <p:grpSp>
        <p:nvGrpSpPr>
          <p:cNvPr id="107" name="Group 106">
            <a:extLst>
              <a:ext uri="{FF2B5EF4-FFF2-40B4-BE49-F238E27FC236}">
                <a16:creationId xmlns:a16="http://schemas.microsoft.com/office/drawing/2014/main" id="{6685B810-E3D0-493C-8D87-1890FED8E6A8}"/>
              </a:ext>
            </a:extLst>
          </p:cNvPr>
          <p:cNvGrpSpPr/>
          <p:nvPr/>
        </p:nvGrpSpPr>
        <p:grpSpPr>
          <a:xfrm>
            <a:off x="2724773" y="3644634"/>
            <a:ext cx="476377" cy="476377"/>
            <a:chOff x="1519827" y="4430586"/>
            <a:chExt cx="576290" cy="576290"/>
          </a:xfrm>
        </p:grpSpPr>
        <p:grpSp>
          <p:nvGrpSpPr>
            <p:cNvPr id="108" name="Group 107">
              <a:extLst>
                <a:ext uri="{FF2B5EF4-FFF2-40B4-BE49-F238E27FC236}">
                  <a16:creationId xmlns:a16="http://schemas.microsoft.com/office/drawing/2014/main" id="{C0391F01-AC79-4B62-BF49-75DF58B81CE4}"/>
                </a:ext>
              </a:extLst>
            </p:cNvPr>
            <p:cNvGrpSpPr/>
            <p:nvPr/>
          </p:nvGrpSpPr>
          <p:grpSpPr>
            <a:xfrm>
              <a:off x="1519827" y="4430586"/>
              <a:ext cx="576290" cy="576290"/>
              <a:chOff x="4777879" y="3935283"/>
              <a:chExt cx="576290" cy="576290"/>
            </a:xfrm>
          </p:grpSpPr>
          <p:sp>
            <p:nvSpPr>
              <p:cNvPr id="110" name="Oval 109">
                <a:extLst>
                  <a:ext uri="{FF2B5EF4-FFF2-40B4-BE49-F238E27FC236}">
                    <a16:creationId xmlns:a16="http://schemas.microsoft.com/office/drawing/2014/main" id="{4D5AED43-0659-45CE-8CEE-565E33FA8FCF}"/>
                  </a:ext>
                </a:extLst>
              </p:cNvPr>
              <p:cNvSpPr/>
              <p:nvPr/>
            </p:nvSpPr>
            <p:spPr>
              <a:xfrm rot="1796401">
                <a:off x="4777879" y="393528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sp>
            <p:nvSpPr>
              <p:cNvPr id="111" name="cloud">
                <a:extLst>
                  <a:ext uri="{FF2B5EF4-FFF2-40B4-BE49-F238E27FC236}">
                    <a16:creationId xmlns:a16="http://schemas.microsoft.com/office/drawing/2014/main" id="{C3E9FB08-AAD5-433B-BBE1-590B33080FC0}"/>
                  </a:ext>
                </a:extLst>
              </p:cNvPr>
              <p:cNvSpPr>
                <a:spLocks noChangeAspect="1"/>
              </p:cNvSpPr>
              <p:nvPr/>
            </p:nvSpPr>
            <p:spPr bwMode="auto">
              <a:xfrm>
                <a:off x="4867465" y="4107931"/>
                <a:ext cx="362664" cy="23105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C1C1C1"/>
              </a:solidFill>
              <a:ln w="15875" cap="sq">
                <a:noFill/>
                <a:prstDash val="solid"/>
                <a:miter lim="800000"/>
                <a:headEnd/>
                <a:tailEnd/>
              </a:ln>
            </p:spPr>
            <p:txBody>
              <a:bodyPr vert="horz" wrap="square" lIns="91438" tIns="45719" rIns="91438" bIns="45719" numCol="1" anchor="t" anchorCtr="0" compatLnSpc="1">
                <a:prstTxWarp prst="textNoShape">
                  <a:avLst/>
                </a:prstTxWarp>
              </a:bodyPr>
              <a:lstStyle/>
              <a:p>
                <a:pPr defTabSz="914411">
                  <a:defRPr/>
                </a:pPr>
                <a:endParaRPr lang="en-US" sz="900">
                  <a:gradFill>
                    <a:gsLst>
                      <a:gs pos="83000">
                        <a:srgbClr val="1A1A1A"/>
                      </a:gs>
                      <a:gs pos="100000">
                        <a:srgbClr val="0D0D0D"/>
                      </a:gs>
                    </a:gsLst>
                    <a:lin ang="5400000" scaled="1"/>
                  </a:gradFill>
                  <a:latin typeface="Segoe UI"/>
                </a:endParaRPr>
              </a:p>
            </p:txBody>
          </p:sp>
        </p:grpSp>
        <p:pic>
          <p:nvPicPr>
            <p:cNvPr id="109" name="Graphic 108">
              <a:extLst>
                <a:ext uri="{FF2B5EF4-FFF2-40B4-BE49-F238E27FC236}">
                  <a16:creationId xmlns:a16="http://schemas.microsoft.com/office/drawing/2014/main" id="{55CB3355-C7D9-4E2F-8324-87505C367A1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02097" y="4617424"/>
              <a:ext cx="190499" cy="206857"/>
            </a:xfrm>
            <a:prstGeom prst="rect">
              <a:avLst/>
            </a:prstGeom>
          </p:spPr>
        </p:pic>
      </p:grpSp>
      <p:grpSp>
        <p:nvGrpSpPr>
          <p:cNvPr id="112" name="Group 111">
            <a:extLst>
              <a:ext uri="{FF2B5EF4-FFF2-40B4-BE49-F238E27FC236}">
                <a16:creationId xmlns:a16="http://schemas.microsoft.com/office/drawing/2014/main" id="{0E786AB9-FD01-4FC3-BE67-84A71DC0C55C}"/>
              </a:ext>
            </a:extLst>
          </p:cNvPr>
          <p:cNvGrpSpPr/>
          <p:nvPr/>
        </p:nvGrpSpPr>
        <p:grpSpPr>
          <a:xfrm>
            <a:off x="8264308" y="2730644"/>
            <a:ext cx="126974" cy="869643"/>
            <a:chOff x="1268060" y="2425006"/>
            <a:chExt cx="126976" cy="869656"/>
          </a:xfrm>
        </p:grpSpPr>
        <p:cxnSp>
          <p:nvCxnSpPr>
            <p:cNvPr id="113" name="Straight Connector 112">
              <a:extLst>
                <a:ext uri="{FF2B5EF4-FFF2-40B4-BE49-F238E27FC236}">
                  <a16:creationId xmlns:a16="http://schemas.microsoft.com/office/drawing/2014/main" id="{D8D12E60-E2D2-4947-8F9A-59729B3E8864}"/>
                </a:ext>
              </a:extLst>
            </p:cNvPr>
            <p:cNvCxnSpPr>
              <a:cxnSpLocks/>
            </p:cNvCxnSpPr>
            <p:nvPr/>
          </p:nvCxnSpPr>
          <p:spPr>
            <a:xfrm>
              <a:off x="1331548" y="2540275"/>
              <a:ext cx="0" cy="754387"/>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4" name="Oval 113">
              <a:extLst>
                <a:ext uri="{FF2B5EF4-FFF2-40B4-BE49-F238E27FC236}">
                  <a16:creationId xmlns:a16="http://schemas.microsoft.com/office/drawing/2014/main" id="{FBC8D84E-641B-4678-A312-5AA3369A722B}"/>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115" name="TextBox 114">
            <a:extLst>
              <a:ext uri="{FF2B5EF4-FFF2-40B4-BE49-F238E27FC236}">
                <a16:creationId xmlns:a16="http://schemas.microsoft.com/office/drawing/2014/main" id="{0837613D-E3ED-4A2E-8BFB-9CEA61A50BCF}"/>
              </a:ext>
            </a:extLst>
          </p:cNvPr>
          <p:cNvSpPr txBox="1"/>
          <p:nvPr/>
        </p:nvSpPr>
        <p:spPr>
          <a:xfrm>
            <a:off x="7767587" y="3983095"/>
            <a:ext cx="1573560" cy="600160"/>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err="1">
                <a:gradFill>
                  <a:gsLst>
                    <a:gs pos="83000">
                      <a:srgbClr val="1A1A1A"/>
                    </a:gs>
                    <a:gs pos="100000">
                      <a:srgbClr val="0D0D0D"/>
                    </a:gs>
                  </a:gsLst>
                  <a:lin ang="5400000" scaled="1"/>
                </a:gradFill>
                <a:latin typeface="Segoe UI Semibold"/>
              </a:rPr>
              <a:t>Détection</a:t>
            </a:r>
            <a:r>
              <a:rPr lang="en-US" sz="1000" b="1" kern="0" dirty="0">
                <a:gradFill>
                  <a:gsLst>
                    <a:gs pos="83000">
                      <a:srgbClr val="1A1A1A"/>
                    </a:gs>
                    <a:gs pos="100000">
                      <a:srgbClr val="0D0D0D"/>
                    </a:gs>
                  </a:gsLst>
                  <a:lin ang="5400000" scaled="1"/>
                </a:gradFill>
                <a:latin typeface="Segoe UI Semibold"/>
              </a:rPr>
              <a:t> des menaces et des </a:t>
            </a:r>
            <a:r>
              <a:rPr lang="en-US" sz="1000" b="1" kern="0" dirty="0" err="1">
                <a:gradFill>
                  <a:gsLst>
                    <a:gs pos="83000">
                      <a:srgbClr val="1A1A1A"/>
                    </a:gs>
                    <a:gs pos="100000">
                      <a:srgbClr val="0D0D0D"/>
                    </a:gs>
                  </a:gsLst>
                  <a:lin ang="5400000" scaled="1"/>
                </a:gradFill>
                <a:latin typeface="Segoe UI Semibold"/>
              </a:rPr>
              <a:t>comptes</a:t>
            </a:r>
            <a:r>
              <a:rPr lang="en-US" sz="1000" b="1" kern="0" dirty="0">
                <a:gradFill>
                  <a:gsLst>
                    <a:gs pos="83000">
                      <a:srgbClr val="1A1A1A"/>
                    </a:gs>
                    <a:gs pos="100000">
                      <a:srgbClr val="0D0D0D"/>
                    </a:gs>
                  </a:gsLst>
                  <a:lin ang="5400000" scaled="1"/>
                </a:gradFill>
                <a:latin typeface="Segoe UI Semibold"/>
              </a:rPr>
              <a:t> </a:t>
            </a:r>
            <a:r>
              <a:rPr lang="en-US" sz="1000" b="1" kern="0" dirty="0" err="1">
                <a:gradFill>
                  <a:gsLst>
                    <a:gs pos="83000">
                      <a:srgbClr val="1A1A1A"/>
                    </a:gs>
                    <a:gs pos="100000">
                      <a:srgbClr val="0D0D0D"/>
                    </a:gs>
                  </a:gsLst>
                  <a:lin ang="5400000" scaled="1"/>
                </a:gradFill>
                <a:latin typeface="Segoe UI Semibold"/>
              </a:rPr>
              <a:t>compromis</a:t>
            </a:r>
            <a:endParaRPr lang="en-US" sz="1000" b="1" kern="0" dirty="0">
              <a:gradFill>
                <a:gsLst>
                  <a:gs pos="83000">
                    <a:srgbClr val="1A1A1A"/>
                  </a:gs>
                  <a:gs pos="100000">
                    <a:srgbClr val="0D0D0D"/>
                  </a:gs>
                </a:gsLst>
                <a:lin ang="5400000" scaled="1"/>
              </a:gradFill>
              <a:latin typeface="Segoe UI Semibold"/>
            </a:endParaRPr>
          </a:p>
        </p:txBody>
      </p:sp>
      <p:grpSp>
        <p:nvGrpSpPr>
          <p:cNvPr id="116" name="Group 115">
            <a:extLst>
              <a:ext uri="{FF2B5EF4-FFF2-40B4-BE49-F238E27FC236}">
                <a16:creationId xmlns:a16="http://schemas.microsoft.com/office/drawing/2014/main" id="{A8C58D67-D14E-4641-ACAA-92093C2D82EF}"/>
              </a:ext>
            </a:extLst>
          </p:cNvPr>
          <p:cNvGrpSpPr/>
          <p:nvPr/>
        </p:nvGrpSpPr>
        <p:grpSpPr>
          <a:xfrm>
            <a:off x="8080896" y="3515955"/>
            <a:ext cx="476377" cy="476377"/>
            <a:chOff x="5149505" y="4646045"/>
            <a:chExt cx="576290" cy="576290"/>
          </a:xfrm>
        </p:grpSpPr>
        <p:sp>
          <p:nvSpPr>
            <p:cNvPr id="117" name="Oval 116">
              <a:extLst>
                <a:ext uri="{FF2B5EF4-FFF2-40B4-BE49-F238E27FC236}">
                  <a16:creationId xmlns:a16="http://schemas.microsoft.com/office/drawing/2014/main" id="{FB050E2A-9C68-49D2-BB48-ADE95F0AB1A6}"/>
                </a:ext>
              </a:extLst>
            </p:cNvPr>
            <p:cNvSpPr/>
            <p:nvPr/>
          </p:nvSpPr>
          <p:spPr>
            <a:xfrm rot="1796401">
              <a:off x="5149505" y="4646045"/>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1438" rtlCol="0" anchor="ctr"/>
            <a:lstStyle/>
            <a:p>
              <a:pPr algn="ctr" defTabSz="914411">
                <a:defRPr/>
              </a:pPr>
              <a:endParaRPr lang="en-US" sz="1765">
                <a:gradFill>
                  <a:gsLst>
                    <a:gs pos="83000">
                      <a:srgbClr val="1A1A1A"/>
                    </a:gs>
                    <a:gs pos="100000">
                      <a:srgbClr val="0D0D0D"/>
                    </a:gs>
                  </a:gsLst>
                  <a:lin ang="5400000" scaled="1"/>
                </a:gradFill>
                <a:latin typeface="Segoe UI"/>
              </a:endParaRPr>
            </a:p>
          </p:txBody>
        </p:sp>
        <p:pic>
          <p:nvPicPr>
            <p:cNvPr id="118" name="Picture 117">
              <a:extLst>
                <a:ext uri="{FF2B5EF4-FFF2-40B4-BE49-F238E27FC236}">
                  <a16:creationId xmlns:a16="http://schemas.microsoft.com/office/drawing/2014/main" id="{0E052E47-0AA1-4F11-BE59-B33277D74BC5}"/>
                </a:ext>
              </a:extLst>
            </p:cNvPr>
            <p:cNvPicPr>
              <a:picLocks noChangeAspect="1"/>
            </p:cNvPicPr>
            <p:nvPr/>
          </p:nvPicPr>
          <p:blipFill>
            <a:blip r:embed="rId11"/>
            <a:stretch>
              <a:fillRect/>
            </a:stretch>
          </p:blipFill>
          <p:spPr>
            <a:xfrm>
              <a:off x="5269750" y="4761959"/>
              <a:ext cx="344460" cy="344460"/>
            </a:xfrm>
            <a:prstGeom prst="rect">
              <a:avLst/>
            </a:prstGeom>
          </p:spPr>
        </p:pic>
      </p:grpSp>
      <p:grpSp>
        <p:nvGrpSpPr>
          <p:cNvPr id="119" name="Group 118">
            <a:extLst>
              <a:ext uri="{FF2B5EF4-FFF2-40B4-BE49-F238E27FC236}">
                <a16:creationId xmlns:a16="http://schemas.microsoft.com/office/drawing/2014/main" id="{0EF4FA90-7ED8-49BC-A65D-CFC24403A3A9}"/>
              </a:ext>
            </a:extLst>
          </p:cNvPr>
          <p:cNvGrpSpPr/>
          <p:nvPr/>
        </p:nvGrpSpPr>
        <p:grpSpPr>
          <a:xfrm>
            <a:off x="10320907" y="2730645"/>
            <a:ext cx="126974" cy="1495275"/>
            <a:chOff x="1268060" y="2425006"/>
            <a:chExt cx="126976" cy="1495297"/>
          </a:xfrm>
        </p:grpSpPr>
        <p:cxnSp>
          <p:nvCxnSpPr>
            <p:cNvPr id="120" name="Straight Connector 119">
              <a:extLst>
                <a:ext uri="{FF2B5EF4-FFF2-40B4-BE49-F238E27FC236}">
                  <a16:creationId xmlns:a16="http://schemas.microsoft.com/office/drawing/2014/main" id="{B5A82E42-A59B-4651-95B1-4ACCA0804094}"/>
                </a:ext>
              </a:extLst>
            </p:cNvPr>
            <p:cNvCxnSpPr>
              <a:cxnSpLocks/>
            </p:cNvCxnSpPr>
            <p:nvPr/>
          </p:nvCxnSpPr>
          <p:spPr>
            <a:xfrm>
              <a:off x="1331548" y="2540275"/>
              <a:ext cx="0" cy="1380028"/>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1" name="Oval 120">
              <a:extLst>
                <a:ext uri="{FF2B5EF4-FFF2-40B4-BE49-F238E27FC236}">
                  <a16:creationId xmlns:a16="http://schemas.microsoft.com/office/drawing/2014/main" id="{6F906975-89E6-4812-9F4D-862CD50A3D0B}"/>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122" name="TextBox 121">
            <a:extLst>
              <a:ext uri="{FF2B5EF4-FFF2-40B4-BE49-F238E27FC236}">
                <a16:creationId xmlns:a16="http://schemas.microsoft.com/office/drawing/2014/main" id="{2CAC2BFF-47A2-446E-A630-2D60C8512032}"/>
              </a:ext>
            </a:extLst>
          </p:cNvPr>
          <p:cNvSpPr txBox="1"/>
          <p:nvPr/>
        </p:nvSpPr>
        <p:spPr>
          <a:xfrm>
            <a:off x="9519110" y="4151951"/>
            <a:ext cx="1900403" cy="461661"/>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a:gradFill>
                  <a:gsLst>
                    <a:gs pos="83000">
                      <a:srgbClr val="1A1A1A"/>
                    </a:gs>
                    <a:gs pos="100000">
                      <a:srgbClr val="0D0D0D"/>
                    </a:gs>
                  </a:gsLst>
                  <a:lin ang="5400000" scaled="1"/>
                </a:gradFill>
                <a:latin typeface="Segoe UI Semibold"/>
              </a:rPr>
              <a:t>Identifier et </a:t>
            </a:r>
            <a:r>
              <a:rPr lang="en-US" sz="1000" b="1" kern="0" dirty="0" err="1">
                <a:gradFill>
                  <a:gsLst>
                    <a:gs pos="83000">
                      <a:srgbClr val="1A1A1A"/>
                    </a:gs>
                    <a:gs pos="100000">
                      <a:srgbClr val="0D0D0D"/>
                    </a:gs>
                  </a:gsLst>
                  <a:lin ang="5400000" scaled="1"/>
                </a:gradFill>
                <a:latin typeface="Segoe UI Semibold"/>
              </a:rPr>
              <a:t>atténuer</a:t>
            </a:r>
            <a:r>
              <a:rPr lang="en-US" sz="1000" b="1" kern="0" dirty="0">
                <a:gradFill>
                  <a:gsLst>
                    <a:gs pos="83000">
                      <a:srgbClr val="1A1A1A"/>
                    </a:gs>
                    <a:gs pos="100000">
                      <a:srgbClr val="0D0D0D"/>
                    </a:gs>
                  </a:gsLst>
                  <a:lin ang="5400000" scaled="1"/>
                </a:gradFill>
                <a:latin typeface="Segoe UI Semibold"/>
              </a:rPr>
              <a:t> les </a:t>
            </a:r>
            <a:r>
              <a:rPr lang="en-US" sz="1000" b="1" kern="0" dirty="0" err="1">
                <a:gradFill>
                  <a:gsLst>
                    <a:gs pos="83000">
                      <a:srgbClr val="1A1A1A"/>
                    </a:gs>
                    <a:gs pos="100000">
                      <a:srgbClr val="0D0D0D"/>
                    </a:gs>
                  </a:gsLst>
                  <a:lin ang="5400000" scaled="1"/>
                </a:gradFill>
                <a:latin typeface="Segoe UI Semibold"/>
              </a:rPr>
              <a:t>activités</a:t>
            </a:r>
            <a:r>
              <a:rPr lang="en-US" sz="1000" b="1" kern="0" dirty="0">
                <a:gradFill>
                  <a:gsLst>
                    <a:gs pos="83000">
                      <a:srgbClr val="1A1A1A"/>
                    </a:gs>
                    <a:gs pos="100000">
                      <a:srgbClr val="0D0D0D"/>
                    </a:gs>
                  </a:gsLst>
                  <a:lin ang="5400000" scaled="1"/>
                </a:gradFill>
                <a:latin typeface="Segoe UI Semibold"/>
              </a:rPr>
              <a:t> </a:t>
            </a:r>
            <a:r>
              <a:rPr lang="en-US" sz="1000" b="1" kern="0" dirty="0" err="1">
                <a:gradFill>
                  <a:gsLst>
                    <a:gs pos="83000">
                      <a:srgbClr val="1A1A1A"/>
                    </a:gs>
                    <a:gs pos="100000">
                      <a:srgbClr val="0D0D0D"/>
                    </a:gs>
                  </a:gsLst>
                  <a:lin ang="5400000" scaled="1"/>
                </a:gradFill>
                <a:latin typeface="Segoe UI Semibold"/>
              </a:rPr>
              <a:t>malveillantes</a:t>
            </a:r>
            <a:endParaRPr lang="en-US" sz="1000" b="1" kern="0" dirty="0">
              <a:gradFill>
                <a:gsLst>
                  <a:gs pos="83000">
                    <a:srgbClr val="1A1A1A"/>
                  </a:gs>
                  <a:gs pos="100000">
                    <a:srgbClr val="0D0D0D"/>
                  </a:gs>
                </a:gsLst>
                <a:lin ang="5400000" scaled="1"/>
              </a:gradFill>
              <a:latin typeface="Segoe UI Semibold"/>
            </a:endParaRPr>
          </a:p>
        </p:txBody>
      </p:sp>
      <p:grpSp>
        <p:nvGrpSpPr>
          <p:cNvPr id="123" name="Group 122">
            <a:extLst>
              <a:ext uri="{FF2B5EF4-FFF2-40B4-BE49-F238E27FC236}">
                <a16:creationId xmlns:a16="http://schemas.microsoft.com/office/drawing/2014/main" id="{474DC753-0ED9-4AB7-8F68-D325301E9FC7}"/>
              </a:ext>
            </a:extLst>
          </p:cNvPr>
          <p:cNvGrpSpPr/>
          <p:nvPr/>
        </p:nvGrpSpPr>
        <p:grpSpPr>
          <a:xfrm>
            <a:off x="10146208" y="3482992"/>
            <a:ext cx="476377" cy="476377"/>
            <a:chOff x="5933050" y="5041588"/>
            <a:chExt cx="576290" cy="576290"/>
          </a:xfrm>
        </p:grpSpPr>
        <p:sp>
          <p:nvSpPr>
            <p:cNvPr id="124" name="Oval 123">
              <a:extLst>
                <a:ext uri="{FF2B5EF4-FFF2-40B4-BE49-F238E27FC236}">
                  <a16:creationId xmlns:a16="http://schemas.microsoft.com/office/drawing/2014/main" id="{86A3ECE0-2CF7-4B55-AF46-F3C8A4DEBBA2}"/>
                </a:ext>
              </a:extLst>
            </p:cNvPr>
            <p:cNvSpPr/>
            <p:nvPr/>
          </p:nvSpPr>
          <p:spPr>
            <a:xfrm rot="1796401">
              <a:off x="5933050" y="5041588"/>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1438" rtlCol="0" anchor="ctr"/>
            <a:lstStyle/>
            <a:p>
              <a:pPr algn="r" defTabSz="914411">
                <a:defRPr/>
              </a:pPr>
              <a:endParaRPr lang="en-US" sz="1765">
                <a:gradFill>
                  <a:gsLst>
                    <a:gs pos="83000">
                      <a:srgbClr val="1A1A1A"/>
                    </a:gs>
                    <a:gs pos="100000">
                      <a:srgbClr val="0D0D0D"/>
                    </a:gs>
                  </a:gsLst>
                  <a:lin ang="5400000" scaled="1"/>
                </a:gradFill>
                <a:latin typeface="Segoe UI"/>
              </a:endParaRPr>
            </a:p>
          </p:txBody>
        </p:sp>
        <p:grpSp>
          <p:nvGrpSpPr>
            <p:cNvPr id="125" name="Group 124">
              <a:extLst>
                <a:ext uri="{FF2B5EF4-FFF2-40B4-BE49-F238E27FC236}">
                  <a16:creationId xmlns:a16="http://schemas.microsoft.com/office/drawing/2014/main" id="{94EC6E8A-0B6C-4901-B506-6409F64891E5}"/>
                </a:ext>
              </a:extLst>
            </p:cNvPr>
            <p:cNvGrpSpPr/>
            <p:nvPr/>
          </p:nvGrpSpPr>
          <p:grpSpPr>
            <a:xfrm>
              <a:off x="6058665" y="5183485"/>
              <a:ext cx="323905" cy="320747"/>
              <a:chOff x="6058665" y="5183485"/>
              <a:chExt cx="323905" cy="320747"/>
            </a:xfrm>
          </p:grpSpPr>
          <p:sp>
            <p:nvSpPr>
              <p:cNvPr id="126" name="Freeform 9">
                <a:extLst>
                  <a:ext uri="{FF2B5EF4-FFF2-40B4-BE49-F238E27FC236}">
                    <a16:creationId xmlns:a16="http://schemas.microsoft.com/office/drawing/2014/main" id="{02BD22C2-218C-49A4-B0D0-8F93E0976FF6}"/>
                  </a:ext>
                </a:extLst>
              </p:cNvPr>
              <p:cNvSpPr>
                <a:spLocks noEditPoints="1"/>
              </p:cNvSpPr>
              <p:nvPr/>
            </p:nvSpPr>
            <p:spPr bwMode="auto">
              <a:xfrm>
                <a:off x="6058665" y="5183485"/>
                <a:ext cx="293517" cy="292406"/>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C1C1C1"/>
              </a:solidFill>
              <a:ln w="0">
                <a:noFill/>
                <a:prstDash val="solid"/>
                <a:round/>
                <a:headEnd/>
                <a:tailEnd/>
              </a:ln>
            </p:spPr>
            <p:txBody>
              <a:bodyPr vert="horz" wrap="square" lIns="91438" tIns="91438" rIns="91438" bIns="45719" numCol="1" anchor="t" anchorCtr="0" compatLnSpc="1">
                <a:prstTxWarp prst="textNoShape">
                  <a:avLst/>
                </a:prstTxWarp>
              </a:bodyPr>
              <a:lstStyle/>
              <a:p>
                <a:pPr algn="r" defTabSz="914411">
                  <a:defRPr/>
                </a:pPr>
                <a:endParaRPr lang="en-US" sz="1765">
                  <a:gradFill>
                    <a:gsLst>
                      <a:gs pos="83000">
                        <a:srgbClr val="1A1A1A"/>
                      </a:gs>
                      <a:gs pos="100000">
                        <a:srgbClr val="0D0D0D"/>
                      </a:gs>
                    </a:gsLst>
                    <a:lin ang="5400000" scaled="1"/>
                  </a:gradFill>
                  <a:latin typeface="Segoe UI"/>
                </a:endParaRPr>
              </a:p>
            </p:txBody>
          </p:sp>
          <p:sp>
            <p:nvSpPr>
              <p:cNvPr id="127" name="Freeform 5">
                <a:extLst>
                  <a:ext uri="{FF2B5EF4-FFF2-40B4-BE49-F238E27FC236}">
                    <a16:creationId xmlns:a16="http://schemas.microsoft.com/office/drawing/2014/main" id="{8A22B03D-3B5B-4866-8722-CAB5F1626698}"/>
                  </a:ext>
                </a:extLst>
              </p:cNvPr>
              <p:cNvSpPr>
                <a:spLocks/>
              </p:cNvSpPr>
              <p:nvPr/>
            </p:nvSpPr>
            <p:spPr bwMode="auto">
              <a:xfrm flipH="1">
                <a:off x="6156693" y="5278355"/>
                <a:ext cx="225877" cy="22587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1"/>
              </a:solidFill>
              <a:ln w="19050">
                <a:solidFill>
                  <a:schemeClr val="bg1"/>
                </a:solidFill>
                <a:prstDash val="solid"/>
                <a:round/>
                <a:headEnd/>
                <a:tailEnd/>
              </a:ln>
            </p:spPr>
            <p:txBody>
              <a:bodyPr vert="horz" wrap="square" lIns="91438" tIns="91438" rIns="91438" bIns="45719" numCol="1" anchor="t" anchorCtr="0" compatLnSpc="1">
                <a:prstTxWarp prst="textNoShape">
                  <a:avLst/>
                </a:prstTxWarp>
              </a:bodyPr>
              <a:lstStyle/>
              <a:p>
                <a:pPr algn="r" defTabSz="914411">
                  <a:defRPr/>
                </a:pPr>
                <a:endParaRPr lang="en-US" sz="1765">
                  <a:gradFill>
                    <a:gsLst>
                      <a:gs pos="83000">
                        <a:srgbClr val="1A1A1A"/>
                      </a:gs>
                      <a:gs pos="100000">
                        <a:srgbClr val="0D0D0D"/>
                      </a:gs>
                    </a:gsLst>
                    <a:lin ang="5400000" scaled="1"/>
                  </a:gradFill>
                  <a:latin typeface="Segoe UI"/>
                </a:endParaRPr>
              </a:p>
            </p:txBody>
          </p:sp>
          <p:sp>
            <p:nvSpPr>
              <p:cNvPr id="128" name="Freeform 5">
                <a:extLst>
                  <a:ext uri="{FF2B5EF4-FFF2-40B4-BE49-F238E27FC236}">
                    <a16:creationId xmlns:a16="http://schemas.microsoft.com/office/drawing/2014/main" id="{895A74CE-CA3A-49E2-9F54-206A58ED24CF}"/>
                  </a:ext>
                </a:extLst>
              </p:cNvPr>
              <p:cNvSpPr>
                <a:spLocks/>
              </p:cNvSpPr>
              <p:nvPr/>
            </p:nvSpPr>
            <p:spPr bwMode="auto">
              <a:xfrm flipH="1">
                <a:off x="6156693" y="5278355"/>
                <a:ext cx="225877" cy="22587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1"/>
              </a:solidFill>
              <a:ln w="19050">
                <a:noFill/>
                <a:prstDash val="solid"/>
                <a:round/>
                <a:headEnd/>
                <a:tailEnd/>
              </a:ln>
            </p:spPr>
            <p:txBody>
              <a:bodyPr vert="horz" wrap="square" lIns="91438" tIns="91438" rIns="91438" bIns="45719" numCol="1" anchor="t" anchorCtr="0" compatLnSpc="1">
                <a:prstTxWarp prst="textNoShape">
                  <a:avLst/>
                </a:prstTxWarp>
              </a:bodyPr>
              <a:lstStyle/>
              <a:p>
                <a:pPr algn="r" defTabSz="914411">
                  <a:defRPr/>
                </a:pPr>
                <a:endParaRPr lang="en-US" sz="1765">
                  <a:gradFill>
                    <a:gsLst>
                      <a:gs pos="83000">
                        <a:srgbClr val="1A1A1A"/>
                      </a:gs>
                      <a:gs pos="100000">
                        <a:srgbClr val="0D0D0D"/>
                      </a:gs>
                    </a:gsLst>
                    <a:lin ang="5400000" scaled="1"/>
                  </a:gradFill>
                  <a:latin typeface="Segoe UI"/>
                </a:endParaRPr>
              </a:p>
            </p:txBody>
          </p:sp>
        </p:grpSp>
      </p:grpSp>
      <p:grpSp>
        <p:nvGrpSpPr>
          <p:cNvPr id="129" name="Group 128">
            <a:extLst>
              <a:ext uri="{FF2B5EF4-FFF2-40B4-BE49-F238E27FC236}">
                <a16:creationId xmlns:a16="http://schemas.microsoft.com/office/drawing/2014/main" id="{B8ED6164-37C7-4868-9BB4-4E28BB41C567}"/>
              </a:ext>
            </a:extLst>
          </p:cNvPr>
          <p:cNvGrpSpPr/>
          <p:nvPr/>
        </p:nvGrpSpPr>
        <p:grpSpPr>
          <a:xfrm>
            <a:off x="4446490" y="6101175"/>
            <a:ext cx="642495" cy="328083"/>
            <a:chOff x="1745099" y="3746506"/>
            <a:chExt cx="642504" cy="328088"/>
          </a:xfrm>
        </p:grpSpPr>
        <p:sp>
          <p:nvSpPr>
            <p:cNvPr id="130" name="Freeform 22">
              <a:extLst>
                <a:ext uri="{FF2B5EF4-FFF2-40B4-BE49-F238E27FC236}">
                  <a16:creationId xmlns:a16="http://schemas.microsoft.com/office/drawing/2014/main" id="{E63C6005-921C-4BE9-A26A-676220970D85}"/>
                </a:ext>
              </a:extLst>
            </p:cNvPr>
            <p:cNvSpPr>
              <a:spLocks/>
            </p:cNvSpPr>
            <p:nvPr/>
          </p:nvSpPr>
          <p:spPr bwMode="auto">
            <a:xfrm>
              <a:off x="1745099" y="3824125"/>
              <a:ext cx="248884" cy="250469"/>
            </a:xfrm>
            <a:custGeom>
              <a:avLst/>
              <a:gdLst>
                <a:gd name="T0" fmla="*/ 400 w 400"/>
                <a:gd name="T1" fmla="*/ 109 h 402"/>
                <a:gd name="T2" fmla="*/ 400 w 400"/>
                <a:gd name="T3" fmla="*/ 109 h 402"/>
                <a:gd name="T4" fmla="*/ 400 w 400"/>
                <a:gd name="T5" fmla="*/ 162 h 402"/>
                <a:gd name="T6" fmla="*/ 373 w 400"/>
                <a:gd name="T7" fmla="*/ 162 h 402"/>
                <a:gd name="T8" fmla="*/ 372 w 400"/>
                <a:gd name="T9" fmla="*/ 362 h 402"/>
                <a:gd name="T10" fmla="*/ 371 w 400"/>
                <a:gd name="T11" fmla="*/ 376 h 402"/>
                <a:gd name="T12" fmla="*/ 368 w 400"/>
                <a:gd name="T13" fmla="*/ 389 h 402"/>
                <a:gd name="T14" fmla="*/ 360 w 400"/>
                <a:gd name="T15" fmla="*/ 398 h 402"/>
                <a:gd name="T16" fmla="*/ 345 w 400"/>
                <a:gd name="T17" fmla="*/ 402 h 402"/>
                <a:gd name="T18" fmla="*/ 334 w 400"/>
                <a:gd name="T19" fmla="*/ 402 h 402"/>
                <a:gd name="T20" fmla="*/ 322 w 400"/>
                <a:gd name="T21" fmla="*/ 402 h 402"/>
                <a:gd name="T22" fmla="*/ 311 w 400"/>
                <a:gd name="T23" fmla="*/ 400 h 402"/>
                <a:gd name="T24" fmla="*/ 301 w 400"/>
                <a:gd name="T25" fmla="*/ 395 h 402"/>
                <a:gd name="T26" fmla="*/ 295 w 400"/>
                <a:gd name="T27" fmla="*/ 387 h 402"/>
                <a:gd name="T28" fmla="*/ 292 w 400"/>
                <a:gd name="T29" fmla="*/ 375 h 402"/>
                <a:gd name="T30" fmla="*/ 105 w 400"/>
                <a:gd name="T31" fmla="*/ 374 h 402"/>
                <a:gd name="T32" fmla="*/ 103 w 400"/>
                <a:gd name="T33" fmla="*/ 384 h 402"/>
                <a:gd name="T34" fmla="*/ 98 w 400"/>
                <a:gd name="T35" fmla="*/ 393 h 402"/>
                <a:gd name="T36" fmla="*/ 89 w 400"/>
                <a:gd name="T37" fmla="*/ 398 h 402"/>
                <a:gd name="T38" fmla="*/ 79 w 400"/>
                <a:gd name="T39" fmla="*/ 401 h 402"/>
                <a:gd name="T40" fmla="*/ 54 w 400"/>
                <a:gd name="T41" fmla="*/ 400 h 402"/>
                <a:gd name="T42" fmla="*/ 38 w 400"/>
                <a:gd name="T43" fmla="*/ 396 h 402"/>
                <a:gd name="T44" fmla="*/ 28 w 400"/>
                <a:gd name="T45" fmla="*/ 385 h 402"/>
                <a:gd name="T46" fmla="*/ 26 w 400"/>
                <a:gd name="T47" fmla="*/ 360 h 402"/>
                <a:gd name="T48" fmla="*/ 26 w 400"/>
                <a:gd name="T49" fmla="*/ 160 h 402"/>
                <a:gd name="T50" fmla="*/ 0 w 400"/>
                <a:gd name="T51" fmla="*/ 160 h 402"/>
                <a:gd name="T52" fmla="*/ 0 w 400"/>
                <a:gd name="T53" fmla="*/ 107 h 402"/>
                <a:gd name="T54" fmla="*/ 27 w 400"/>
                <a:gd name="T55" fmla="*/ 107 h 402"/>
                <a:gd name="T56" fmla="*/ 27 w 400"/>
                <a:gd name="T57" fmla="*/ 40 h 402"/>
                <a:gd name="T58" fmla="*/ 30 w 400"/>
                <a:gd name="T59" fmla="*/ 25 h 402"/>
                <a:gd name="T60" fmla="*/ 39 w 400"/>
                <a:gd name="T61" fmla="*/ 12 h 402"/>
                <a:gd name="T62" fmla="*/ 51 w 400"/>
                <a:gd name="T63" fmla="*/ 4 h 402"/>
                <a:gd name="T64" fmla="*/ 67 w 400"/>
                <a:gd name="T65" fmla="*/ 0 h 402"/>
                <a:gd name="T66" fmla="*/ 334 w 400"/>
                <a:gd name="T67" fmla="*/ 2 h 402"/>
                <a:gd name="T68" fmla="*/ 349 w 400"/>
                <a:gd name="T69" fmla="*/ 5 h 402"/>
                <a:gd name="T70" fmla="*/ 362 w 400"/>
                <a:gd name="T71" fmla="*/ 13 h 402"/>
                <a:gd name="T72" fmla="*/ 371 w 400"/>
                <a:gd name="T73" fmla="*/ 26 h 402"/>
                <a:gd name="T74" fmla="*/ 374 w 400"/>
                <a:gd name="T75" fmla="*/ 42 h 402"/>
                <a:gd name="T76" fmla="*/ 373 w 400"/>
                <a:gd name="T77" fmla="*/ 108 h 402"/>
                <a:gd name="T78" fmla="*/ 400 w 400"/>
                <a:gd name="T79" fmla="*/ 1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02">
                  <a:moveTo>
                    <a:pt x="400" y="109"/>
                  </a:moveTo>
                  <a:lnTo>
                    <a:pt x="400" y="109"/>
                  </a:lnTo>
                  <a:lnTo>
                    <a:pt x="400" y="162"/>
                  </a:lnTo>
                  <a:lnTo>
                    <a:pt x="373" y="162"/>
                  </a:lnTo>
                  <a:lnTo>
                    <a:pt x="372" y="362"/>
                  </a:lnTo>
                  <a:cubicBezTo>
                    <a:pt x="372" y="366"/>
                    <a:pt x="372" y="371"/>
                    <a:pt x="371" y="376"/>
                  </a:cubicBezTo>
                  <a:cubicBezTo>
                    <a:pt x="371" y="381"/>
                    <a:pt x="370" y="385"/>
                    <a:pt x="368" y="389"/>
                  </a:cubicBezTo>
                  <a:cubicBezTo>
                    <a:pt x="366" y="393"/>
                    <a:pt x="364" y="396"/>
                    <a:pt x="360" y="398"/>
                  </a:cubicBezTo>
                  <a:cubicBezTo>
                    <a:pt x="357" y="401"/>
                    <a:pt x="352" y="402"/>
                    <a:pt x="345" y="402"/>
                  </a:cubicBezTo>
                  <a:cubicBezTo>
                    <a:pt x="342" y="402"/>
                    <a:pt x="338" y="402"/>
                    <a:pt x="334" y="402"/>
                  </a:cubicBezTo>
                  <a:cubicBezTo>
                    <a:pt x="330" y="402"/>
                    <a:pt x="326" y="402"/>
                    <a:pt x="322" y="402"/>
                  </a:cubicBezTo>
                  <a:cubicBezTo>
                    <a:pt x="318" y="401"/>
                    <a:pt x="315" y="401"/>
                    <a:pt x="311" y="400"/>
                  </a:cubicBezTo>
                  <a:cubicBezTo>
                    <a:pt x="307" y="399"/>
                    <a:pt x="304" y="397"/>
                    <a:pt x="301" y="395"/>
                  </a:cubicBezTo>
                  <a:cubicBezTo>
                    <a:pt x="298" y="393"/>
                    <a:pt x="296" y="391"/>
                    <a:pt x="295" y="387"/>
                  </a:cubicBezTo>
                  <a:cubicBezTo>
                    <a:pt x="293" y="384"/>
                    <a:pt x="292" y="380"/>
                    <a:pt x="292" y="375"/>
                  </a:cubicBezTo>
                  <a:lnTo>
                    <a:pt x="105" y="374"/>
                  </a:lnTo>
                  <a:cubicBezTo>
                    <a:pt x="105" y="378"/>
                    <a:pt x="105" y="381"/>
                    <a:pt x="103" y="384"/>
                  </a:cubicBezTo>
                  <a:cubicBezTo>
                    <a:pt x="102" y="388"/>
                    <a:pt x="100" y="390"/>
                    <a:pt x="98" y="393"/>
                  </a:cubicBezTo>
                  <a:cubicBezTo>
                    <a:pt x="95" y="395"/>
                    <a:pt x="92" y="397"/>
                    <a:pt x="89" y="398"/>
                  </a:cubicBezTo>
                  <a:cubicBezTo>
                    <a:pt x="86" y="400"/>
                    <a:pt x="82" y="401"/>
                    <a:pt x="79" y="401"/>
                  </a:cubicBezTo>
                  <a:cubicBezTo>
                    <a:pt x="69" y="400"/>
                    <a:pt x="61" y="400"/>
                    <a:pt x="54" y="400"/>
                  </a:cubicBezTo>
                  <a:cubicBezTo>
                    <a:pt x="47" y="400"/>
                    <a:pt x="42" y="399"/>
                    <a:pt x="38" y="396"/>
                  </a:cubicBezTo>
                  <a:cubicBezTo>
                    <a:pt x="33" y="394"/>
                    <a:pt x="30" y="390"/>
                    <a:pt x="28" y="385"/>
                  </a:cubicBezTo>
                  <a:cubicBezTo>
                    <a:pt x="26" y="379"/>
                    <a:pt x="26" y="371"/>
                    <a:pt x="26" y="360"/>
                  </a:cubicBezTo>
                  <a:lnTo>
                    <a:pt x="26" y="160"/>
                  </a:lnTo>
                  <a:lnTo>
                    <a:pt x="0" y="160"/>
                  </a:lnTo>
                  <a:lnTo>
                    <a:pt x="0" y="107"/>
                  </a:lnTo>
                  <a:lnTo>
                    <a:pt x="27" y="107"/>
                  </a:lnTo>
                  <a:lnTo>
                    <a:pt x="27" y="40"/>
                  </a:lnTo>
                  <a:cubicBezTo>
                    <a:pt x="27" y="35"/>
                    <a:pt x="28" y="30"/>
                    <a:pt x="30" y="25"/>
                  </a:cubicBezTo>
                  <a:cubicBezTo>
                    <a:pt x="32" y="20"/>
                    <a:pt x="35" y="16"/>
                    <a:pt x="39" y="12"/>
                  </a:cubicBezTo>
                  <a:cubicBezTo>
                    <a:pt x="42" y="8"/>
                    <a:pt x="47" y="6"/>
                    <a:pt x="51" y="4"/>
                  </a:cubicBezTo>
                  <a:cubicBezTo>
                    <a:pt x="56" y="1"/>
                    <a:pt x="62" y="0"/>
                    <a:pt x="67" y="0"/>
                  </a:cubicBezTo>
                  <a:lnTo>
                    <a:pt x="334" y="2"/>
                  </a:lnTo>
                  <a:cubicBezTo>
                    <a:pt x="339" y="2"/>
                    <a:pt x="344" y="3"/>
                    <a:pt x="349" y="5"/>
                  </a:cubicBezTo>
                  <a:cubicBezTo>
                    <a:pt x="354" y="7"/>
                    <a:pt x="358" y="10"/>
                    <a:pt x="362" y="13"/>
                  </a:cubicBezTo>
                  <a:cubicBezTo>
                    <a:pt x="366" y="17"/>
                    <a:pt x="368" y="21"/>
                    <a:pt x="371" y="26"/>
                  </a:cubicBezTo>
                  <a:cubicBezTo>
                    <a:pt x="373" y="31"/>
                    <a:pt x="374" y="36"/>
                    <a:pt x="374" y="42"/>
                  </a:cubicBezTo>
                  <a:lnTo>
                    <a:pt x="373" y="108"/>
                  </a:lnTo>
                  <a:lnTo>
                    <a:pt x="400" y="109"/>
                  </a:lnTo>
                  <a:close/>
                </a:path>
              </a:pathLst>
            </a:custGeom>
            <a:solidFill>
              <a:schemeClr val="accent5">
                <a:lumMod val="75000"/>
              </a:schemeClr>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1" name="Freeform 23">
              <a:extLst>
                <a:ext uri="{FF2B5EF4-FFF2-40B4-BE49-F238E27FC236}">
                  <a16:creationId xmlns:a16="http://schemas.microsoft.com/office/drawing/2014/main" id="{AF9309C2-A7BC-41D0-8851-B31039A4AF4C}"/>
                </a:ext>
              </a:extLst>
            </p:cNvPr>
            <p:cNvSpPr>
              <a:spLocks/>
            </p:cNvSpPr>
            <p:nvPr/>
          </p:nvSpPr>
          <p:spPr bwMode="auto">
            <a:xfrm>
              <a:off x="1778389" y="3841563"/>
              <a:ext cx="182304" cy="33290"/>
            </a:xfrm>
            <a:custGeom>
              <a:avLst/>
              <a:gdLst>
                <a:gd name="T0" fmla="*/ 13 w 293"/>
                <a:gd name="T1" fmla="*/ 0 h 53"/>
                <a:gd name="T2" fmla="*/ 13 w 293"/>
                <a:gd name="T3" fmla="*/ 0 h 53"/>
                <a:gd name="T4" fmla="*/ 4 w 293"/>
                <a:gd name="T5" fmla="*/ 4 h 53"/>
                <a:gd name="T6" fmla="*/ 0 w 293"/>
                <a:gd name="T7" fmla="*/ 13 h 53"/>
                <a:gd name="T8" fmla="*/ 0 w 293"/>
                <a:gd name="T9" fmla="*/ 53 h 53"/>
                <a:gd name="T10" fmla="*/ 293 w 293"/>
                <a:gd name="T11" fmla="*/ 53 h 53"/>
                <a:gd name="T12" fmla="*/ 293 w 293"/>
                <a:gd name="T13" fmla="*/ 13 h 53"/>
                <a:gd name="T14" fmla="*/ 289 w 293"/>
                <a:gd name="T15" fmla="*/ 4 h 53"/>
                <a:gd name="T16" fmla="*/ 280 w 293"/>
                <a:gd name="T17" fmla="*/ 0 h 53"/>
                <a:gd name="T18" fmla="*/ 13 w 293"/>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53">
                  <a:moveTo>
                    <a:pt x="13" y="0"/>
                  </a:moveTo>
                  <a:lnTo>
                    <a:pt x="13" y="0"/>
                  </a:lnTo>
                  <a:cubicBezTo>
                    <a:pt x="10" y="0"/>
                    <a:pt x="6" y="1"/>
                    <a:pt x="4" y="4"/>
                  </a:cubicBezTo>
                  <a:cubicBezTo>
                    <a:pt x="1" y="6"/>
                    <a:pt x="0" y="9"/>
                    <a:pt x="0" y="13"/>
                  </a:cubicBezTo>
                  <a:lnTo>
                    <a:pt x="0" y="53"/>
                  </a:lnTo>
                  <a:lnTo>
                    <a:pt x="293" y="53"/>
                  </a:lnTo>
                  <a:lnTo>
                    <a:pt x="293" y="13"/>
                  </a:lnTo>
                  <a:cubicBezTo>
                    <a:pt x="293" y="9"/>
                    <a:pt x="292" y="6"/>
                    <a:pt x="289" y="4"/>
                  </a:cubicBezTo>
                  <a:cubicBezTo>
                    <a:pt x="287" y="1"/>
                    <a:pt x="283" y="0"/>
                    <a:pt x="280" y="0"/>
                  </a:cubicBezTo>
                  <a:lnTo>
                    <a:pt x="13" y="0"/>
                  </a:lnTo>
                  <a:close/>
                </a:path>
              </a:pathLst>
            </a:custGeom>
            <a:solidFill>
              <a:srgbClr val="0078D4"/>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2" name="Freeform 24">
              <a:extLst>
                <a:ext uri="{FF2B5EF4-FFF2-40B4-BE49-F238E27FC236}">
                  <a16:creationId xmlns:a16="http://schemas.microsoft.com/office/drawing/2014/main" id="{9C895ECA-7A12-4FCD-8D3B-D94F310F864B}"/>
                </a:ext>
              </a:extLst>
            </p:cNvPr>
            <p:cNvSpPr>
              <a:spLocks/>
            </p:cNvSpPr>
            <p:nvPr/>
          </p:nvSpPr>
          <p:spPr bwMode="auto">
            <a:xfrm>
              <a:off x="1778389" y="3890705"/>
              <a:ext cx="82433" cy="66580"/>
            </a:xfrm>
            <a:custGeom>
              <a:avLst/>
              <a:gdLst>
                <a:gd name="T0" fmla="*/ 133 w 133"/>
                <a:gd name="T1" fmla="*/ 0 h 106"/>
                <a:gd name="T2" fmla="*/ 133 w 133"/>
                <a:gd name="T3" fmla="*/ 0 h 106"/>
                <a:gd name="T4" fmla="*/ 0 w 133"/>
                <a:gd name="T5" fmla="*/ 0 h 106"/>
                <a:gd name="T6" fmla="*/ 0 w 133"/>
                <a:gd name="T7" fmla="*/ 106 h 106"/>
                <a:gd name="T8" fmla="*/ 133 w 133"/>
                <a:gd name="T9" fmla="*/ 106 h 106"/>
                <a:gd name="T10" fmla="*/ 133 w 133"/>
                <a:gd name="T11" fmla="*/ 0 h 106"/>
              </a:gdLst>
              <a:ahLst/>
              <a:cxnLst>
                <a:cxn ang="0">
                  <a:pos x="T0" y="T1"/>
                </a:cxn>
                <a:cxn ang="0">
                  <a:pos x="T2" y="T3"/>
                </a:cxn>
                <a:cxn ang="0">
                  <a:pos x="T4" y="T5"/>
                </a:cxn>
                <a:cxn ang="0">
                  <a:pos x="T6" y="T7"/>
                </a:cxn>
                <a:cxn ang="0">
                  <a:pos x="T8" y="T9"/>
                </a:cxn>
                <a:cxn ang="0">
                  <a:pos x="T10" y="T11"/>
                </a:cxn>
              </a:cxnLst>
              <a:rect l="0" t="0" r="r" b="b"/>
              <a:pathLst>
                <a:path w="133" h="106">
                  <a:moveTo>
                    <a:pt x="133" y="0"/>
                  </a:moveTo>
                  <a:lnTo>
                    <a:pt x="133" y="0"/>
                  </a:lnTo>
                  <a:lnTo>
                    <a:pt x="0" y="0"/>
                  </a:lnTo>
                  <a:lnTo>
                    <a:pt x="0" y="106"/>
                  </a:lnTo>
                  <a:lnTo>
                    <a:pt x="133" y="106"/>
                  </a:lnTo>
                  <a:lnTo>
                    <a:pt x="133" y="0"/>
                  </a:lnTo>
                  <a:close/>
                </a:path>
              </a:pathLst>
            </a:custGeom>
            <a:solidFill>
              <a:schemeClr val="bg2"/>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3" name="Freeform 25">
              <a:extLst>
                <a:ext uri="{FF2B5EF4-FFF2-40B4-BE49-F238E27FC236}">
                  <a16:creationId xmlns:a16="http://schemas.microsoft.com/office/drawing/2014/main" id="{B4960DB4-02A4-4A0D-A764-528F61F0BAAC}"/>
                </a:ext>
              </a:extLst>
            </p:cNvPr>
            <p:cNvSpPr>
              <a:spLocks/>
            </p:cNvSpPr>
            <p:nvPr/>
          </p:nvSpPr>
          <p:spPr bwMode="auto">
            <a:xfrm>
              <a:off x="1778389" y="4023866"/>
              <a:ext cx="182304" cy="15852"/>
            </a:xfrm>
            <a:custGeom>
              <a:avLst/>
              <a:gdLst>
                <a:gd name="T0" fmla="*/ 293 w 293"/>
                <a:gd name="T1" fmla="*/ 0 h 27"/>
                <a:gd name="T2" fmla="*/ 293 w 293"/>
                <a:gd name="T3" fmla="*/ 0 h 27"/>
                <a:gd name="T4" fmla="*/ 0 w 293"/>
                <a:gd name="T5" fmla="*/ 0 h 27"/>
                <a:gd name="T6" fmla="*/ 0 w 293"/>
                <a:gd name="T7" fmla="*/ 27 h 27"/>
                <a:gd name="T8" fmla="*/ 293 w 293"/>
                <a:gd name="T9" fmla="*/ 27 h 27"/>
                <a:gd name="T10" fmla="*/ 293 w 293"/>
                <a:gd name="T11" fmla="*/ 0 h 27"/>
              </a:gdLst>
              <a:ahLst/>
              <a:cxnLst>
                <a:cxn ang="0">
                  <a:pos x="T0" y="T1"/>
                </a:cxn>
                <a:cxn ang="0">
                  <a:pos x="T2" y="T3"/>
                </a:cxn>
                <a:cxn ang="0">
                  <a:pos x="T4" y="T5"/>
                </a:cxn>
                <a:cxn ang="0">
                  <a:pos x="T6" y="T7"/>
                </a:cxn>
                <a:cxn ang="0">
                  <a:pos x="T8" y="T9"/>
                </a:cxn>
                <a:cxn ang="0">
                  <a:pos x="T10" y="T11"/>
                </a:cxn>
              </a:cxnLst>
              <a:rect l="0" t="0" r="r" b="b"/>
              <a:pathLst>
                <a:path w="293" h="27">
                  <a:moveTo>
                    <a:pt x="293" y="0"/>
                  </a:moveTo>
                  <a:lnTo>
                    <a:pt x="293" y="0"/>
                  </a:lnTo>
                  <a:lnTo>
                    <a:pt x="0" y="0"/>
                  </a:lnTo>
                  <a:lnTo>
                    <a:pt x="0" y="27"/>
                  </a:lnTo>
                  <a:lnTo>
                    <a:pt x="293" y="27"/>
                  </a:lnTo>
                  <a:lnTo>
                    <a:pt x="293" y="0"/>
                  </a:lnTo>
                  <a:close/>
                </a:path>
              </a:pathLst>
            </a:custGeom>
            <a:solidFill>
              <a:srgbClr val="2F2F2F"/>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4" name="Freeform 26">
              <a:extLst>
                <a:ext uri="{FF2B5EF4-FFF2-40B4-BE49-F238E27FC236}">
                  <a16:creationId xmlns:a16="http://schemas.microsoft.com/office/drawing/2014/main" id="{54F8B492-07D9-4FB0-8809-82D8EC947376}"/>
                </a:ext>
              </a:extLst>
            </p:cNvPr>
            <p:cNvSpPr>
              <a:spLocks/>
            </p:cNvSpPr>
            <p:nvPr/>
          </p:nvSpPr>
          <p:spPr bwMode="auto">
            <a:xfrm>
              <a:off x="1878260" y="3890705"/>
              <a:ext cx="82433" cy="66580"/>
            </a:xfrm>
            <a:custGeom>
              <a:avLst/>
              <a:gdLst>
                <a:gd name="T0" fmla="*/ 133 w 133"/>
                <a:gd name="T1" fmla="*/ 0 h 106"/>
                <a:gd name="T2" fmla="*/ 133 w 133"/>
                <a:gd name="T3" fmla="*/ 0 h 106"/>
                <a:gd name="T4" fmla="*/ 0 w 133"/>
                <a:gd name="T5" fmla="*/ 0 h 106"/>
                <a:gd name="T6" fmla="*/ 0 w 133"/>
                <a:gd name="T7" fmla="*/ 106 h 106"/>
                <a:gd name="T8" fmla="*/ 133 w 133"/>
                <a:gd name="T9" fmla="*/ 106 h 106"/>
                <a:gd name="T10" fmla="*/ 133 w 133"/>
                <a:gd name="T11" fmla="*/ 0 h 106"/>
              </a:gdLst>
              <a:ahLst/>
              <a:cxnLst>
                <a:cxn ang="0">
                  <a:pos x="T0" y="T1"/>
                </a:cxn>
                <a:cxn ang="0">
                  <a:pos x="T2" y="T3"/>
                </a:cxn>
                <a:cxn ang="0">
                  <a:pos x="T4" y="T5"/>
                </a:cxn>
                <a:cxn ang="0">
                  <a:pos x="T6" y="T7"/>
                </a:cxn>
                <a:cxn ang="0">
                  <a:pos x="T8" y="T9"/>
                </a:cxn>
                <a:cxn ang="0">
                  <a:pos x="T10" y="T11"/>
                </a:cxn>
              </a:cxnLst>
              <a:rect l="0" t="0" r="r" b="b"/>
              <a:pathLst>
                <a:path w="133" h="106">
                  <a:moveTo>
                    <a:pt x="133" y="0"/>
                  </a:moveTo>
                  <a:lnTo>
                    <a:pt x="133" y="0"/>
                  </a:lnTo>
                  <a:lnTo>
                    <a:pt x="0" y="0"/>
                  </a:lnTo>
                  <a:lnTo>
                    <a:pt x="0" y="106"/>
                  </a:lnTo>
                  <a:lnTo>
                    <a:pt x="133" y="106"/>
                  </a:lnTo>
                  <a:lnTo>
                    <a:pt x="133" y="0"/>
                  </a:lnTo>
                  <a:close/>
                </a:path>
              </a:pathLst>
            </a:custGeom>
            <a:solidFill>
              <a:schemeClr val="bg2"/>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5" name="Freeform 27">
              <a:extLst>
                <a:ext uri="{FF2B5EF4-FFF2-40B4-BE49-F238E27FC236}">
                  <a16:creationId xmlns:a16="http://schemas.microsoft.com/office/drawing/2014/main" id="{598037EB-8AE3-471C-8089-262A47FD7A6E}"/>
                </a:ext>
              </a:extLst>
            </p:cNvPr>
            <p:cNvSpPr>
              <a:spLocks/>
            </p:cNvSpPr>
            <p:nvPr/>
          </p:nvSpPr>
          <p:spPr bwMode="auto">
            <a:xfrm>
              <a:off x="1792656" y="3982650"/>
              <a:ext cx="20608" cy="19023"/>
            </a:xfrm>
            <a:custGeom>
              <a:avLst/>
              <a:gdLst>
                <a:gd name="T0" fmla="*/ 32 w 32"/>
                <a:gd name="T1" fmla="*/ 16 h 32"/>
                <a:gd name="T2" fmla="*/ 32 w 32"/>
                <a:gd name="T3" fmla="*/ 16 h 32"/>
                <a:gd name="T4" fmla="*/ 16 w 32"/>
                <a:gd name="T5" fmla="*/ 32 h 32"/>
                <a:gd name="T6" fmla="*/ 0 w 32"/>
                <a:gd name="T7" fmla="*/ 16 h 32"/>
                <a:gd name="T8" fmla="*/ 16 w 32"/>
                <a:gd name="T9" fmla="*/ 0 h 32"/>
                <a:gd name="T10" fmla="*/ 32 w 32"/>
                <a:gd name="T11" fmla="*/ 16 h 32"/>
              </a:gdLst>
              <a:ahLst/>
              <a:cxnLst>
                <a:cxn ang="0">
                  <a:pos x="T0" y="T1"/>
                </a:cxn>
                <a:cxn ang="0">
                  <a:pos x="T2" y="T3"/>
                </a:cxn>
                <a:cxn ang="0">
                  <a:pos x="T4" y="T5"/>
                </a:cxn>
                <a:cxn ang="0">
                  <a:pos x="T6" y="T7"/>
                </a:cxn>
                <a:cxn ang="0">
                  <a:pos x="T8" y="T9"/>
                </a:cxn>
                <a:cxn ang="0">
                  <a:pos x="T10" y="T11"/>
                </a:cxn>
              </a:cxnLst>
              <a:rect l="0" t="0" r="r" b="b"/>
              <a:pathLst>
                <a:path w="32" h="32">
                  <a:moveTo>
                    <a:pt x="32" y="16"/>
                  </a:moveTo>
                  <a:lnTo>
                    <a:pt x="32" y="16"/>
                  </a:lnTo>
                  <a:cubicBezTo>
                    <a:pt x="32" y="25"/>
                    <a:pt x="25" y="32"/>
                    <a:pt x="16" y="32"/>
                  </a:cubicBezTo>
                  <a:cubicBezTo>
                    <a:pt x="8" y="32"/>
                    <a:pt x="0" y="25"/>
                    <a:pt x="0" y="16"/>
                  </a:cubicBezTo>
                  <a:cubicBezTo>
                    <a:pt x="0" y="7"/>
                    <a:pt x="8" y="0"/>
                    <a:pt x="16" y="0"/>
                  </a:cubicBezTo>
                  <a:cubicBezTo>
                    <a:pt x="25" y="0"/>
                    <a:pt x="32" y="7"/>
                    <a:pt x="32" y="16"/>
                  </a:cubicBezTo>
                  <a:close/>
                </a:path>
              </a:pathLst>
            </a:custGeom>
            <a:solidFill>
              <a:srgbClr val="FFFFFF"/>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6" name="Freeform 28">
              <a:extLst>
                <a:ext uri="{FF2B5EF4-FFF2-40B4-BE49-F238E27FC236}">
                  <a16:creationId xmlns:a16="http://schemas.microsoft.com/office/drawing/2014/main" id="{614063E8-DB90-4298-8BF6-12A500435726}"/>
                </a:ext>
              </a:extLst>
            </p:cNvPr>
            <p:cNvSpPr>
              <a:spLocks/>
            </p:cNvSpPr>
            <p:nvPr/>
          </p:nvSpPr>
          <p:spPr bwMode="auto">
            <a:xfrm>
              <a:off x="1927403" y="3982650"/>
              <a:ext cx="20608" cy="19023"/>
            </a:xfrm>
            <a:custGeom>
              <a:avLst/>
              <a:gdLst>
                <a:gd name="T0" fmla="*/ 32 w 32"/>
                <a:gd name="T1" fmla="*/ 16 h 32"/>
                <a:gd name="T2" fmla="*/ 32 w 32"/>
                <a:gd name="T3" fmla="*/ 16 h 32"/>
                <a:gd name="T4" fmla="*/ 16 w 32"/>
                <a:gd name="T5" fmla="*/ 32 h 32"/>
                <a:gd name="T6" fmla="*/ 0 w 32"/>
                <a:gd name="T7" fmla="*/ 16 h 32"/>
                <a:gd name="T8" fmla="*/ 16 w 32"/>
                <a:gd name="T9" fmla="*/ 0 h 32"/>
                <a:gd name="T10" fmla="*/ 32 w 32"/>
                <a:gd name="T11" fmla="*/ 16 h 32"/>
              </a:gdLst>
              <a:ahLst/>
              <a:cxnLst>
                <a:cxn ang="0">
                  <a:pos x="T0" y="T1"/>
                </a:cxn>
                <a:cxn ang="0">
                  <a:pos x="T2" y="T3"/>
                </a:cxn>
                <a:cxn ang="0">
                  <a:pos x="T4" y="T5"/>
                </a:cxn>
                <a:cxn ang="0">
                  <a:pos x="T6" y="T7"/>
                </a:cxn>
                <a:cxn ang="0">
                  <a:pos x="T8" y="T9"/>
                </a:cxn>
                <a:cxn ang="0">
                  <a:pos x="T10" y="T11"/>
                </a:cxn>
              </a:cxnLst>
              <a:rect l="0" t="0" r="r" b="b"/>
              <a:pathLst>
                <a:path w="32" h="32">
                  <a:moveTo>
                    <a:pt x="32" y="16"/>
                  </a:moveTo>
                  <a:lnTo>
                    <a:pt x="32" y="16"/>
                  </a:lnTo>
                  <a:cubicBezTo>
                    <a:pt x="32" y="25"/>
                    <a:pt x="25" y="32"/>
                    <a:pt x="16" y="32"/>
                  </a:cubicBezTo>
                  <a:cubicBezTo>
                    <a:pt x="7" y="32"/>
                    <a:pt x="0" y="25"/>
                    <a:pt x="0" y="16"/>
                  </a:cubicBezTo>
                  <a:cubicBezTo>
                    <a:pt x="0" y="7"/>
                    <a:pt x="7" y="0"/>
                    <a:pt x="16" y="0"/>
                  </a:cubicBezTo>
                  <a:cubicBezTo>
                    <a:pt x="25" y="0"/>
                    <a:pt x="32" y="7"/>
                    <a:pt x="32" y="16"/>
                  </a:cubicBezTo>
                  <a:close/>
                </a:path>
              </a:pathLst>
            </a:custGeom>
            <a:solidFill>
              <a:srgbClr val="FFFFFF"/>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grpSp>
          <p:nvGrpSpPr>
            <p:cNvPr id="137" name="Group 14">
              <a:extLst>
                <a:ext uri="{FF2B5EF4-FFF2-40B4-BE49-F238E27FC236}">
                  <a16:creationId xmlns:a16="http://schemas.microsoft.com/office/drawing/2014/main" id="{76AECC84-29F8-4ABB-82EB-0CA754AD48AB}"/>
                </a:ext>
              </a:extLst>
            </p:cNvPr>
            <p:cNvGrpSpPr>
              <a:grpSpLocks noChangeAspect="1"/>
            </p:cNvGrpSpPr>
            <p:nvPr/>
          </p:nvGrpSpPr>
          <p:grpSpPr bwMode="auto">
            <a:xfrm>
              <a:off x="2033590" y="3746506"/>
              <a:ext cx="354013" cy="315913"/>
              <a:chOff x="1281" y="2360"/>
              <a:chExt cx="223" cy="199"/>
            </a:xfrm>
          </p:grpSpPr>
          <p:sp>
            <p:nvSpPr>
              <p:cNvPr id="138" name="Freeform 15">
                <a:extLst>
                  <a:ext uri="{FF2B5EF4-FFF2-40B4-BE49-F238E27FC236}">
                    <a16:creationId xmlns:a16="http://schemas.microsoft.com/office/drawing/2014/main" id="{BF1DB310-5F2E-4B27-864D-FF74EFC1E655}"/>
                  </a:ext>
                </a:extLst>
              </p:cNvPr>
              <p:cNvSpPr>
                <a:spLocks noEditPoints="1"/>
              </p:cNvSpPr>
              <p:nvPr/>
            </p:nvSpPr>
            <p:spPr bwMode="auto">
              <a:xfrm>
                <a:off x="1297" y="2443"/>
                <a:ext cx="191" cy="116"/>
              </a:xfrm>
              <a:custGeom>
                <a:avLst/>
                <a:gdLst>
                  <a:gd name="T0" fmla="*/ 27 w 307"/>
                  <a:gd name="T1" fmla="*/ 27 h 187"/>
                  <a:gd name="T2" fmla="*/ 27 w 307"/>
                  <a:gd name="T3" fmla="*/ 27 h 187"/>
                  <a:gd name="T4" fmla="*/ 107 w 307"/>
                  <a:gd name="T5" fmla="*/ 27 h 187"/>
                  <a:gd name="T6" fmla="*/ 107 w 307"/>
                  <a:gd name="T7" fmla="*/ 107 h 187"/>
                  <a:gd name="T8" fmla="*/ 27 w 307"/>
                  <a:gd name="T9" fmla="*/ 107 h 187"/>
                  <a:gd name="T10" fmla="*/ 27 w 307"/>
                  <a:gd name="T11" fmla="*/ 27 h 187"/>
                  <a:gd name="T12" fmla="*/ 133 w 307"/>
                  <a:gd name="T13" fmla="*/ 27 h 187"/>
                  <a:gd name="T14" fmla="*/ 133 w 307"/>
                  <a:gd name="T15" fmla="*/ 27 h 187"/>
                  <a:gd name="T16" fmla="*/ 160 w 307"/>
                  <a:gd name="T17" fmla="*/ 27 h 187"/>
                  <a:gd name="T18" fmla="*/ 160 w 307"/>
                  <a:gd name="T19" fmla="*/ 54 h 187"/>
                  <a:gd name="T20" fmla="*/ 133 w 307"/>
                  <a:gd name="T21" fmla="*/ 54 h 187"/>
                  <a:gd name="T22" fmla="*/ 133 w 307"/>
                  <a:gd name="T23" fmla="*/ 27 h 187"/>
                  <a:gd name="T24" fmla="*/ 200 w 307"/>
                  <a:gd name="T25" fmla="*/ 27 h 187"/>
                  <a:gd name="T26" fmla="*/ 200 w 307"/>
                  <a:gd name="T27" fmla="*/ 27 h 187"/>
                  <a:gd name="T28" fmla="*/ 280 w 307"/>
                  <a:gd name="T29" fmla="*/ 27 h 187"/>
                  <a:gd name="T30" fmla="*/ 280 w 307"/>
                  <a:gd name="T31" fmla="*/ 187 h 187"/>
                  <a:gd name="T32" fmla="*/ 200 w 307"/>
                  <a:gd name="T33" fmla="*/ 187 h 187"/>
                  <a:gd name="T34" fmla="*/ 200 w 307"/>
                  <a:gd name="T35" fmla="*/ 27 h 187"/>
                  <a:gd name="T36" fmla="*/ 307 w 307"/>
                  <a:gd name="T37" fmla="*/ 0 h 187"/>
                  <a:gd name="T38" fmla="*/ 307 w 307"/>
                  <a:gd name="T39" fmla="*/ 0 h 187"/>
                  <a:gd name="T40" fmla="*/ 0 w 307"/>
                  <a:gd name="T41" fmla="*/ 0 h 187"/>
                  <a:gd name="T42" fmla="*/ 0 w 307"/>
                  <a:gd name="T43" fmla="*/ 187 h 187"/>
                  <a:gd name="T44" fmla="*/ 307 w 307"/>
                  <a:gd name="T45" fmla="*/ 187 h 187"/>
                  <a:gd name="T46" fmla="*/ 307 w 307"/>
                  <a:gd name="T4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7" h="187">
                    <a:moveTo>
                      <a:pt x="27" y="27"/>
                    </a:moveTo>
                    <a:lnTo>
                      <a:pt x="27" y="27"/>
                    </a:lnTo>
                    <a:lnTo>
                      <a:pt x="107" y="27"/>
                    </a:lnTo>
                    <a:lnTo>
                      <a:pt x="107" y="107"/>
                    </a:lnTo>
                    <a:lnTo>
                      <a:pt x="27" y="107"/>
                    </a:lnTo>
                    <a:lnTo>
                      <a:pt x="27" y="27"/>
                    </a:lnTo>
                    <a:close/>
                    <a:moveTo>
                      <a:pt x="133" y="27"/>
                    </a:moveTo>
                    <a:lnTo>
                      <a:pt x="133" y="27"/>
                    </a:lnTo>
                    <a:lnTo>
                      <a:pt x="160" y="27"/>
                    </a:lnTo>
                    <a:lnTo>
                      <a:pt x="160" y="54"/>
                    </a:lnTo>
                    <a:lnTo>
                      <a:pt x="133" y="54"/>
                    </a:lnTo>
                    <a:lnTo>
                      <a:pt x="133" y="27"/>
                    </a:lnTo>
                    <a:close/>
                    <a:moveTo>
                      <a:pt x="200" y="27"/>
                    </a:moveTo>
                    <a:lnTo>
                      <a:pt x="200" y="27"/>
                    </a:lnTo>
                    <a:lnTo>
                      <a:pt x="280" y="27"/>
                    </a:lnTo>
                    <a:lnTo>
                      <a:pt x="280" y="187"/>
                    </a:lnTo>
                    <a:lnTo>
                      <a:pt x="200" y="187"/>
                    </a:lnTo>
                    <a:lnTo>
                      <a:pt x="200" y="27"/>
                    </a:lnTo>
                    <a:close/>
                    <a:moveTo>
                      <a:pt x="307" y="0"/>
                    </a:moveTo>
                    <a:lnTo>
                      <a:pt x="307" y="0"/>
                    </a:lnTo>
                    <a:lnTo>
                      <a:pt x="0" y="0"/>
                    </a:lnTo>
                    <a:lnTo>
                      <a:pt x="0" y="187"/>
                    </a:lnTo>
                    <a:lnTo>
                      <a:pt x="307" y="187"/>
                    </a:lnTo>
                    <a:lnTo>
                      <a:pt x="307" y="0"/>
                    </a:lnTo>
                    <a:close/>
                  </a:path>
                </a:pathLst>
              </a:custGeom>
              <a:solidFill>
                <a:schemeClr val="accent5">
                  <a:lumMod val="75000"/>
                </a:schemeClr>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39" name="Freeform 16">
                <a:extLst>
                  <a:ext uri="{FF2B5EF4-FFF2-40B4-BE49-F238E27FC236}">
                    <a16:creationId xmlns:a16="http://schemas.microsoft.com/office/drawing/2014/main" id="{F654820C-97CA-4050-90E4-89E183651C03}"/>
                  </a:ext>
                </a:extLst>
              </p:cNvPr>
              <p:cNvSpPr>
                <a:spLocks/>
              </p:cNvSpPr>
              <p:nvPr/>
            </p:nvSpPr>
            <p:spPr bwMode="auto">
              <a:xfrm>
                <a:off x="1380" y="2460"/>
                <a:ext cx="16" cy="17"/>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chemeClr val="bg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40" name="Freeform 17">
                <a:extLst>
                  <a:ext uri="{FF2B5EF4-FFF2-40B4-BE49-F238E27FC236}">
                    <a16:creationId xmlns:a16="http://schemas.microsoft.com/office/drawing/2014/main" id="{6D21652B-CF88-443C-B160-734DF6B8CD4F}"/>
                  </a:ext>
                </a:extLst>
              </p:cNvPr>
              <p:cNvSpPr>
                <a:spLocks/>
              </p:cNvSpPr>
              <p:nvPr/>
            </p:nvSpPr>
            <p:spPr bwMode="auto">
              <a:xfrm>
                <a:off x="1421" y="2460"/>
                <a:ext cx="50" cy="99"/>
              </a:xfrm>
              <a:custGeom>
                <a:avLst/>
                <a:gdLst>
                  <a:gd name="T0" fmla="*/ 80 w 80"/>
                  <a:gd name="T1" fmla="*/ 0 h 160"/>
                  <a:gd name="T2" fmla="*/ 80 w 80"/>
                  <a:gd name="T3" fmla="*/ 0 h 160"/>
                  <a:gd name="T4" fmla="*/ 0 w 80"/>
                  <a:gd name="T5" fmla="*/ 0 h 160"/>
                  <a:gd name="T6" fmla="*/ 0 w 80"/>
                  <a:gd name="T7" fmla="*/ 160 h 160"/>
                  <a:gd name="T8" fmla="*/ 80 w 80"/>
                  <a:gd name="T9" fmla="*/ 160 h 160"/>
                  <a:gd name="T10" fmla="*/ 80 w 80"/>
                  <a:gd name="T11" fmla="*/ 0 h 160"/>
                </a:gdLst>
                <a:ahLst/>
                <a:cxnLst>
                  <a:cxn ang="0">
                    <a:pos x="T0" y="T1"/>
                  </a:cxn>
                  <a:cxn ang="0">
                    <a:pos x="T2" y="T3"/>
                  </a:cxn>
                  <a:cxn ang="0">
                    <a:pos x="T4" y="T5"/>
                  </a:cxn>
                  <a:cxn ang="0">
                    <a:pos x="T6" y="T7"/>
                  </a:cxn>
                  <a:cxn ang="0">
                    <a:pos x="T8" y="T9"/>
                  </a:cxn>
                  <a:cxn ang="0">
                    <a:pos x="T10" y="T11"/>
                  </a:cxn>
                </a:cxnLst>
                <a:rect l="0" t="0" r="r" b="b"/>
                <a:pathLst>
                  <a:path w="80" h="160">
                    <a:moveTo>
                      <a:pt x="80" y="0"/>
                    </a:moveTo>
                    <a:lnTo>
                      <a:pt x="80" y="0"/>
                    </a:lnTo>
                    <a:lnTo>
                      <a:pt x="0" y="0"/>
                    </a:lnTo>
                    <a:lnTo>
                      <a:pt x="0" y="160"/>
                    </a:lnTo>
                    <a:lnTo>
                      <a:pt x="80" y="160"/>
                    </a:lnTo>
                    <a:lnTo>
                      <a:pt x="80" y="0"/>
                    </a:lnTo>
                    <a:close/>
                  </a:path>
                </a:pathLst>
              </a:custGeom>
              <a:solidFill>
                <a:schemeClr val="bg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41" name="Freeform 18">
                <a:extLst>
                  <a:ext uri="{FF2B5EF4-FFF2-40B4-BE49-F238E27FC236}">
                    <a16:creationId xmlns:a16="http://schemas.microsoft.com/office/drawing/2014/main" id="{670DC1F6-2B7D-4ACC-BA13-58CB4626B6FB}"/>
                  </a:ext>
                </a:extLst>
              </p:cNvPr>
              <p:cNvSpPr>
                <a:spLocks/>
              </p:cNvSpPr>
              <p:nvPr/>
            </p:nvSpPr>
            <p:spPr bwMode="auto">
              <a:xfrm>
                <a:off x="1281" y="2360"/>
                <a:ext cx="223" cy="67"/>
              </a:xfrm>
              <a:custGeom>
                <a:avLst/>
                <a:gdLst>
                  <a:gd name="T0" fmla="*/ 186 w 359"/>
                  <a:gd name="T1" fmla="*/ 0 h 109"/>
                  <a:gd name="T2" fmla="*/ 186 w 359"/>
                  <a:gd name="T3" fmla="*/ 0 h 109"/>
                  <a:gd name="T4" fmla="*/ 106 w 359"/>
                  <a:gd name="T5" fmla="*/ 47 h 109"/>
                  <a:gd name="T6" fmla="*/ 106 w 359"/>
                  <a:gd name="T7" fmla="*/ 29 h 109"/>
                  <a:gd name="T8" fmla="*/ 53 w 359"/>
                  <a:gd name="T9" fmla="*/ 29 h 109"/>
                  <a:gd name="T10" fmla="*/ 53 w 359"/>
                  <a:gd name="T11" fmla="*/ 78 h 109"/>
                  <a:gd name="T12" fmla="*/ 0 w 359"/>
                  <a:gd name="T13" fmla="*/ 109 h 109"/>
                  <a:gd name="T14" fmla="*/ 359 w 359"/>
                  <a:gd name="T15" fmla="*/ 109 h 109"/>
                  <a:gd name="T16" fmla="*/ 186 w 359"/>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109">
                    <a:moveTo>
                      <a:pt x="186" y="0"/>
                    </a:moveTo>
                    <a:lnTo>
                      <a:pt x="186" y="0"/>
                    </a:lnTo>
                    <a:lnTo>
                      <a:pt x="106" y="47"/>
                    </a:lnTo>
                    <a:lnTo>
                      <a:pt x="106" y="29"/>
                    </a:lnTo>
                    <a:lnTo>
                      <a:pt x="53" y="29"/>
                    </a:lnTo>
                    <a:lnTo>
                      <a:pt x="53" y="78"/>
                    </a:lnTo>
                    <a:lnTo>
                      <a:pt x="0" y="109"/>
                    </a:lnTo>
                    <a:lnTo>
                      <a:pt x="359" y="109"/>
                    </a:lnTo>
                    <a:lnTo>
                      <a:pt x="186" y="0"/>
                    </a:lnTo>
                    <a:close/>
                  </a:path>
                </a:pathLst>
              </a:custGeom>
              <a:solidFill>
                <a:srgbClr val="0078D4"/>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grpSp>
      </p:grpSp>
      <p:grpSp>
        <p:nvGrpSpPr>
          <p:cNvPr id="142" name="Group 141">
            <a:extLst>
              <a:ext uri="{FF2B5EF4-FFF2-40B4-BE49-F238E27FC236}">
                <a16:creationId xmlns:a16="http://schemas.microsoft.com/office/drawing/2014/main" id="{30B9B6F0-54B8-4469-8413-B56CF6C9CD00}"/>
              </a:ext>
            </a:extLst>
          </p:cNvPr>
          <p:cNvGrpSpPr/>
          <p:nvPr/>
        </p:nvGrpSpPr>
        <p:grpSpPr>
          <a:xfrm>
            <a:off x="7574836" y="6075706"/>
            <a:ext cx="521115" cy="379020"/>
            <a:chOff x="1783933" y="4351733"/>
            <a:chExt cx="521123" cy="379026"/>
          </a:xfrm>
        </p:grpSpPr>
        <p:sp>
          <p:nvSpPr>
            <p:cNvPr id="143" name="Freeform: Shape 142">
              <a:extLst>
                <a:ext uri="{FF2B5EF4-FFF2-40B4-BE49-F238E27FC236}">
                  <a16:creationId xmlns:a16="http://schemas.microsoft.com/office/drawing/2014/main" id="{BC9E19B0-7378-46DB-9AF0-4A0B229CA8ED}"/>
                </a:ext>
              </a:extLst>
            </p:cNvPr>
            <p:cNvSpPr/>
            <p:nvPr/>
          </p:nvSpPr>
          <p:spPr>
            <a:xfrm>
              <a:off x="1783933" y="4440008"/>
              <a:ext cx="191799" cy="192298"/>
            </a:xfrm>
            <a:custGeom>
              <a:avLst/>
              <a:gdLst>
                <a:gd name="connsiteX0" fmla="*/ 18031 w 200025"/>
                <a:gd name="connsiteY0" fmla="*/ 18031 h 200025"/>
                <a:gd name="connsiteX1" fmla="*/ 186623 w 200025"/>
                <a:gd name="connsiteY1" fmla="*/ 18031 h 200025"/>
                <a:gd name="connsiteX2" fmla="*/ 186623 w 200025"/>
                <a:gd name="connsiteY2" fmla="*/ 186623 h 200025"/>
                <a:gd name="connsiteX3" fmla="*/ 18031 w 200025"/>
                <a:gd name="connsiteY3" fmla="*/ 186623 h 200025"/>
                <a:gd name="connsiteX0" fmla="*/ 0 w 168592"/>
                <a:gd name="connsiteY0" fmla="*/ 1468 h 170060"/>
                <a:gd name="connsiteX1" fmla="*/ 98500 w 168592"/>
                <a:gd name="connsiteY1" fmla="*/ 0 h 170060"/>
                <a:gd name="connsiteX2" fmla="*/ 168592 w 168592"/>
                <a:gd name="connsiteY2" fmla="*/ 1468 h 170060"/>
                <a:gd name="connsiteX3" fmla="*/ 168592 w 168592"/>
                <a:gd name="connsiteY3" fmla="*/ 170060 h 170060"/>
                <a:gd name="connsiteX4" fmla="*/ 0 w 168592"/>
                <a:gd name="connsiteY4" fmla="*/ 170060 h 170060"/>
                <a:gd name="connsiteX5" fmla="*/ 0 w 168592"/>
                <a:gd name="connsiteY5" fmla="*/ 1468 h 170060"/>
                <a:gd name="connsiteX0" fmla="*/ 0 w 169619"/>
                <a:gd name="connsiteY0" fmla="*/ 1468 h 170060"/>
                <a:gd name="connsiteX1" fmla="*/ 98500 w 169619"/>
                <a:gd name="connsiteY1" fmla="*/ 0 h 170060"/>
                <a:gd name="connsiteX2" fmla="*/ 168592 w 169619"/>
                <a:gd name="connsiteY2" fmla="*/ 1468 h 170060"/>
                <a:gd name="connsiteX3" fmla="*/ 169619 w 169619"/>
                <a:gd name="connsiteY3" fmla="*/ 73659 h 170060"/>
                <a:gd name="connsiteX4" fmla="*/ 168592 w 169619"/>
                <a:gd name="connsiteY4" fmla="*/ 170060 h 170060"/>
                <a:gd name="connsiteX5" fmla="*/ 0 w 169619"/>
                <a:gd name="connsiteY5" fmla="*/ 170060 h 170060"/>
                <a:gd name="connsiteX6" fmla="*/ 0 w 169619"/>
                <a:gd name="connsiteY6" fmla="*/ 1468 h 170060"/>
                <a:gd name="connsiteX0" fmla="*/ 168592 w 260032"/>
                <a:gd name="connsiteY0" fmla="*/ 1468 h 170060"/>
                <a:gd name="connsiteX1" fmla="*/ 169619 w 260032"/>
                <a:gd name="connsiteY1" fmla="*/ 73659 h 170060"/>
                <a:gd name="connsiteX2" fmla="*/ 168592 w 260032"/>
                <a:gd name="connsiteY2" fmla="*/ 170060 h 170060"/>
                <a:gd name="connsiteX3" fmla="*/ 0 w 260032"/>
                <a:gd name="connsiteY3" fmla="*/ 170060 h 170060"/>
                <a:gd name="connsiteX4" fmla="*/ 0 w 260032"/>
                <a:gd name="connsiteY4" fmla="*/ 1468 h 170060"/>
                <a:gd name="connsiteX5" fmla="*/ 98500 w 260032"/>
                <a:gd name="connsiteY5" fmla="*/ 0 h 170060"/>
                <a:gd name="connsiteX6" fmla="*/ 260032 w 260032"/>
                <a:gd name="connsiteY6" fmla="*/ 92908 h 170060"/>
                <a:gd name="connsiteX0" fmla="*/ 168592 w 169619"/>
                <a:gd name="connsiteY0" fmla="*/ 1468 h 170060"/>
                <a:gd name="connsiteX1" fmla="*/ 169619 w 169619"/>
                <a:gd name="connsiteY1" fmla="*/ 73659 h 170060"/>
                <a:gd name="connsiteX2" fmla="*/ 168592 w 169619"/>
                <a:gd name="connsiteY2" fmla="*/ 170060 h 170060"/>
                <a:gd name="connsiteX3" fmla="*/ 0 w 169619"/>
                <a:gd name="connsiteY3" fmla="*/ 170060 h 170060"/>
                <a:gd name="connsiteX4" fmla="*/ 0 w 169619"/>
                <a:gd name="connsiteY4" fmla="*/ 1468 h 170060"/>
                <a:gd name="connsiteX5" fmla="*/ 98500 w 169619"/>
                <a:gd name="connsiteY5" fmla="*/ 0 h 170060"/>
                <a:gd name="connsiteX0" fmla="*/ 169619 w 169619"/>
                <a:gd name="connsiteY0" fmla="*/ 73659 h 170060"/>
                <a:gd name="connsiteX1" fmla="*/ 168592 w 169619"/>
                <a:gd name="connsiteY1" fmla="*/ 170060 h 170060"/>
                <a:gd name="connsiteX2" fmla="*/ 0 w 169619"/>
                <a:gd name="connsiteY2" fmla="*/ 170060 h 170060"/>
                <a:gd name="connsiteX3" fmla="*/ 0 w 169619"/>
                <a:gd name="connsiteY3" fmla="*/ 1468 h 170060"/>
                <a:gd name="connsiteX4" fmla="*/ 98500 w 169619"/>
                <a:gd name="connsiteY4" fmla="*/ 0 h 17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19" h="170060">
                  <a:moveTo>
                    <a:pt x="169619" y="73659"/>
                  </a:moveTo>
                  <a:cubicBezTo>
                    <a:pt x="169277" y="105793"/>
                    <a:pt x="168934" y="137926"/>
                    <a:pt x="168592" y="170060"/>
                  </a:cubicBezTo>
                  <a:lnTo>
                    <a:pt x="0" y="170060"/>
                  </a:lnTo>
                  <a:lnTo>
                    <a:pt x="0" y="1468"/>
                  </a:lnTo>
                  <a:lnTo>
                    <a:pt x="98500" y="0"/>
                  </a:lnTo>
                </a:path>
              </a:pathLst>
            </a:custGeom>
            <a:noFill/>
            <a:ln w="24041" cap="flat">
              <a:solidFill>
                <a:srgbClr val="1888C9"/>
              </a:solidFill>
              <a:prstDash val="solid"/>
              <a:miter/>
            </a:ln>
          </p:spPr>
          <p:txBody>
            <a:bodyPr rtlCol="0" anchor="ctr"/>
            <a:lstStyle/>
            <a:p>
              <a:pPr defTabSz="914411">
                <a:defRPr/>
              </a:pPr>
              <a:endParaRPr lang="en-US" sz="1765">
                <a:solidFill>
                  <a:srgbClr val="1A1A1A"/>
                </a:solidFill>
                <a:latin typeface="Segoe UI"/>
              </a:endParaRPr>
            </a:p>
          </p:txBody>
        </p:sp>
        <p:sp>
          <p:nvSpPr>
            <p:cNvPr id="144" name="Freeform: Shape 143">
              <a:extLst>
                <a:ext uri="{FF2B5EF4-FFF2-40B4-BE49-F238E27FC236}">
                  <a16:creationId xmlns:a16="http://schemas.microsoft.com/office/drawing/2014/main" id="{CECF9A32-C522-4D0E-8DC0-0BEE1A2623F6}"/>
                </a:ext>
              </a:extLst>
            </p:cNvPr>
            <p:cNvSpPr/>
            <p:nvPr/>
          </p:nvSpPr>
          <p:spPr>
            <a:xfrm>
              <a:off x="1864786" y="4353425"/>
              <a:ext cx="193870" cy="193869"/>
            </a:xfrm>
            <a:custGeom>
              <a:avLst/>
              <a:gdLst>
                <a:gd name="connsiteX0" fmla="*/ 160906 w 171450"/>
                <a:gd name="connsiteY0" fmla="*/ 18031 h 171450"/>
                <a:gd name="connsiteX1" fmla="*/ 18031 w 171450"/>
                <a:gd name="connsiteY1" fmla="*/ 160906 h 171450"/>
              </a:gdLst>
              <a:ahLst/>
              <a:cxnLst>
                <a:cxn ang="0">
                  <a:pos x="connsiteX0" y="connsiteY0"/>
                </a:cxn>
                <a:cxn ang="0">
                  <a:pos x="connsiteX1" y="connsiteY1"/>
                </a:cxn>
              </a:cxnLst>
              <a:rect l="l" t="t" r="r" b="b"/>
              <a:pathLst>
                <a:path w="171450" h="171450">
                  <a:moveTo>
                    <a:pt x="160906" y="18031"/>
                  </a:moveTo>
                  <a:lnTo>
                    <a:pt x="18031" y="160906"/>
                  </a:lnTo>
                </a:path>
              </a:pathLst>
            </a:custGeom>
            <a:solidFill>
              <a:schemeClr val="accent5">
                <a:lumMod val="75000"/>
              </a:schemeClr>
            </a:solidFill>
            <a:ln w="24041" cap="flat">
              <a:solidFill>
                <a:schemeClr val="accent5">
                  <a:lumMod val="75000"/>
                </a:schemeClr>
              </a:solidFill>
              <a:prstDash val="solid"/>
              <a:miter/>
            </a:ln>
          </p:spPr>
          <p:txBody>
            <a:bodyPr rtlCol="0" anchor="ctr"/>
            <a:lstStyle/>
            <a:p>
              <a:pPr defTabSz="914411">
                <a:defRPr/>
              </a:pPr>
              <a:endParaRPr lang="en-US" sz="1765">
                <a:solidFill>
                  <a:srgbClr val="1A1A1A"/>
                </a:solidFill>
                <a:latin typeface="Segoe UI"/>
              </a:endParaRPr>
            </a:p>
          </p:txBody>
        </p:sp>
        <p:sp>
          <p:nvSpPr>
            <p:cNvPr id="145" name="Freeform: Shape 144">
              <a:extLst>
                <a:ext uri="{FF2B5EF4-FFF2-40B4-BE49-F238E27FC236}">
                  <a16:creationId xmlns:a16="http://schemas.microsoft.com/office/drawing/2014/main" id="{7506B93B-59AD-4E4D-9057-602BF55FA697}"/>
                </a:ext>
              </a:extLst>
            </p:cNvPr>
            <p:cNvSpPr/>
            <p:nvPr/>
          </p:nvSpPr>
          <p:spPr>
            <a:xfrm>
              <a:off x="1946028" y="4351733"/>
              <a:ext cx="118476" cy="118476"/>
            </a:xfrm>
            <a:custGeom>
              <a:avLst/>
              <a:gdLst>
                <a:gd name="connsiteX0" fmla="*/ 7144 w 104775"/>
                <a:gd name="connsiteY0" fmla="*/ 10954 h 104775"/>
                <a:gd name="connsiteX1" fmla="*/ 8096 w 104775"/>
                <a:gd name="connsiteY1" fmla="*/ 26194 h 104775"/>
                <a:gd name="connsiteX2" fmla="*/ 85249 w 104775"/>
                <a:gd name="connsiteY2" fmla="*/ 23336 h 104775"/>
                <a:gd name="connsiteX3" fmla="*/ 82391 w 104775"/>
                <a:gd name="connsiteY3" fmla="*/ 100489 h 104775"/>
                <a:gd name="connsiteX4" fmla="*/ 97631 w 104775"/>
                <a:gd name="connsiteY4" fmla="*/ 100489 h 104775"/>
                <a:gd name="connsiteX5" fmla="*/ 101441 w 104775"/>
                <a:gd name="connsiteY5"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104775">
                  <a:moveTo>
                    <a:pt x="7144" y="10954"/>
                  </a:moveTo>
                  <a:lnTo>
                    <a:pt x="8096" y="26194"/>
                  </a:lnTo>
                  <a:lnTo>
                    <a:pt x="85249" y="23336"/>
                  </a:lnTo>
                  <a:lnTo>
                    <a:pt x="82391" y="100489"/>
                  </a:lnTo>
                  <a:lnTo>
                    <a:pt x="97631" y="100489"/>
                  </a:lnTo>
                  <a:lnTo>
                    <a:pt x="101441" y="7144"/>
                  </a:lnTo>
                  <a:close/>
                </a:path>
              </a:pathLst>
            </a:custGeom>
            <a:solidFill>
              <a:schemeClr val="accent5">
                <a:lumMod val="75000"/>
              </a:schemeClr>
            </a:solidFill>
            <a:ln w="9525" cap="flat">
              <a:noFill/>
              <a:prstDash val="solid"/>
              <a:miter/>
            </a:ln>
          </p:spPr>
          <p:txBody>
            <a:bodyPr rtlCol="0" anchor="ctr"/>
            <a:lstStyle/>
            <a:p>
              <a:pPr defTabSz="914411">
                <a:defRPr/>
              </a:pPr>
              <a:endParaRPr lang="en-US" sz="1765">
                <a:solidFill>
                  <a:srgbClr val="1A1A1A"/>
                </a:solidFill>
                <a:latin typeface="Segoe UI"/>
              </a:endParaRPr>
            </a:p>
          </p:txBody>
        </p:sp>
        <p:grpSp>
          <p:nvGrpSpPr>
            <p:cNvPr id="146" name="Group 21">
              <a:extLst>
                <a:ext uri="{FF2B5EF4-FFF2-40B4-BE49-F238E27FC236}">
                  <a16:creationId xmlns:a16="http://schemas.microsoft.com/office/drawing/2014/main" id="{746CBB00-FE0E-4365-B41C-CE7243A66933}"/>
                </a:ext>
              </a:extLst>
            </p:cNvPr>
            <p:cNvGrpSpPr>
              <a:grpSpLocks noChangeAspect="1"/>
            </p:cNvGrpSpPr>
            <p:nvPr/>
          </p:nvGrpSpPr>
          <p:grpSpPr bwMode="auto">
            <a:xfrm>
              <a:off x="2100268" y="4475171"/>
              <a:ext cx="204788" cy="255588"/>
              <a:chOff x="1323" y="2819"/>
              <a:chExt cx="129" cy="161"/>
            </a:xfrm>
            <a:solidFill>
              <a:schemeClr val="accent5">
                <a:lumMod val="75000"/>
              </a:schemeClr>
            </a:solidFill>
          </p:grpSpPr>
          <p:sp>
            <p:nvSpPr>
              <p:cNvPr id="147" name="Freeform 22">
                <a:extLst>
                  <a:ext uri="{FF2B5EF4-FFF2-40B4-BE49-F238E27FC236}">
                    <a16:creationId xmlns:a16="http://schemas.microsoft.com/office/drawing/2014/main" id="{E89F74A6-9B27-41F5-93C9-8A6702E6F130}"/>
                  </a:ext>
                </a:extLst>
              </p:cNvPr>
              <p:cNvSpPr>
                <a:spLocks/>
              </p:cNvSpPr>
              <p:nvPr/>
            </p:nvSpPr>
            <p:spPr bwMode="auto">
              <a:xfrm>
                <a:off x="1345" y="2819"/>
                <a:ext cx="85" cy="8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48" name="Freeform 23">
                <a:extLst>
                  <a:ext uri="{FF2B5EF4-FFF2-40B4-BE49-F238E27FC236}">
                    <a16:creationId xmlns:a16="http://schemas.microsoft.com/office/drawing/2014/main" id="{D8D171B2-C50F-4D72-AD94-A4C0EA3EF6F2}"/>
                  </a:ext>
                </a:extLst>
              </p:cNvPr>
              <p:cNvSpPr>
                <a:spLocks/>
              </p:cNvSpPr>
              <p:nvPr/>
            </p:nvSpPr>
            <p:spPr bwMode="auto">
              <a:xfrm>
                <a:off x="1323" y="2915"/>
                <a:ext cx="129" cy="65"/>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grpSp>
      </p:grpSp>
      <p:grpSp>
        <p:nvGrpSpPr>
          <p:cNvPr id="149" name="Group 148">
            <a:extLst>
              <a:ext uri="{FF2B5EF4-FFF2-40B4-BE49-F238E27FC236}">
                <a16:creationId xmlns:a16="http://schemas.microsoft.com/office/drawing/2014/main" id="{2FF6640C-9C1A-4C0B-8348-EFF6B201E4E5}"/>
              </a:ext>
            </a:extLst>
          </p:cNvPr>
          <p:cNvGrpSpPr/>
          <p:nvPr/>
        </p:nvGrpSpPr>
        <p:grpSpPr>
          <a:xfrm>
            <a:off x="10549978" y="6095926"/>
            <a:ext cx="451441" cy="338581"/>
            <a:chOff x="-775494" y="2539999"/>
            <a:chExt cx="527050" cy="395287"/>
          </a:xfrm>
          <a:solidFill>
            <a:schemeClr val="accent5">
              <a:lumMod val="75000"/>
            </a:schemeClr>
          </a:solidFill>
        </p:grpSpPr>
        <p:sp>
          <p:nvSpPr>
            <p:cNvPr id="150" name="Freeform 6">
              <a:extLst>
                <a:ext uri="{FF2B5EF4-FFF2-40B4-BE49-F238E27FC236}">
                  <a16:creationId xmlns:a16="http://schemas.microsoft.com/office/drawing/2014/main" id="{E4F1D35C-C4F7-4459-8A73-B3188B84A928}"/>
                </a:ext>
              </a:extLst>
            </p:cNvPr>
            <p:cNvSpPr>
              <a:spLocks/>
            </p:cNvSpPr>
            <p:nvPr/>
          </p:nvSpPr>
          <p:spPr bwMode="auto">
            <a:xfrm>
              <a:off x="-775494" y="2539999"/>
              <a:ext cx="427037" cy="330200"/>
            </a:xfrm>
            <a:custGeom>
              <a:avLst/>
              <a:gdLst>
                <a:gd name="T0" fmla="*/ 0 w 346"/>
                <a:gd name="T1" fmla="*/ 241 h 267"/>
                <a:gd name="T2" fmla="*/ 0 w 346"/>
                <a:gd name="T3" fmla="*/ 241 h 267"/>
                <a:gd name="T4" fmla="*/ 2 w 346"/>
                <a:gd name="T5" fmla="*/ 251 h 267"/>
                <a:gd name="T6" fmla="*/ 7 w 346"/>
                <a:gd name="T7" fmla="*/ 259 h 267"/>
                <a:gd name="T8" fmla="*/ 15 w 346"/>
                <a:gd name="T9" fmla="*/ 265 h 267"/>
                <a:gd name="T10" fmla="*/ 25 w 346"/>
                <a:gd name="T11" fmla="*/ 267 h 267"/>
                <a:gd name="T12" fmla="*/ 133 w 346"/>
                <a:gd name="T13" fmla="*/ 267 h 267"/>
                <a:gd name="T14" fmla="*/ 133 w 346"/>
                <a:gd name="T15" fmla="*/ 160 h 267"/>
                <a:gd name="T16" fmla="*/ 80 w 346"/>
                <a:gd name="T17" fmla="*/ 160 h 267"/>
                <a:gd name="T18" fmla="*/ 80 w 346"/>
                <a:gd name="T19" fmla="*/ 160 h 267"/>
                <a:gd name="T20" fmla="*/ 80 w 346"/>
                <a:gd name="T21" fmla="*/ 27 h 267"/>
                <a:gd name="T22" fmla="*/ 80 w 346"/>
                <a:gd name="T23" fmla="*/ 27 h 267"/>
                <a:gd name="T24" fmla="*/ 319 w 346"/>
                <a:gd name="T25" fmla="*/ 27 h 267"/>
                <a:gd name="T26" fmla="*/ 319 w 346"/>
                <a:gd name="T27" fmla="*/ 27 h 267"/>
                <a:gd name="T28" fmla="*/ 319 w 346"/>
                <a:gd name="T29" fmla="*/ 80 h 267"/>
                <a:gd name="T30" fmla="*/ 346 w 346"/>
                <a:gd name="T31" fmla="*/ 80 h 267"/>
                <a:gd name="T32" fmla="*/ 346 w 346"/>
                <a:gd name="T33" fmla="*/ 0 h 267"/>
                <a:gd name="T34" fmla="*/ 53 w 346"/>
                <a:gd name="T35" fmla="*/ 0 h 267"/>
                <a:gd name="T36" fmla="*/ 53 w 346"/>
                <a:gd name="T37" fmla="*/ 168 h 267"/>
                <a:gd name="T38" fmla="*/ 9 w 346"/>
                <a:gd name="T39" fmla="*/ 214 h 267"/>
                <a:gd name="T40" fmla="*/ 2 w 346"/>
                <a:gd name="T41" fmla="*/ 227 h 267"/>
                <a:gd name="T42" fmla="*/ 0 w 346"/>
                <a:gd name="T43" fmla="*/ 24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267">
                  <a:moveTo>
                    <a:pt x="0" y="241"/>
                  </a:moveTo>
                  <a:lnTo>
                    <a:pt x="0" y="241"/>
                  </a:lnTo>
                  <a:cubicBezTo>
                    <a:pt x="0" y="245"/>
                    <a:pt x="0" y="248"/>
                    <a:pt x="2" y="251"/>
                  </a:cubicBezTo>
                  <a:cubicBezTo>
                    <a:pt x="3" y="254"/>
                    <a:pt x="5" y="257"/>
                    <a:pt x="7" y="259"/>
                  </a:cubicBezTo>
                  <a:cubicBezTo>
                    <a:pt x="9" y="262"/>
                    <a:pt x="12" y="263"/>
                    <a:pt x="15" y="265"/>
                  </a:cubicBezTo>
                  <a:cubicBezTo>
                    <a:pt x="18" y="266"/>
                    <a:pt x="22" y="267"/>
                    <a:pt x="25" y="267"/>
                  </a:cubicBezTo>
                  <a:lnTo>
                    <a:pt x="133" y="267"/>
                  </a:lnTo>
                  <a:lnTo>
                    <a:pt x="133" y="160"/>
                  </a:lnTo>
                  <a:lnTo>
                    <a:pt x="80" y="160"/>
                  </a:lnTo>
                  <a:lnTo>
                    <a:pt x="80" y="160"/>
                  </a:lnTo>
                  <a:lnTo>
                    <a:pt x="80" y="27"/>
                  </a:lnTo>
                  <a:lnTo>
                    <a:pt x="80" y="27"/>
                  </a:lnTo>
                  <a:lnTo>
                    <a:pt x="319" y="27"/>
                  </a:lnTo>
                  <a:lnTo>
                    <a:pt x="319" y="27"/>
                  </a:lnTo>
                  <a:lnTo>
                    <a:pt x="319" y="80"/>
                  </a:lnTo>
                  <a:lnTo>
                    <a:pt x="346" y="80"/>
                  </a:lnTo>
                  <a:lnTo>
                    <a:pt x="346" y="0"/>
                  </a:lnTo>
                  <a:lnTo>
                    <a:pt x="53" y="0"/>
                  </a:lnTo>
                  <a:lnTo>
                    <a:pt x="53" y="168"/>
                  </a:lnTo>
                  <a:lnTo>
                    <a:pt x="9" y="214"/>
                  </a:lnTo>
                  <a:cubicBezTo>
                    <a:pt x="6" y="218"/>
                    <a:pt x="4" y="222"/>
                    <a:pt x="2" y="227"/>
                  </a:cubicBezTo>
                  <a:cubicBezTo>
                    <a:pt x="0" y="232"/>
                    <a:pt x="0" y="237"/>
                    <a:pt x="0" y="241"/>
                  </a:cubicBezTo>
                  <a:close/>
                </a:path>
              </a:pathLst>
            </a:custGeom>
            <a:grpFill/>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1" name="Freeform 9">
              <a:extLst>
                <a:ext uri="{FF2B5EF4-FFF2-40B4-BE49-F238E27FC236}">
                  <a16:creationId xmlns:a16="http://schemas.microsoft.com/office/drawing/2014/main" id="{7C314DC4-0328-4672-9F2D-CBCED53E7007}"/>
                </a:ext>
              </a:extLst>
            </p:cNvPr>
            <p:cNvSpPr>
              <a:spLocks noEditPoints="1"/>
            </p:cNvSpPr>
            <p:nvPr/>
          </p:nvSpPr>
          <p:spPr bwMode="auto">
            <a:xfrm>
              <a:off x="-578644" y="2673349"/>
              <a:ext cx="330200" cy="261937"/>
            </a:xfrm>
            <a:custGeom>
              <a:avLst/>
              <a:gdLst>
                <a:gd name="T0" fmla="*/ 240 w 267"/>
                <a:gd name="T1" fmla="*/ 186 h 213"/>
                <a:gd name="T2" fmla="*/ 240 w 267"/>
                <a:gd name="T3" fmla="*/ 186 h 213"/>
                <a:gd name="T4" fmla="*/ 27 w 267"/>
                <a:gd name="T5" fmla="*/ 186 h 213"/>
                <a:gd name="T6" fmla="*/ 27 w 267"/>
                <a:gd name="T7" fmla="*/ 27 h 213"/>
                <a:gd name="T8" fmla="*/ 240 w 267"/>
                <a:gd name="T9" fmla="*/ 27 h 213"/>
                <a:gd name="T10" fmla="*/ 240 w 267"/>
                <a:gd name="T11" fmla="*/ 186 h 213"/>
                <a:gd name="T12" fmla="*/ 259 w 267"/>
                <a:gd name="T13" fmla="*/ 205 h 213"/>
                <a:gd name="T14" fmla="*/ 259 w 267"/>
                <a:gd name="T15" fmla="*/ 205 h 213"/>
                <a:gd name="T16" fmla="*/ 265 w 267"/>
                <a:gd name="T17" fmla="*/ 197 h 213"/>
                <a:gd name="T18" fmla="*/ 267 w 267"/>
                <a:gd name="T19" fmla="*/ 186 h 213"/>
                <a:gd name="T20" fmla="*/ 267 w 267"/>
                <a:gd name="T21" fmla="*/ 26 h 213"/>
                <a:gd name="T22" fmla="*/ 265 w 267"/>
                <a:gd name="T23" fmla="*/ 16 h 213"/>
                <a:gd name="T24" fmla="*/ 259 w 267"/>
                <a:gd name="T25" fmla="*/ 8 h 213"/>
                <a:gd name="T26" fmla="*/ 251 w 267"/>
                <a:gd name="T27" fmla="*/ 2 h 213"/>
                <a:gd name="T28" fmla="*/ 240 w 267"/>
                <a:gd name="T29" fmla="*/ 0 h 213"/>
                <a:gd name="T30" fmla="*/ 27 w 267"/>
                <a:gd name="T31" fmla="*/ 0 h 213"/>
                <a:gd name="T32" fmla="*/ 14 w 267"/>
                <a:gd name="T33" fmla="*/ 4 h 213"/>
                <a:gd name="T34" fmla="*/ 0 w 267"/>
                <a:gd name="T35" fmla="*/ 25 h 213"/>
                <a:gd name="T36" fmla="*/ 0 w 267"/>
                <a:gd name="T37" fmla="*/ 160 h 213"/>
                <a:gd name="T38" fmla="*/ 1 w 267"/>
                <a:gd name="T39" fmla="*/ 160 h 213"/>
                <a:gd name="T40" fmla="*/ 1 w 267"/>
                <a:gd name="T41" fmla="*/ 186 h 213"/>
                <a:gd name="T42" fmla="*/ 3 w 267"/>
                <a:gd name="T43" fmla="*/ 197 h 213"/>
                <a:gd name="T44" fmla="*/ 8 w 267"/>
                <a:gd name="T45" fmla="*/ 205 h 213"/>
                <a:gd name="T46" fmla="*/ 17 w 267"/>
                <a:gd name="T47" fmla="*/ 211 h 213"/>
                <a:gd name="T48" fmla="*/ 27 w 267"/>
                <a:gd name="T49" fmla="*/ 213 h 213"/>
                <a:gd name="T50" fmla="*/ 240 w 267"/>
                <a:gd name="T51" fmla="*/ 213 h 213"/>
                <a:gd name="T52" fmla="*/ 251 w 267"/>
                <a:gd name="T53" fmla="*/ 211 h 213"/>
                <a:gd name="T54" fmla="*/ 259 w 267"/>
                <a:gd name="T55" fmla="*/ 20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7" h="213">
                  <a:moveTo>
                    <a:pt x="240" y="186"/>
                  </a:moveTo>
                  <a:lnTo>
                    <a:pt x="240" y="186"/>
                  </a:lnTo>
                  <a:lnTo>
                    <a:pt x="27" y="186"/>
                  </a:lnTo>
                  <a:lnTo>
                    <a:pt x="27" y="27"/>
                  </a:lnTo>
                  <a:lnTo>
                    <a:pt x="240" y="27"/>
                  </a:lnTo>
                  <a:lnTo>
                    <a:pt x="240" y="186"/>
                  </a:lnTo>
                  <a:close/>
                  <a:moveTo>
                    <a:pt x="259" y="205"/>
                  </a:moveTo>
                  <a:lnTo>
                    <a:pt x="259" y="205"/>
                  </a:lnTo>
                  <a:cubicBezTo>
                    <a:pt x="262" y="203"/>
                    <a:pt x="264" y="200"/>
                    <a:pt x="265" y="197"/>
                  </a:cubicBezTo>
                  <a:cubicBezTo>
                    <a:pt x="266" y="193"/>
                    <a:pt x="267" y="190"/>
                    <a:pt x="267" y="186"/>
                  </a:cubicBezTo>
                  <a:lnTo>
                    <a:pt x="267" y="26"/>
                  </a:lnTo>
                  <a:cubicBezTo>
                    <a:pt x="267" y="22"/>
                    <a:pt x="266" y="19"/>
                    <a:pt x="265" y="16"/>
                  </a:cubicBezTo>
                  <a:cubicBezTo>
                    <a:pt x="263" y="13"/>
                    <a:pt x="261" y="10"/>
                    <a:pt x="259" y="8"/>
                  </a:cubicBezTo>
                  <a:cubicBezTo>
                    <a:pt x="257" y="5"/>
                    <a:pt x="254" y="3"/>
                    <a:pt x="251" y="2"/>
                  </a:cubicBezTo>
                  <a:cubicBezTo>
                    <a:pt x="247" y="1"/>
                    <a:pt x="244" y="0"/>
                    <a:pt x="240" y="0"/>
                  </a:cubicBezTo>
                  <a:lnTo>
                    <a:pt x="27" y="0"/>
                  </a:lnTo>
                  <a:cubicBezTo>
                    <a:pt x="19" y="0"/>
                    <a:pt x="14" y="4"/>
                    <a:pt x="14" y="4"/>
                  </a:cubicBezTo>
                  <a:cubicBezTo>
                    <a:pt x="7" y="8"/>
                    <a:pt x="0" y="13"/>
                    <a:pt x="0" y="25"/>
                  </a:cubicBezTo>
                  <a:lnTo>
                    <a:pt x="0" y="160"/>
                  </a:lnTo>
                  <a:lnTo>
                    <a:pt x="1" y="160"/>
                  </a:lnTo>
                  <a:lnTo>
                    <a:pt x="1" y="186"/>
                  </a:lnTo>
                  <a:cubicBezTo>
                    <a:pt x="1" y="190"/>
                    <a:pt x="1" y="194"/>
                    <a:pt x="3" y="197"/>
                  </a:cubicBezTo>
                  <a:cubicBezTo>
                    <a:pt x="4" y="200"/>
                    <a:pt x="6" y="203"/>
                    <a:pt x="8" y="205"/>
                  </a:cubicBezTo>
                  <a:cubicBezTo>
                    <a:pt x="11" y="208"/>
                    <a:pt x="14" y="210"/>
                    <a:pt x="17" y="211"/>
                  </a:cubicBezTo>
                  <a:cubicBezTo>
                    <a:pt x="20" y="212"/>
                    <a:pt x="23" y="213"/>
                    <a:pt x="27" y="213"/>
                  </a:cubicBezTo>
                  <a:lnTo>
                    <a:pt x="240" y="213"/>
                  </a:lnTo>
                  <a:cubicBezTo>
                    <a:pt x="244" y="213"/>
                    <a:pt x="248" y="212"/>
                    <a:pt x="251" y="211"/>
                  </a:cubicBezTo>
                  <a:cubicBezTo>
                    <a:pt x="254" y="210"/>
                    <a:pt x="257" y="208"/>
                    <a:pt x="259" y="205"/>
                  </a:cubicBezTo>
                  <a:close/>
                </a:path>
              </a:pathLst>
            </a:custGeom>
            <a:grpFill/>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grpSp>
      <p:grpSp>
        <p:nvGrpSpPr>
          <p:cNvPr id="160" name="Group 159">
            <a:extLst>
              <a:ext uri="{FF2B5EF4-FFF2-40B4-BE49-F238E27FC236}">
                <a16:creationId xmlns:a16="http://schemas.microsoft.com/office/drawing/2014/main" id="{64C17AD2-1BAE-4FD8-9E20-0331F638C13A}"/>
              </a:ext>
            </a:extLst>
          </p:cNvPr>
          <p:cNvGrpSpPr/>
          <p:nvPr/>
        </p:nvGrpSpPr>
        <p:grpSpPr>
          <a:xfrm>
            <a:off x="1661995" y="5913531"/>
            <a:ext cx="703373" cy="703373"/>
            <a:chOff x="1661932" y="5913565"/>
            <a:chExt cx="703383" cy="703383"/>
          </a:xfrm>
        </p:grpSpPr>
        <p:sp>
          <p:nvSpPr>
            <p:cNvPr id="67" name="Oval 66">
              <a:extLst>
                <a:ext uri="{FF2B5EF4-FFF2-40B4-BE49-F238E27FC236}">
                  <a16:creationId xmlns:a16="http://schemas.microsoft.com/office/drawing/2014/main" id="{1311868F-3635-4199-AAFF-28EFEBF1519F}"/>
                </a:ext>
              </a:extLst>
            </p:cNvPr>
            <p:cNvSpPr/>
            <p:nvPr/>
          </p:nvSpPr>
          <p:spPr>
            <a:xfrm>
              <a:off x="1661932" y="5913565"/>
              <a:ext cx="703383" cy="703383"/>
            </a:xfrm>
            <a:prstGeom prst="ellipse">
              <a:avLst/>
            </a:prstGeom>
            <a:solidFill>
              <a:srgbClr val="E6E6E6"/>
            </a:solidFill>
            <a:ln w="127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defTabSz="914411">
                <a:defRPr/>
              </a:pPr>
              <a:endParaRPr lang="en-US" sz="1765">
                <a:gradFill>
                  <a:gsLst>
                    <a:gs pos="83000">
                      <a:srgbClr val="1A1A1A"/>
                    </a:gs>
                    <a:gs pos="100000">
                      <a:srgbClr val="0D0D0D"/>
                    </a:gs>
                  </a:gsLst>
                  <a:lin ang="5400000" scaled="1"/>
                </a:gradFill>
                <a:latin typeface="Segoe UI"/>
              </a:endParaRPr>
            </a:p>
          </p:txBody>
        </p:sp>
        <p:grpSp>
          <p:nvGrpSpPr>
            <p:cNvPr id="152" name="Group 4">
              <a:extLst>
                <a:ext uri="{FF2B5EF4-FFF2-40B4-BE49-F238E27FC236}">
                  <a16:creationId xmlns:a16="http://schemas.microsoft.com/office/drawing/2014/main" id="{6EF2FAEE-C8DA-4084-8EE5-8A29629ACC16}"/>
                </a:ext>
              </a:extLst>
            </p:cNvPr>
            <p:cNvGrpSpPr>
              <a:grpSpLocks noChangeAspect="1"/>
            </p:cNvGrpSpPr>
            <p:nvPr/>
          </p:nvGrpSpPr>
          <p:grpSpPr bwMode="auto">
            <a:xfrm>
              <a:off x="1823123" y="6061262"/>
              <a:ext cx="381000" cy="407988"/>
              <a:chOff x="1210" y="1897"/>
              <a:chExt cx="240" cy="257"/>
            </a:xfrm>
          </p:grpSpPr>
          <p:sp>
            <p:nvSpPr>
              <p:cNvPr id="153" name="Freeform 5">
                <a:extLst>
                  <a:ext uri="{FF2B5EF4-FFF2-40B4-BE49-F238E27FC236}">
                    <a16:creationId xmlns:a16="http://schemas.microsoft.com/office/drawing/2014/main" id="{1FAB00CD-66F4-4384-BB44-C7EDE44CC6BC}"/>
                  </a:ext>
                </a:extLst>
              </p:cNvPr>
              <p:cNvSpPr>
                <a:spLocks noEditPoints="1"/>
              </p:cNvSpPr>
              <p:nvPr/>
            </p:nvSpPr>
            <p:spPr bwMode="auto">
              <a:xfrm>
                <a:off x="1210" y="1944"/>
                <a:ext cx="120" cy="210"/>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chemeClr val="accent5">
                  <a:lumMod val="75000"/>
                </a:schemeClr>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4" name="Freeform 6">
                <a:extLst>
                  <a:ext uri="{FF2B5EF4-FFF2-40B4-BE49-F238E27FC236}">
                    <a16:creationId xmlns:a16="http://schemas.microsoft.com/office/drawing/2014/main" id="{B1D05226-0C77-4BB1-BFA3-4CE418505671}"/>
                  </a:ext>
                </a:extLst>
              </p:cNvPr>
              <p:cNvSpPr>
                <a:spLocks noEditPoints="1"/>
              </p:cNvSpPr>
              <p:nvPr/>
            </p:nvSpPr>
            <p:spPr bwMode="auto">
              <a:xfrm>
                <a:off x="1289" y="1983"/>
                <a:ext cx="101" cy="171"/>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chemeClr val="accent5">
                  <a:lumMod val="75000"/>
                </a:schemeClr>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5" name="Freeform 7">
                <a:extLst>
                  <a:ext uri="{FF2B5EF4-FFF2-40B4-BE49-F238E27FC236}">
                    <a16:creationId xmlns:a16="http://schemas.microsoft.com/office/drawing/2014/main" id="{92E3F017-351B-4A9D-AD3E-00BAB37104EF}"/>
                  </a:ext>
                </a:extLst>
              </p:cNvPr>
              <p:cNvSpPr>
                <a:spLocks/>
              </p:cNvSpPr>
              <p:nvPr/>
            </p:nvSpPr>
            <p:spPr bwMode="auto">
              <a:xfrm>
                <a:off x="1330" y="2103"/>
                <a:ext cx="20" cy="51"/>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rgbClr val="0078D4"/>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6" name="Freeform 8">
                <a:extLst>
                  <a:ext uri="{FF2B5EF4-FFF2-40B4-BE49-F238E27FC236}">
                    <a16:creationId xmlns:a16="http://schemas.microsoft.com/office/drawing/2014/main" id="{26761AB2-989B-44EC-8FD3-7DB4CFC7CF6A}"/>
                  </a:ext>
                </a:extLst>
              </p:cNvPr>
              <p:cNvSpPr>
                <a:spLocks/>
              </p:cNvSpPr>
              <p:nvPr/>
            </p:nvSpPr>
            <p:spPr bwMode="auto">
              <a:xfrm>
                <a:off x="1390" y="1897"/>
                <a:ext cx="60" cy="257"/>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chemeClr val="accent5">
                  <a:lumMod val="75000"/>
                </a:schemeClr>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7" name="Freeform 9">
                <a:extLst>
                  <a:ext uri="{FF2B5EF4-FFF2-40B4-BE49-F238E27FC236}">
                    <a16:creationId xmlns:a16="http://schemas.microsoft.com/office/drawing/2014/main" id="{792B6733-8F78-457C-B0F7-F420B95A26E7}"/>
                  </a:ext>
                </a:extLst>
              </p:cNvPr>
              <p:cNvSpPr>
                <a:spLocks/>
              </p:cNvSpPr>
              <p:nvPr/>
            </p:nvSpPr>
            <p:spPr bwMode="auto">
              <a:xfrm>
                <a:off x="1230" y="2003"/>
                <a:ext cx="20" cy="20"/>
              </a:xfrm>
              <a:custGeom>
                <a:avLst/>
                <a:gdLst>
                  <a:gd name="T0" fmla="*/ 0 w 27"/>
                  <a:gd name="T1" fmla="*/ 27 h 27"/>
                  <a:gd name="T2" fmla="*/ 0 w 27"/>
                  <a:gd name="T3" fmla="*/ 27 h 27"/>
                  <a:gd name="T4" fmla="*/ 27 w 27"/>
                  <a:gd name="T5" fmla="*/ 27 h 27"/>
                  <a:gd name="T6" fmla="*/ 27 w 27"/>
                  <a:gd name="T7" fmla="*/ 0 h 27"/>
                  <a:gd name="T8" fmla="*/ 0 w 27"/>
                  <a:gd name="T9" fmla="*/ 0 h 27"/>
                  <a:gd name="T10" fmla="*/ 0 w 27"/>
                  <a:gd name="T11" fmla="*/ 27 h 27"/>
                </a:gdLst>
                <a:ahLst/>
                <a:cxnLst>
                  <a:cxn ang="0">
                    <a:pos x="T0" y="T1"/>
                  </a:cxn>
                  <a:cxn ang="0">
                    <a:pos x="T2" y="T3"/>
                  </a:cxn>
                  <a:cxn ang="0">
                    <a:pos x="T4" y="T5"/>
                  </a:cxn>
                  <a:cxn ang="0">
                    <a:pos x="T6" y="T7"/>
                  </a:cxn>
                  <a:cxn ang="0">
                    <a:pos x="T8" y="T9"/>
                  </a:cxn>
                  <a:cxn ang="0">
                    <a:pos x="T10" y="T11"/>
                  </a:cxn>
                </a:cxnLst>
                <a:rect l="0" t="0" r="r" b="b"/>
                <a:pathLst>
                  <a:path w="27" h="27">
                    <a:moveTo>
                      <a:pt x="0" y="27"/>
                    </a:moveTo>
                    <a:lnTo>
                      <a:pt x="0" y="27"/>
                    </a:lnTo>
                    <a:lnTo>
                      <a:pt x="27" y="27"/>
                    </a:lnTo>
                    <a:lnTo>
                      <a:pt x="27" y="0"/>
                    </a:lnTo>
                    <a:lnTo>
                      <a:pt x="0" y="0"/>
                    </a:lnTo>
                    <a:lnTo>
                      <a:pt x="0" y="27"/>
                    </a:lnTo>
                    <a:close/>
                  </a:path>
                </a:pathLst>
              </a:custGeom>
              <a:solidFill>
                <a:schemeClr val="bg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8" name="Freeform 10">
                <a:extLst>
                  <a:ext uri="{FF2B5EF4-FFF2-40B4-BE49-F238E27FC236}">
                    <a16:creationId xmlns:a16="http://schemas.microsoft.com/office/drawing/2014/main" id="{213F26C5-9755-4BC6-81FF-C975EDF9831B}"/>
                  </a:ext>
                </a:extLst>
              </p:cNvPr>
              <p:cNvSpPr>
                <a:spLocks/>
              </p:cNvSpPr>
              <p:nvPr/>
            </p:nvSpPr>
            <p:spPr bwMode="auto">
              <a:xfrm>
                <a:off x="1310" y="2043"/>
                <a:ext cx="20" cy="21"/>
              </a:xfrm>
              <a:custGeom>
                <a:avLst/>
                <a:gdLst>
                  <a:gd name="T0" fmla="*/ 0 w 27"/>
                  <a:gd name="T1" fmla="*/ 28 h 28"/>
                  <a:gd name="T2" fmla="*/ 0 w 27"/>
                  <a:gd name="T3" fmla="*/ 28 h 28"/>
                  <a:gd name="T4" fmla="*/ 27 w 27"/>
                  <a:gd name="T5" fmla="*/ 28 h 28"/>
                  <a:gd name="T6" fmla="*/ 27 w 27"/>
                  <a:gd name="T7" fmla="*/ 0 h 28"/>
                  <a:gd name="T8" fmla="*/ 0 w 27"/>
                  <a:gd name="T9" fmla="*/ 0 h 28"/>
                  <a:gd name="T10" fmla="*/ 0 w 27"/>
                  <a:gd name="T11" fmla="*/ 28 h 28"/>
                </a:gdLst>
                <a:ahLst/>
                <a:cxnLst>
                  <a:cxn ang="0">
                    <a:pos x="T0" y="T1"/>
                  </a:cxn>
                  <a:cxn ang="0">
                    <a:pos x="T2" y="T3"/>
                  </a:cxn>
                  <a:cxn ang="0">
                    <a:pos x="T4" y="T5"/>
                  </a:cxn>
                  <a:cxn ang="0">
                    <a:pos x="T6" y="T7"/>
                  </a:cxn>
                  <a:cxn ang="0">
                    <a:pos x="T8" y="T9"/>
                  </a:cxn>
                  <a:cxn ang="0">
                    <a:pos x="T10" y="T11"/>
                  </a:cxn>
                </a:cxnLst>
                <a:rect l="0" t="0" r="r" b="b"/>
                <a:pathLst>
                  <a:path w="27" h="28">
                    <a:moveTo>
                      <a:pt x="0" y="28"/>
                    </a:moveTo>
                    <a:lnTo>
                      <a:pt x="0" y="28"/>
                    </a:lnTo>
                    <a:lnTo>
                      <a:pt x="27" y="28"/>
                    </a:lnTo>
                    <a:lnTo>
                      <a:pt x="27" y="0"/>
                    </a:lnTo>
                    <a:lnTo>
                      <a:pt x="0" y="0"/>
                    </a:lnTo>
                    <a:lnTo>
                      <a:pt x="0" y="28"/>
                    </a:lnTo>
                    <a:close/>
                  </a:path>
                </a:pathLst>
              </a:custGeom>
              <a:solidFill>
                <a:schemeClr val="bg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sp>
            <p:nvSpPr>
              <p:cNvPr id="159" name="Freeform 11">
                <a:extLst>
                  <a:ext uri="{FF2B5EF4-FFF2-40B4-BE49-F238E27FC236}">
                    <a16:creationId xmlns:a16="http://schemas.microsoft.com/office/drawing/2014/main" id="{4144EF89-E238-44FB-9DDA-EC95362A0B46}"/>
                  </a:ext>
                </a:extLst>
              </p:cNvPr>
              <p:cNvSpPr>
                <a:spLocks/>
              </p:cNvSpPr>
              <p:nvPr/>
            </p:nvSpPr>
            <p:spPr bwMode="auto">
              <a:xfrm>
                <a:off x="1350" y="2003"/>
                <a:ext cx="20" cy="20"/>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chemeClr val="bg1"/>
              </a:solidFill>
              <a:ln w="0">
                <a:noFill/>
                <a:prstDash val="solid"/>
                <a:round/>
                <a:headEnd/>
                <a:tailEnd/>
              </a:ln>
            </p:spPr>
            <p:txBody>
              <a:bodyPr vert="horz" wrap="square" lIns="91438" tIns="45719" rIns="91438" bIns="45719" numCol="1" anchor="t" anchorCtr="0" compatLnSpc="1">
                <a:prstTxWarp prst="textNoShape">
                  <a:avLst/>
                </a:prstTxWarp>
              </a:bodyPr>
              <a:lstStyle/>
              <a:p>
                <a:pPr defTabSz="914411">
                  <a:defRPr/>
                </a:pPr>
                <a:endParaRPr lang="en-US" sz="1765">
                  <a:solidFill>
                    <a:srgbClr val="1A1A1A"/>
                  </a:solidFill>
                  <a:latin typeface="Segoe UI"/>
                </a:endParaRPr>
              </a:p>
            </p:txBody>
          </p:sp>
        </p:grpSp>
      </p:grpSp>
      <p:sp>
        <p:nvSpPr>
          <p:cNvPr id="161" name="TextBox 160">
            <a:extLst>
              <a:ext uri="{FF2B5EF4-FFF2-40B4-BE49-F238E27FC236}">
                <a16:creationId xmlns:a16="http://schemas.microsoft.com/office/drawing/2014/main" id="{318AD730-BEEE-497D-B9C1-051E10DDCA4E}"/>
              </a:ext>
            </a:extLst>
          </p:cNvPr>
          <p:cNvSpPr txBox="1"/>
          <p:nvPr/>
        </p:nvSpPr>
        <p:spPr>
          <a:xfrm>
            <a:off x="9759158" y="4552754"/>
            <a:ext cx="1900403" cy="323161"/>
          </a:xfrm>
          <a:prstGeom prst="rect">
            <a:avLst/>
          </a:prstGeom>
          <a:noFill/>
        </p:spPr>
        <p:txBody>
          <a:bodyPr wrap="square" lIns="91438" tIns="91438" rIns="91438" bIns="91438" rtlCol="0" anchor="t" anchorCtr="0">
            <a:spAutoFit/>
          </a:bodyPr>
          <a:lstStyle/>
          <a:p>
            <a:pPr algn="ctr" defTabSz="914411">
              <a:lnSpc>
                <a:spcPct val="90000"/>
              </a:lnSpc>
              <a:spcAft>
                <a:spcPts val="300"/>
              </a:spcAft>
              <a:defRPr/>
            </a:pPr>
            <a:r>
              <a:rPr lang="en-US" sz="1000" b="1" kern="0" dirty="0">
                <a:gradFill>
                  <a:gsLst>
                    <a:gs pos="83000">
                      <a:srgbClr val="1A1A1A"/>
                    </a:gs>
                    <a:gs pos="100000">
                      <a:srgbClr val="0D0D0D"/>
                    </a:gs>
                  </a:gsLst>
                  <a:lin ang="5400000" scaled="1"/>
                </a:gradFill>
                <a:latin typeface="Segoe UI Semibold"/>
              </a:rPr>
              <a:t>Applications </a:t>
            </a:r>
            <a:r>
              <a:rPr lang="en-US" sz="1000" b="1" kern="0" dirty="0" err="1">
                <a:gradFill>
                  <a:gsLst>
                    <a:gs pos="83000">
                      <a:srgbClr val="1A1A1A"/>
                    </a:gs>
                    <a:gs pos="100000">
                      <a:srgbClr val="0D0D0D"/>
                    </a:gs>
                  </a:gsLst>
                  <a:lin ang="5400000" scaled="1"/>
                </a:gradFill>
                <a:latin typeface="Segoe UI Semibold"/>
              </a:rPr>
              <a:t>malveillantes</a:t>
            </a:r>
            <a:endParaRPr lang="en-US" sz="1000" b="1" kern="0" dirty="0">
              <a:gradFill>
                <a:gsLst>
                  <a:gs pos="83000">
                    <a:srgbClr val="1A1A1A"/>
                  </a:gs>
                  <a:gs pos="100000">
                    <a:srgbClr val="0D0D0D"/>
                  </a:gs>
                </a:gsLst>
                <a:lin ang="5400000" scaled="1"/>
              </a:gradFill>
              <a:latin typeface="Segoe UI Semibold"/>
            </a:endParaRPr>
          </a:p>
        </p:txBody>
      </p:sp>
      <p:grpSp>
        <p:nvGrpSpPr>
          <p:cNvPr id="21" name="Group 20">
            <a:extLst>
              <a:ext uri="{FF2B5EF4-FFF2-40B4-BE49-F238E27FC236}">
                <a16:creationId xmlns:a16="http://schemas.microsoft.com/office/drawing/2014/main" id="{FD7A4D78-D0CE-4177-8C97-9203A639FBAD}"/>
              </a:ext>
            </a:extLst>
          </p:cNvPr>
          <p:cNvGrpSpPr/>
          <p:nvPr/>
        </p:nvGrpSpPr>
        <p:grpSpPr>
          <a:xfrm>
            <a:off x="8849547" y="2734621"/>
            <a:ext cx="721529" cy="1721834"/>
            <a:chOff x="8849547" y="2734621"/>
            <a:chExt cx="721529" cy="1721834"/>
          </a:xfrm>
        </p:grpSpPr>
        <p:grpSp>
          <p:nvGrpSpPr>
            <p:cNvPr id="168" name="Group 167">
              <a:extLst>
                <a:ext uri="{FF2B5EF4-FFF2-40B4-BE49-F238E27FC236}">
                  <a16:creationId xmlns:a16="http://schemas.microsoft.com/office/drawing/2014/main" id="{F35320AE-81AD-4413-A907-73E5F28324F8}"/>
                </a:ext>
              </a:extLst>
            </p:cNvPr>
            <p:cNvGrpSpPr/>
            <p:nvPr/>
          </p:nvGrpSpPr>
          <p:grpSpPr>
            <a:xfrm>
              <a:off x="8849547" y="2734621"/>
              <a:ext cx="126974" cy="985385"/>
              <a:chOff x="1268060" y="2425006"/>
              <a:chExt cx="126976" cy="1019537"/>
            </a:xfrm>
          </p:grpSpPr>
          <p:cxnSp>
            <p:nvCxnSpPr>
              <p:cNvPr id="169" name="Straight Connector 168">
                <a:extLst>
                  <a:ext uri="{FF2B5EF4-FFF2-40B4-BE49-F238E27FC236}">
                    <a16:creationId xmlns:a16="http://schemas.microsoft.com/office/drawing/2014/main" id="{44CF46D3-078D-48D0-84F6-45FB1FBB06ED}"/>
                  </a:ext>
                </a:extLst>
              </p:cNvPr>
              <p:cNvCxnSpPr>
                <a:cxnSpLocks/>
              </p:cNvCxnSpPr>
              <p:nvPr/>
            </p:nvCxnSpPr>
            <p:spPr>
              <a:xfrm>
                <a:off x="1331548" y="2540275"/>
                <a:ext cx="0" cy="904268"/>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0" name="Oval 169">
                <a:extLst>
                  <a:ext uri="{FF2B5EF4-FFF2-40B4-BE49-F238E27FC236}">
                    <a16:creationId xmlns:a16="http://schemas.microsoft.com/office/drawing/2014/main" id="{F12D7423-BC62-42D9-8165-867591F48E4E}"/>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defTabSz="932483" fontAlgn="base">
                  <a:spcBef>
                    <a:spcPct val="0"/>
                  </a:spcBef>
                  <a:spcAft>
                    <a:spcPct val="0"/>
                  </a:spcAft>
                  <a:defRPr/>
                </a:pPr>
                <a:endParaRPr lang="en-US" sz="200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cxnSp>
          <p:nvCxnSpPr>
            <p:cNvPr id="171" name="Straight Connector 170">
              <a:extLst>
                <a:ext uri="{FF2B5EF4-FFF2-40B4-BE49-F238E27FC236}">
                  <a16:creationId xmlns:a16="http://schemas.microsoft.com/office/drawing/2014/main" id="{8C84C523-D71E-470E-9F8F-F5F4005532DA}"/>
                </a:ext>
              </a:extLst>
            </p:cNvPr>
            <p:cNvCxnSpPr>
              <a:cxnSpLocks/>
            </p:cNvCxnSpPr>
            <p:nvPr/>
          </p:nvCxnSpPr>
          <p:spPr>
            <a:xfrm>
              <a:off x="8910158" y="3710518"/>
              <a:ext cx="653882" cy="0"/>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9ABDD43E-3FF9-44CC-B733-5F3F831AC909}"/>
                </a:ext>
              </a:extLst>
            </p:cNvPr>
            <p:cNvCxnSpPr>
              <a:cxnSpLocks/>
            </p:cNvCxnSpPr>
            <p:nvPr/>
          </p:nvCxnSpPr>
          <p:spPr>
            <a:xfrm>
              <a:off x="9571076" y="3704209"/>
              <a:ext cx="0" cy="752246"/>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86D8E5F8-9FE2-47AA-9D77-764141990EC9}"/>
              </a:ext>
            </a:extLst>
          </p:cNvPr>
          <p:cNvGrpSpPr/>
          <p:nvPr/>
        </p:nvGrpSpPr>
        <p:grpSpPr>
          <a:xfrm>
            <a:off x="9338889" y="4483821"/>
            <a:ext cx="476377" cy="476377"/>
            <a:chOff x="9338889" y="4483821"/>
            <a:chExt cx="476377" cy="476377"/>
          </a:xfrm>
        </p:grpSpPr>
        <p:sp>
          <p:nvSpPr>
            <p:cNvPr id="163" name="Oval 162">
              <a:extLst>
                <a:ext uri="{FF2B5EF4-FFF2-40B4-BE49-F238E27FC236}">
                  <a16:creationId xmlns:a16="http://schemas.microsoft.com/office/drawing/2014/main" id="{DBED8FBF-811E-47E7-B485-BC2C30A44D34}"/>
                </a:ext>
              </a:extLst>
            </p:cNvPr>
            <p:cNvSpPr/>
            <p:nvPr/>
          </p:nvSpPr>
          <p:spPr>
            <a:xfrm rot="1796401">
              <a:off x="9338889" y="4483821"/>
              <a:ext cx="476377" cy="47637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1438" rtlCol="0" anchor="ctr"/>
            <a:lstStyle/>
            <a:p>
              <a:pPr algn="r" defTabSz="914411">
                <a:defRPr/>
              </a:pPr>
              <a:endParaRPr lang="en-US" sz="1765">
                <a:gradFill>
                  <a:gsLst>
                    <a:gs pos="83000">
                      <a:srgbClr val="1A1A1A"/>
                    </a:gs>
                    <a:gs pos="100000">
                      <a:srgbClr val="0D0D0D"/>
                    </a:gs>
                  </a:gsLst>
                  <a:lin ang="5400000" scaled="1"/>
                </a:gradFill>
                <a:latin typeface="Segoe UI"/>
              </a:endParaRPr>
            </a:p>
          </p:txBody>
        </p:sp>
        <p:grpSp>
          <p:nvGrpSpPr>
            <p:cNvPr id="22" name="Group 21">
              <a:extLst>
                <a:ext uri="{FF2B5EF4-FFF2-40B4-BE49-F238E27FC236}">
                  <a16:creationId xmlns:a16="http://schemas.microsoft.com/office/drawing/2014/main" id="{349FC732-E55F-469E-9DB9-B493BFE36D6D}"/>
                </a:ext>
              </a:extLst>
            </p:cNvPr>
            <p:cNvGrpSpPr/>
            <p:nvPr/>
          </p:nvGrpSpPr>
          <p:grpSpPr>
            <a:xfrm>
              <a:off x="9481137" y="4565918"/>
              <a:ext cx="241982" cy="307771"/>
              <a:chOff x="4061569" y="3912294"/>
              <a:chExt cx="374626" cy="476477"/>
            </a:xfrm>
          </p:grpSpPr>
          <p:pic>
            <p:nvPicPr>
              <p:cNvPr id="173" name="Graphic 172">
                <a:extLst>
                  <a:ext uri="{FF2B5EF4-FFF2-40B4-BE49-F238E27FC236}">
                    <a16:creationId xmlns:a16="http://schemas.microsoft.com/office/drawing/2014/main" id="{9971172A-33A2-4A88-B71F-7DA1357562EE}"/>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061569" y="3964116"/>
                <a:ext cx="258773" cy="424655"/>
              </a:xfrm>
              <a:prstGeom prst="rect">
                <a:avLst/>
              </a:prstGeom>
            </p:spPr>
          </p:pic>
          <p:sp>
            <p:nvSpPr>
              <p:cNvPr id="174" name="Oval 173">
                <a:extLst>
                  <a:ext uri="{FF2B5EF4-FFF2-40B4-BE49-F238E27FC236}">
                    <a16:creationId xmlns:a16="http://schemas.microsoft.com/office/drawing/2014/main" id="{091A09EA-5A1D-45E3-ABE5-2B2B7D84B00B}"/>
                  </a:ext>
                </a:extLst>
              </p:cNvPr>
              <p:cNvSpPr/>
              <p:nvPr/>
            </p:nvSpPr>
            <p:spPr bwMode="auto">
              <a:xfrm>
                <a:off x="4239990" y="3912294"/>
                <a:ext cx="196205" cy="196204"/>
              </a:xfrm>
              <a:prstGeom prst="ellipse">
                <a:avLst/>
              </a:prstGeom>
              <a:solidFill>
                <a:schemeClr val="bg1"/>
              </a:solidFill>
              <a:ln w="6350">
                <a:solidFill>
                  <a:srgbClr val="2F2F2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pic>
            <p:nvPicPr>
              <p:cNvPr id="175" name="Graphic 174">
                <a:extLst>
                  <a:ext uri="{FF2B5EF4-FFF2-40B4-BE49-F238E27FC236}">
                    <a16:creationId xmlns:a16="http://schemas.microsoft.com/office/drawing/2014/main" id="{9680A844-233F-4C17-8862-BEFE0EF2F2CB}"/>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284041" y="3948510"/>
                <a:ext cx="110520" cy="100094"/>
              </a:xfrm>
              <a:prstGeom prst="rect">
                <a:avLst/>
              </a:prstGeom>
            </p:spPr>
          </p:pic>
        </p:grpSp>
      </p:grpSp>
      <p:sp>
        <p:nvSpPr>
          <p:cNvPr id="3" name="TextBox 2">
            <a:extLst>
              <a:ext uri="{FF2B5EF4-FFF2-40B4-BE49-F238E27FC236}">
                <a16:creationId xmlns:a16="http://schemas.microsoft.com/office/drawing/2014/main" id="{50D18841-21CE-45E5-850A-B6D8453DBFBF}"/>
              </a:ext>
            </a:extLst>
          </p:cNvPr>
          <p:cNvSpPr txBox="1"/>
          <p:nvPr/>
        </p:nvSpPr>
        <p:spPr>
          <a:xfrm>
            <a:off x="9823212" y="6515880"/>
            <a:ext cx="2356414" cy="307777"/>
          </a:xfrm>
          <a:prstGeom prst="rect">
            <a:avLst/>
          </a:prstGeom>
          <a:noFill/>
        </p:spPr>
        <p:txBody>
          <a:bodyPr wrap="none" lIns="0" tIns="0" rIns="0" bIns="0" rtlCol="0">
            <a:spAutoFit/>
          </a:bodyPr>
          <a:lstStyle/>
          <a:p>
            <a:pPr algn="l"/>
            <a:r>
              <a:rPr lang="fr-FR" sz="2000" dirty="0">
                <a:hlinkClick r:id="rId16"/>
              </a:rPr>
              <a:t>https://aka.ms/mcas</a:t>
            </a:r>
            <a:r>
              <a:rPr lang="fr-FR" sz="2000" dirty="0"/>
              <a:t> </a:t>
            </a:r>
          </a:p>
        </p:txBody>
      </p:sp>
    </p:spTree>
    <p:extLst>
      <p:ext uri="{BB962C8B-B14F-4D97-AF65-F5344CB8AC3E}">
        <p14:creationId xmlns:p14="http://schemas.microsoft.com/office/powerpoint/2010/main" val="272776735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Détections</a:t>
            </a:r>
            <a:r>
              <a:rPr lang="en-US" dirty="0"/>
              <a:t> des </a:t>
            </a:r>
            <a:r>
              <a:rPr lang="en-US" dirty="0" err="1"/>
              <a:t>attaques</a:t>
            </a:r>
            <a:r>
              <a:rPr lang="en-US" dirty="0"/>
              <a:t> via les applications cloud</a:t>
            </a:r>
          </a:p>
        </p:txBody>
      </p:sp>
      <p:sp>
        <p:nvSpPr>
          <p:cNvPr id="93" name="Rectangle 92">
            <a:extLst>
              <a:ext uri="{FF2B5EF4-FFF2-40B4-BE49-F238E27FC236}">
                <a16:creationId xmlns:a16="http://schemas.microsoft.com/office/drawing/2014/main" id="{3314C65B-2772-49C0-89A3-06043597BC60}"/>
              </a:ext>
            </a:extLst>
          </p:cNvPr>
          <p:cNvSpPr/>
          <p:nvPr/>
        </p:nvSpPr>
        <p:spPr bwMode="auto">
          <a:xfrm>
            <a:off x="125363" y="1334347"/>
            <a:ext cx="3063352" cy="1393799"/>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Malware implanted in cloud apps</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Malicious OAuth application</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Multiple failed login attempts to app</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Suspicious inbox rules (delete, forward)</a:t>
            </a:r>
          </a:p>
        </p:txBody>
      </p:sp>
      <p:sp>
        <p:nvSpPr>
          <p:cNvPr id="3" name="Rectangle 2">
            <a:extLst>
              <a:ext uri="{FF2B5EF4-FFF2-40B4-BE49-F238E27FC236}">
                <a16:creationId xmlns:a16="http://schemas.microsoft.com/office/drawing/2014/main" id="{96548648-96AF-428D-A038-D0F602A18C29}"/>
              </a:ext>
            </a:extLst>
          </p:cNvPr>
          <p:cNvSpPr/>
          <p:nvPr/>
        </p:nvSpPr>
        <p:spPr bwMode="auto">
          <a:xfrm>
            <a:off x="2167963" y="5312375"/>
            <a:ext cx="3882262" cy="1417212"/>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280178" indent="-280178" defTabSz="914060">
              <a:lnSpc>
                <a:spcPct val="90000"/>
              </a:lnSpc>
              <a:spcBef>
                <a:spcPts val="588"/>
              </a:spcBef>
              <a:buFont typeface="Arial" panose="020B0604020202020204" pitchFamily="34" charset="0"/>
              <a:buChar char="•"/>
              <a:defRPr/>
            </a:pPr>
            <a:r>
              <a:rPr lang="en-US" sz="1373" spc="-49">
                <a:solidFill>
                  <a:schemeClr val="tx1"/>
                </a:solidFill>
                <a:latin typeface="Segoe UI Light" panose="020B0502040204020203" pitchFamily="34" charset="0"/>
                <a:cs typeface="Segoe UI Light" panose="020B0502040204020203" pitchFamily="34" charset="0"/>
              </a:rPr>
              <a:t>Activity from suspicious IP addresses</a:t>
            </a:r>
          </a:p>
          <a:p>
            <a:pPr marL="280178" indent="-280178" defTabSz="914060">
              <a:lnSpc>
                <a:spcPct val="90000"/>
              </a:lnSpc>
              <a:spcBef>
                <a:spcPts val="588"/>
              </a:spcBef>
              <a:buFont typeface="Arial" panose="020B0604020202020204" pitchFamily="34" charset="0"/>
              <a:buChar char="•"/>
              <a:defRPr/>
            </a:pPr>
            <a:r>
              <a:rPr lang="en-US" sz="1373" spc="-49">
                <a:solidFill>
                  <a:schemeClr val="tx1"/>
                </a:solidFill>
                <a:latin typeface="Segoe UI Light" panose="020B0502040204020203" pitchFamily="34" charset="0"/>
                <a:cs typeface="Segoe UI Light" panose="020B0502040204020203" pitchFamily="34" charset="0"/>
              </a:rPr>
              <a:t>Activity from anonymous IP addresses</a:t>
            </a:r>
          </a:p>
          <a:p>
            <a:pPr marL="280178" indent="-280178" defTabSz="914060">
              <a:lnSpc>
                <a:spcPct val="90000"/>
              </a:lnSpc>
              <a:spcBef>
                <a:spcPts val="588"/>
              </a:spcBef>
              <a:buFont typeface="Arial" panose="020B0604020202020204" pitchFamily="34" charset="0"/>
              <a:buChar char="•"/>
              <a:defRPr/>
            </a:pPr>
            <a:r>
              <a:rPr lang="en-US" sz="1373" spc="-49">
                <a:solidFill>
                  <a:schemeClr val="tx1"/>
                </a:solidFill>
                <a:latin typeface="Segoe UI Light" panose="020B0502040204020203" pitchFamily="34" charset="0"/>
                <a:cs typeface="Segoe UI Light" panose="020B0502040204020203" pitchFamily="34" charset="0"/>
              </a:rPr>
              <a:t>Activity from an infrequent country</a:t>
            </a:r>
          </a:p>
          <a:p>
            <a:pPr marL="280178" indent="-280178" defTabSz="914060">
              <a:lnSpc>
                <a:spcPct val="90000"/>
              </a:lnSpc>
              <a:spcBef>
                <a:spcPts val="588"/>
              </a:spcBef>
              <a:buFont typeface="Arial" panose="020B0604020202020204" pitchFamily="34" charset="0"/>
              <a:buChar char="•"/>
              <a:defRPr/>
            </a:pPr>
            <a:r>
              <a:rPr lang="en-US" sz="1373" spc="-49">
                <a:solidFill>
                  <a:schemeClr val="tx1"/>
                </a:solidFill>
                <a:latin typeface="Segoe UI Light" panose="020B0502040204020203" pitchFamily="34" charset="0"/>
                <a:cs typeface="Segoe UI Light" panose="020B0502040204020203" pitchFamily="34" charset="0"/>
              </a:rPr>
              <a:t>Impossible travel between sessions</a:t>
            </a:r>
          </a:p>
          <a:p>
            <a:pPr marL="280178" indent="-280178" defTabSz="914060">
              <a:lnSpc>
                <a:spcPct val="90000"/>
              </a:lnSpc>
              <a:spcBef>
                <a:spcPts val="588"/>
              </a:spcBef>
              <a:buFont typeface="Arial" panose="020B0604020202020204" pitchFamily="34" charset="0"/>
              <a:buChar char="•"/>
              <a:defRPr/>
            </a:pPr>
            <a:r>
              <a:rPr lang="en-US" sz="1373" spc="-49">
                <a:solidFill>
                  <a:schemeClr val="tx1"/>
                </a:solidFill>
                <a:latin typeface="Segoe UI Light" panose="020B0502040204020203" pitchFamily="34" charset="0"/>
                <a:cs typeface="Segoe UI Light" panose="020B0502040204020203" pitchFamily="34" charset="0"/>
              </a:rPr>
              <a:t>Logon attempt from a suspicious user agent</a:t>
            </a:r>
          </a:p>
        </p:txBody>
      </p:sp>
      <p:sp>
        <p:nvSpPr>
          <p:cNvPr id="91" name="Rectangle 90">
            <a:extLst>
              <a:ext uri="{FF2B5EF4-FFF2-40B4-BE49-F238E27FC236}">
                <a16:creationId xmlns:a16="http://schemas.microsoft.com/office/drawing/2014/main" id="{C791245D-E2F0-4B50-B765-EA693868DEDE}"/>
              </a:ext>
            </a:extLst>
          </p:cNvPr>
          <p:cNvSpPr/>
          <p:nvPr/>
        </p:nvSpPr>
        <p:spPr bwMode="auto">
          <a:xfrm>
            <a:off x="5924239" y="1315333"/>
            <a:ext cx="3310659" cy="1742758"/>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Unusual file share activity</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Unusual file download</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Unusual file deletion activity</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Ransomware activity</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Data exfiltration to unsanctioned apps</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Activity by a terminated employee</a:t>
            </a:r>
          </a:p>
        </p:txBody>
      </p:sp>
      <p:sp>
        <p:nvSpPr>
          <p:cNvPr id="95" name="Rectangle 94">
            <a:extLst>
              <a:ext uri="{FF2B5EF4-FFF2-40B4-BE49-F238E27FC236}">
                <a16:creationId xmlns:a16="http://schemas.microsoft.com/office/drawing/2014/main" id="{618EC210-E5C3-4AE8-8E2E-CABEA8779EA2}"/>
              </a:ext>
            </a:extLst>
          </p:cNvPr>
          <p:cNvSpPr/>
          <p:nvPr/>
        </p:nvSpPr>
        <p:spPr bwMode="auto">
          <a:xfrm>
            <a:off x="9037361" y="5285420"/>
            <a:ext cx="3014349" cy="1064299"/>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Unusual impersonated activity</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Unusual administrative activity</a:t>
            </a:r>
          </a:p>
          <a:p>
            <a:pPr marL="280178" indent="-280178" defTabSz="914060">
              <a:lnSpc>
                <a:spcPct val="90000"/>
              </a:lnSpc>
              <a:spcBef>
                <a:spcPts val="588"/>
              </a:spcBef>
              <a:buFont typeface="Arial" panose="020B0604020202020204" pitchFamily="34" charset="0"/>
              <a:buChar char="•"/>
              <a:defRPr/>
            </a:pPr>
            <a:r>
              <a:rPr lang="en-US" sz="1373" spc="-49" dirty="0">
                <a:solidFill>
                  <a:schemeClr val="tx1"/>
                </a:solidFill>
                <a:latin typeface="Segoe UI Light" panose="020B0502040204020203" pitchFamily="34" charset="0"/>
                <a:cs typeface="Segoe UI Light" panose="020B0502040204020203" pitchFamily="34" charset="0"/>
              </a:rPr>
              <a:t>Unusual multiple delete VM activity</a:t>
            </a:r>
          </a:p>
        </p:txBody>
      </p:sp>
      <p:grpSp>
        <p:nvGrpSpPr>
          <p:cNvPr id="6" name="Group 5">
            <a:extLst>
              <a:ext uri="{FF2B5EF4-FFF2-40B4-BE49-F238E27FC236}">
                <a16:creationId xmlns:a16="http://schemas.microsoft.com/office/drawing/2014/main" id="{CD1CFB63-A5A0-4BD5-8E1C-2648DEA0A090}"/>
              </a:ext>
              <a:ext uri="{C183D7F6-B498-43B3-948B-1728B52AA6E4}">
                <adec:decorative xmlns:adec="http://schemas.microsoft.com/office/drawing/2017/decorative" val="1"/>
              </a:ext>
            </a:extLst>
          </p:cNvPr>
          <p:cNvGrpSpPr/>
          <p:nvPr/>
        </p:nvGrpSpPr>
        <p:grpSpPr>
          <a:xfrm>
            <a:off x="425275" y="2758744"/>
            <a:ext cx="12070969" cy="2549608"/>
            <a:chOff x="433747" y="2813653"/>
            <a:chExt cx="12311446" cy="2600401"/>
          </a:xfrm>
        </p:grpSpPr>
        <p:grpSp>
          <p:nvGrpSpPr>
            <p:cNvPr id="2" name="Group 1">
              <a:extLst>
                <a:ext uri="{FF2B5EF4-FFF2-40B4-BE49-F238E27FC236}">
                  <a16:creationId xmlns:a16="http://schemas.microsoft.com/office/drawing/2014/main" id="{8347D3C6-5089-499E-9A79-870665867B1B}"/>
                </a:ext>
                <a:ext uri="{C183D7F6-B498-43B3-948B-1728B52AA6E4}">
                  <adec:decorative xmlns:adec="http://schemas.microsoft.com/office/drawing/2017/decorative" val="1"/>
                </a:ext>
              </a:extLst>
            </p:cNvPr>
            <p:cNvGrpSpPr/>
            <p:nvPr/>
          </p:nvGrpSpPr>
          <p:grpSpPr>
            <a:xfrm>
              <a:off x="433747" y="3117763"/>
              <a:ext cx="12311446" cy="2268522"/>
              <a:chOff x="433747" y="3117763"/>
              <a:chExt cx="12311446" cy="2268522"/>
            </a:xfrm>
          </p:grpSpPr>
          <p:cxnSp>
            <p:nvCxnSpPr>
              <p:cNvPr id="5" name="Straight Arrow Connector 4"/>
              <p:cNvCxnSpPr>
                <a:cxnSpLocks/>
              </p:cNvCxnSpPr>
              <p:nvPr/>
            </p:nvCxnSpPr>
            <p:spPr>
              <a:xfrm>
                <a:off x="768436" y="4207301"/>
                <a:ext cx="11976757" cy="0"/>
              </a:xfrm>
              <a:prstGeom prst="straightConnector1">
                <a:avLst/>
              </a:prstGeom>
              <a:ln w="9525">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E414F4F-0F01-40D4-BBE0-4798E86D99F9}"/>
                  </a:ext>
                </a:extLst>
              </p:cNvPr>
              <p:cNvGrpSpPr/>
              <p:nvPr/>
            </p:nvGrpSpPr>
            <p:grpSpPr>
              <a:xfrm>
                <a:off x="3252241" y="3117763"/>
                <a:ext cx="1887017" cy="1596182"/>
                <a:chOff x="2897890" y="2467944"/>
                <a:chExt cx="1850185" cy="1565026"/>
              </a:xfrm>
            </p:grpSpPr>
            <p:sp>
              <p:nvSpPr>
                <p:cNvPr id="11" name="Rectangle 10"/>
                <p:cNvSpPr/>
                <p:nvPr/>
              </p:nvSpPr>
              <p:spPr>
                <a:xfrm>
                  <a:off x="2897890" y="2467944"/>
                  <a:ext cx="1850185" cy="531812"/>
                </a:xfrm>
                <a:prstGeom prst="rect">
                  <a:avLst/>
                </a:prstGeom>
              </p:spPr>
              <p:txBody>
                <a:bodyPr wrap="none" anchor="ctr">
                  <a:spAutoFit/>
                </a:bodyPr>
                <a:lstStyle/>
                <a:p>
                  <a:pPr algn="ctr" defTabSz="914236">
                    <a:defRPr/>
                  </a:pPr>
                  <a:r>
                    <a:rPr lang="en-US" sz="1400" spc="-49">
                      <a:solidFill>
                        <a:srgbClr val="505050"/>
                      </a:solidFill>
                      <a:latin typeface="Segoe UI Semibold"/>
                    </a:rPr>
                    <a:t>Indicators of a </a:t>
                  </a:r>
                </a:p>
                <a:p>
                  <a:pPr algn="ctr" defTabSz="914236">
                    <a:defRPr/>
                  </a:pPr>
                  <a:r>
                    <a:rPr lang="en-US" sz="1400" spc="-49">
                      <a:solidFill>
                        <a:srgbClr val="505050"/>
                      </a:solidFill>
                      <a:latin typeface="Segoe UI Semibold"/>
                    </a:rPr>
                    <a:t>compromised session</a:t>
                  </a:r>
                </a:p>
              </p:txBody>
            </p:sp>
            <p:grpSp>
              <p:nvGrpSpPr>
                <p:cNvPr id="142" name="Group 141">
                  <a:extLst>
                    <a:ext uri="{FF2B5EF4-FFF2-40B4-BE49-F238E27FC236}">
                      <a16:creationId xmlns:a16="http://schemas.microsoft.com/office/drawing/2014/main" id="{9D81C30C-9251-423B-ABA2-8DBE7DD33B58}"/>
                    </a:ext>
                  </a:extLst>
                </p:cNvPr>
                <p:cNvGrpSpPr/>
                <p:nvPr/>
              </p:nvGrpSpPr>
              <p:grpSpPr>
                <a:xfrm>
                  <a:off x="3317343" y="3028945"/>
                  <a:ext cx="1001878" cy="1004025"/>
                  <a:chOff x="743780" y="3030447"/>
                  <a:chExt cx="1001878" cy="1004025"/>
                </a:xfrm>
              </p:grpSpPr>
              <p:sp>
                <p:nvSpPr>
                  <p:cNvPr id="143" name="object 60">
                    <a:extLst>
                      <a:ext uri="{FF2B5EF4-FFF2-40B4-BE49-F238E27FC236}">
                        <a16:creationId xmlns:a16="http://schemas.microsoft.com/office/drawing/2014/main" id="{533C41E8-6523-4719-8954-52A339AB98C2}"/>
                      </a:ext>
                    </a:extLst>
                  </p:cNvPr>
                  <p:cNvSpPr/>
                  <p:nvPr/>
                </p:nvSpPr>
                <p:spPr>
                  <a:xfrm>
                    <a:off x="743780" y="3030447"/>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445">
                      <a:defRPr/>
                    </a:pPr>
                    <a:endParaRPr sz="1227" b="1" kern="0">
                      <a:solidFill>
                        <a:prstClr val="black"/>
                      </a:solidFill>
                      <a:latin typeface="Calibri"/>
                    </a:endParaRPr>
                  </a:p>
                </p:txBody>
              </p:sp>
              <p:sp>
                <p:nvSpPr>
                  <p:cNvPr id="144" name="object 60">
                    <a:extLst>
                      <a:ext uri="{FF2B5EF4-FFF2-40B4-BE49-F238E27FC236}">
                        <a16:creationId xmlns:a16="http://schemas.microsoft.com/office/drawing/2014/main" id="{23199C36-3AA3-48B0-923B-ABFF0C955490}"/>
                      </a:ext>
                    </a:extLst>
                  </p:cNvPr>
                  <p:cNvSpPr/>
                  <p:nvPr/>
                </p:nvSpPr>
                <p:spPr>
                  <a:xfrm>
                    <a:off x="798238" y="3080748"/>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23445">
                      <a:defRPr/>
                    </a:pPr>
                    <a:endParaRPr sz="1227" b="1">
                      <a:solidFill>
                        <a:prstClr val="black"/>
                      </a:solidFill>
                      <a:latin typeface="Calibri"/>
                    </a:endParaRPr>
                  </a:p>
                </p:txBody>
              </p:sp>
            </p:grpSp>
            <p:grpSp>
              <p:nvGrpSpPr>
                <p:cNvPr id="136" name="Group 135">
                  <a:extLst>
                    <a:ext uri="{FF2B5EF4-FFF2-40B4-BE49-F238E27FC236}">
                      <a16:creationId xmlns:a16="http://schemas.microsoft.com/office/drawing/2014/main" id="{D79028D9-2A20-48E3-9CBA-8AD69EB28341}"/>
                    </a:ext>
                  </a:extLst>
                </p:cNvPr>
                <p:cNvGrpSpPr/>
                <p:nvPr/>
              </p:nvGrpSpPr>
              <p:grpSpPr>
                <a:xfrm>
                  <a:off x="3691421" y="3246966"/>
                  <a:ext cx="367314" cy="467177"/>
                  <a:chOff x="9671743" y="1535227"/>
                  <a:chExt cx="367314" cy="467177"/>
                </a:xfrm>
              </p:grpSpPr>
              <p:grpSp>
                <p:nvGrpSpPr>
                  <p:cNvPr id="137" name="Group 136">
                    <a:extLst>
                      <a:ext uri="{FF2B5EF4-FFF2-40B4-BE49-F238E27FC236}">
                        <a16:creationId xmlns:a16="http://schemas.microsoft.com/office/drawing/2014/main" id="{BA34988D-1A46-42C6-9DF4-E6228A379F18}"/>
                      </a:ext>
                    </a:extLst>
                  </p:cNvPr>
                  <p:cNvGrpSpPr/>
                  <p:nvPr/>
                </p:nvGrpSpPr>
                <p:grpSpPr>
                  <a:xfrm>
                    <a:off x="9671743" y="1535227"/>
                    <a:ext cx="367314" cy="467177"/>
                    <a:chOff x="7351072" y="3505080"/>
                    <a:chExt cx="275968" cy="350997"/>
                  </a:xfrm>
                </p:grpSpPr>
                <p:pic>
                  <p:nvPicPr>
                    <p:cNvPr id="140" name="Graphic 139">
                      <a:extLst>
                        <a:ext uri="{FF2B5EF4-FFF2-40B4-BE49-F238E27FC236}">
                          <a16:creationId xmlns:a16="http://schemas.microsoft.com/office/drawing/2014/main" id="{8E663AC5-C0F7-4C8C-8F0B-80655A82D3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1072" y="3543255"/>
                      <a:ext cx="190625" cy="312822"/>
                    </a:xfrm>
                    <a:prstGeom prst="rect">
                      <a:avLst/>
                    </a:prstGeom>
                  </p:spPr>
                </p:pic>
                <p:sp>
                  <p:nvSpPr>
                    <p:cNvPr id="141" name="Oval 140">
                      <a:extLst>
                        <a:ext uri="{FF2B5EF4-FFF2-40B4-BE49-F238E27FC236}">
                          <a16:creationId xmlns:a16="http://schemas.microsoft.com/office/drawing/2014/main" id="{5C146E03-B3F8-4CC6-9938-1A4A0D8C367F}"/>
                        </a:ext>
                      </a:extLst>
                    </p:cNvPr>
                    <p:cNvSpPr/>
                    <p:nvPr/>
                  </p:nvSpPr>
                  <p:spPr bwMode="auto">
                    <a:xfrm>
                      <a:off x="7482506" y="3505080"/>
                      <a:ext cx="144534" cy="144534"/>
                    </a:xfrm>
                    <a:prstGeom prst="ellipse">
                      <a:avLst/>
                    </a:prstGeom>
                    <a:solidFill>
                      <a:schemeClr val="bg1"/>
                    </a:solidFill>
                    <a:ln w="6350">
                      <a:solidFill>
                        <a:srgbClr val="2F2F2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pic>
                <p:nvPicPr>
                  <p:cNvPr id="138" name="Graphic 137">
                    <a:extLst>
                      <a:ext uri="{FF2B5EF4-FFF2-40B4-BE49-F238E27FC236}">
                        <a16:creationId xmlns:a16="http://schemas.microsoft.com/office/drawing/2014/main" id="{0DC20F45-246E-4485-9A1B-F6C35D902B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89873" y="1570736"/>
                    <a:ext cx="108363" cy="98140"/>
                  </a:xfrm>
                  <a:prstGeom prst="rect">
                    <a:avLst/>
                  </a:prstGeom>
                </p:spPr>
              </p:pic>
            </p:grpSp>
          </p:grpSp>
          <p:grpSp>
            <p:nvGrpSpPr>
              <p:cNvPr id="28" name="Group 27">
                <a:extLst>
                  <a:ext uri="{FF2B5EF4-FFF2-40B4-BE49-F238E27FC236}">
                    <a16:creationId xmlns:a16="http://schemas.microsoft.com/office/drawing/2014/main" id="{E241507C-F41E-4BE9-9685-C2E91186E0F5}"/>
                  </a:ext>
                </a:extLst>
              </p:cNvPr>
              <p:cNvGrpSpPr/>
              <p:nvPr/>
            </p:nvGrpSpPr>
            <p:grpSpPr>
              <a:xfrm>
                <a:off x="6849714" y="3682869"/>
                <a:ext cx="1762006" cy="1652178"/>
                <a:chOff x="10166962" y="3028945"/>
                <a:chExt cx="1727614" cy="1619929"/>
              </a:xfrm>
            </p:grpSpPr>
            <p:sp>
              <p:nvSpPr>
                <p:cNvPr id="33" name="Rectangle 32"/>
                <p:cNvSpPr/>
                <p:nvPr/>
              </p:nvSpPr>
              <p:spPr>
                <a:xfrm>
                  <a:off x="10166962" y="4125647"/>
                  <a:ext cx="1727614" cy="523227"/>
                </a:xfrm>
                <a:prstGeom prst="rect">
                  <a:avLst/>
                </a:prstGeom>
              </p:spPr>
              <p:txBody>
                <a:bodyPr wrap="none" anchor="ctr">
                  <a:spAutoFit/>
                </a:bodyPr>
                <a:lstStyle/>
                <a:p>
                  <a:pPr algn="ctr" defTabSz="914236">
                    <a:defRPr/>
                  </a:pPr>
                  <a:r>
                    <a:rPr lang="en-US" sz="1400" spc="-49">
                      <a:solidFill>
                        <a:srgbClr val="505050"/>
                      </a:solidFill>
                      <a:latin typeface="Segoe UI Semibold"/>
                    </a:rPr>
                    <a:t>Malicious use of</a:t>
                  </a:r>
                </a:p>
                <a:p>
                  <a:pPr algn="ctr" defTabSz="914236">
                    <a:defRPr/>
                  </a:pPr>
                  <a:r>
                    <a:rPr lang="en-US" sz="1400" spc="-49">
                      <a:solidFill>
                        <a:srgbClr val="505050"/>
                      </a:solidFill>
                      <a:latin typeface="Segoe UI Semibold"/>
                    </a:rPr>
                    <a:t>an end-user account</a:t>
                  </a:r>
                </a:p>
              </p:txBody>
            </p:sp>
            <p:grpSp>
              <p:nvGrpSpPr>
                <p:cNvPr id="171" name="Group 170">
                  <a:extLst>
                    <a:ext uri="{FF2B5EF4-FFF2-40B4-BE49-F238E27FC236}">
                      <a16:creationId xmlns:a16="http://schemas.microsoft.com/office/drawing/2014/main" id="{45CB00CA-3BA9-4E82-BB7A-3183194C3363}"/>
                    </a:ext>
                  </a:extLst>
                </p:cNvPr>
                <p:cNvGrpSpPr/>
                <p:nvPr/>
              </p:nvGrpSpPr>
              <p:grpSpPr>
                <a:xfrm>
                  <a:off x="10529683" y="3028945"/>
                  <a:ext cx="1001878" cy="1004025"/>
                  <a:chOff x="743780" y="3030447"/>
                  <a:chExt cx="1001878" cy="1004025"/>
                </a:xfrm>
              </p:grpSpPr>
              <p:sp>
                <p:nvSpPr>
                  <p:cNvPr id="172" name="object 60">
                    <a:extLst>
                      <a:ext uri="{FF2B5EF4-FFF2-40B4-BE49-F238E27FC236}">
                        <a16:creationId xmlns:a16="http://schemas.microsoft.com/office/drawing/2014/main" id="{C8D13469-5B77-42C8-8136-F0335404B636}"/>
                      </a:ext>
                    </a:extLst>
                  </p:cNvPr>
                  <p:cNvSpPr/>
                  <p:nvPr/>
                </p:nvSpPr>
                <p:spPr>
                  <a:xfrm>
                    <a:off x="743780" y="3030447"/>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445">
                      <a:defRPr/>
                    </a:pPr>
                    <a:endParaRPr sz="1227" b="1" kern="0">
                      <a:solidFill>
                        <a:prstClr val="black"/>
                      </a:solidFill>
                      <a:latin typeface="Calibri"/>
                    </a:endParaRPr>
                  </a:p>
                </p:txBody>
              </p:sp>
              <p:sp>
                <p:nvSpPr>
                  <p:cNvPr id="173" name="object 60">
                    <a:extLst>
                      <a:ext uri="{FF2B5EF4-FFF2-40B4-BE49-F238E27FC236}">
                        <a16:creationId xmlns:a16="http://schemas.microsoft.com/office/drawing/2014/main" id="{963AEE1C-C25E-4029-9F37-02A8DB20E4BB}"/>
                      </a:ext>
                    </a:extLst>
                  </p:cNvPr>
                  <p:cNvSpPr/>
                  <p:nvPr/>
                </p:nvSpPr>
                <p:spPr>
                  <a:xfrm>
                    <a:off x="798238" y="3080748"/>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23445">
                      <a:defRPr/>
                    </a:pPr>
                    <a:endParaRPr sz="1227" b="1">
                      <a:solidFill>
                        <a:prstClr val="black"/>
                      </a:solidFill>
                      <a:latin typeface="Calibri"/>
                    </a:endParaRPr>
                  </a:p>
                </p:txBody>
              </p:sp>
            </p:grpSp>
            <p:grpSp>
              <p:nvGrpSpPr>
                <p:cNvPr id="166" name="Group 165">
                  <a:extLst>
                    <a:ext uri="{FF2B5EF4-FFF2-40B4-BE49-F238E27FC236}">
                      <a16:creationId xmlns:a16="http://schemas.microsoft.com/office/drawing/2014/main" id="{459F18DB-3491-4FB6-A72D-B3CBE6DA6B9C}"/>
                    </a:ext>
                  </a:extLst>
                </p:cNvPr>
                <p:cNvGrpSpPr/>
                <p:nvPr/>
              </p:nvGrpSpPr>
              <p:grpSpPr>
                <a:xfrm>
                  <a:off x="10768920" y="3355995"/>
                  <a:ext cx="497643" cy="299948"/>
                  <a:chOff x="4397055" y="1511664"/>
                  <a:chExt cx="1317625" cy="687730"/>
                </a:xfrm>
              </p:grpSpPr>
              <p:sp>
                <p:nvSpPr>
                  <p:cNvPr id="167" name="Rectangle: Top Corners Rounded 166">
                    <a:extLst>
                      <a:ext uri="{FF2B5EF4-FFF2-40B4-BE49-F238E27FC236}">
                        <a16:creationId xmlns:a16="http://schemas.microsoft.com/office/drawing/2014/main" id="{745BCDCA-B433-401D-9B24-048F6C37DA5A}"/>
                      </a:ext>
                    </a:extLst>
                  </p:cNvPr>
                  <p:cNvSpPr/>
                  <p:nvPr/>
                </p:nvSpPr>
                <p:spPr bwMode="auto">
                  <a:xfrm>
                    <a:off x="4494727" y="1511664"/>
                    <a:ext cx="1102036" cy="687730"/>
                  </a:xfrm>
                  <a:prstGeom prst="round2SameRect">
                    <a:avLst/>
                  </a:prstGeom>
                  <a:solidFill>
                    <a:schemeClr val="bg1"/>
                  </a:solid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cxnSp>
                <p:nvCxnSpPr>
                  <p:cNvPr id="168" name="Straight Connector 167">
                    <a:extLst>
                      <a:ext uri="{FF2B5EF4-FFF2-40B4-BE49-F238E27FC236}">
                        <a16:creationId xmlns:a16="http://schemas.microsoft.com/office/drawing/2014/main" id="{D0CAAAFE-DDF9-47DA-9CE7-B408989D72FF}"/>
                      </a:ext>
                    </a:extLst>
                  </p:cNvPr>
                  <p:cNvCxnSpPr>
                    <a:cxnSpLocks/>
                  </p:cNvCxnSpPr>
                  <p:nvPr/>
                </p:nvCxnSpPr>
                <p:spPr>
                  <a:xfrm flipH="1">
                    <a:off x="4397055" y="2199394"/>
                    <a:ext cx="1317625" cy="0"/>
                  </a:xfrm>
                  <a:prstGeom prst="line">
                    <a:avLst/>
                  </a:prstGeom>
                  <a:ln w="1587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9" name="Group 158">
                  <a:extLst>
                    <a:ext uri="{FF2B5EF4-FFF2-40B4-BE49-F238E27FC236}">
                      <a16:creationId xmlns:a16="http://schemas.microsoft.com/office/drawing/2014/main" id="{8444EA50-FBA4-48F0-93EC-2D2903613DD1}"/>
                    </a:ext>
                  </a:extLst>
                </p:cNvPr>
                <p:cNvGrpSpPr/>
                <p:nvPr/>
              </p:nvGrpSpPr>
              <p:grpSpPr>
                <a:xfrm>
                  <a:off x="10671742" y="3466292"/>
                  <a:ext cx="680737" cy="218905"/>
                  <a:chOff x="10585691" y="4535705"/>
                  <a:chExt cx="680737" cy="218905"/>
                </a:xfrm>
              </p:grpSpPr>
              <p:sp>
                <p:nvSpPr>
                  <p:cNvPr id="162" name="Freeform: Shape 161">
                    <a:extLst>
                      <a:ext uri="{FF2B5EF4-FFF2-40B4-BE49-F238E27FC236}">
                        <a16:creationId xmlns:a16="http://schemas.microsoft.com/office/drawing/2014/main" id="{B8CB7F3E-DBEF-4A32-B8D5-C4F861A0E74E}"/>
                      </a:ext>
                    </a:extLst>
                  </p:cNvPr>
                  <p:cNvSpPr/>
                  <p:nvPr/>
                </p:nvSpPr>
                <p:spPr bwMode="auto">
                  <a:xfrm>
                    <a:off x="10634754" y="4535705"/>
                    <a:ext cx="581025" cy="161924"/>
                  </a:xfrm>
                  <a:custGeom>
                    <a:avLst/>
                    <a:gdLst>
                      <a:gd name="connsiteX0" fmla="*/ 132160 w 581025"/>
                      <a:gd name="connsiteY0" fmla="*/ 145256 h 145256"/>
                      <a:gd name="connsiteX1" fmla="*/ 0 w 581025"/>
                      <a:gd name="connsiteY1" fmla="*/ 33338 h 145256"/>
                      <a:gd name="connsiteX2" fmla="*/ 327422 w 581025"/>
                      <a:gd name="connsiteY2" fmla="*/ 92869 h 145256"/>
                      <a:gd name="connsiteX3" fmla="*/ 581025 w 581025"/>
                      <a:gd name="connsiteY3" fmla="*/ 0 h 145256"/>
                      <a:gd name="connsiteX4" fmla="*/ 466725 w 581025"/>
                      <a:gd name="connsiteY4" fmla="*/ 144066 h 145256"/>
                      <a:gd name="connsiteX0" fmla="*/ 90488 w 581025"/>
                      <a:gd name="connsiteY0" fmla="*/ 0 h 170260"/>
                      <a:gd name="connsiteX1" fmla="*/ 0 w 581025"/>
                      <a:gd name="connsiteY1" fmla="*/ 59532 h 170260"/>
                      <a:gd name="connsiteX2" fmla="*/ 327422 w 581025"/>
                      <a:gd name="connsiteY2" fmla="*/ 119063 h 170260"/>
                      <a:gd name="connsiteX3" fmla="*/ 581025 w 581025"/>
                      <a:gd name="connsiteY3" fmla="*/ 26194 h 170260"/>
                      <a:gd name="connsiteX4" fmla="*/ 466725 w 581025"/>
                      <a:gd name="connsiteY4" fmla="*/ 170260 h 170260"/>
                      <a:gd name="connsiteX0" fmla="*/ 90488 w 581025"/>
                      <a:gd name="connsiteY0" fmla="*/ 30955 h 150018"/>
                      <a:gd name="connsiteX1" fmla="*/ 0 w 581025"/>
                      <a:gd name="connsiteY1" fmla="*/ 90487 h 150018"/>
                      <a:gd name="connsiteX2" fmla="*/ 327422 w 581025"/>
                      <a:gd name="connsiteY2" fmla="*/ 150018 h 150018"/>
                      <a:gd name="connsiteX3" fmla="*/ 581025 w 581025"/>
                      <a:gd name="connsiteY3" fmla="*/ 57149 h 150018"/>
                      <a:gd name="connsiteX4" fmla="*/ 509588 w 581025"/>
                      <a:gd name="connsiteY4" fmla="*/ 0 h 150018"/>
                      <a:gd name="connsiteX0" fmla="*/ 90488 w 581025"/>
                      <a:gd name="connsiteY0" fmla="*/ 42861 h 161924"/>
                      <a:gd name="connsiteX1" fmla="*/ 0 w 581025"/>
                      <a:gd name="connsiteY1" fmla="*/ 102393 h 161924"/>
                      <a:gd name="connsiteX2" fmla="*/ 327422 w 581025"/>
                      <a:gd name="connsiteY2" fmla="*/ 161924 h 161924"/>
                      <a:gd name="connsiteX3" fmla="*/ 581025 w 581025"/>
                      <a:gd name="connsiteY3" fmla="*/ 69055 h 161924"/>
                      <a:gd name="connsiteX4" fmla="*/ 502444 w 581025"/>
                      <a:gd name="connsiteY4" fmla="*/ 0 h 16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61924">
                        <a:moveTo>
                          <a:pt x="90488" y="42861"/>
                        </a:moveTo>
                        <a:lnTo>
                          <a:pt x="0" y="102393"/>
                        </a:lnTo>
                        <a:lnTo>
                          <a:pt x="327422" y="161924"/>
                        </a:lnTo>
                        <a:lnTo>
                          <a:pt x="581025" y="69055"/>
                        </a:lnTo>
                        <a:lnTo>
                          <a:pt x="502444" y="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14411">
                      <a:defRPr/>
                    </a:pPr>
                    <a:endParaRPr lang="en-US" sz="1731" b="1">
                      <a:solidFill>
                        <a:srgbClr val="FFFFFF"/>
                      </a:solidFill>
                      <a:latin typeface="Segoe UI Semilight"/>
                    </a:endParaRPr>
                  </a:p>
                </p:txBody>
              </p:sp>
              <p:sp>
                <p:nvSpPr>
                  <p:cNvPr id="163" name="Oval 162">
                    <a:extLst>
                      <a:ext uri="{FF2B5EF4-FFF2-40B4-BE49-F238E27FC236}">
                        <a16:creationId xmlns:a16="http://schemas.microsoft.com/office/drawing/2014/main" id="{23BCA8BB-BB79-43B5-951B-65843B5A0C46}"/>
                      </a:ext>
                    </a:extLst>
                  </p:cNvPr>
                  <p:cNvSpPr/>
                  <p:nvPr/>
                </p:nvSpPr>
                <p:spPr bwMode="auto">
                  <a:xfrm>
                    <a:off x="10585691" y="4577019"/>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4" name="Oval 163">
                    <a:extLst>
                      <a:ext uri="{FF2B5EF4-FFF2-40B4-BE49-F238E27FC236}">
                        <a16:creationId xmlns:a16="http://schemas.microsoft.com/office/drawing/2014/main" id="{2279B61D-5D58-4BF8-ADA3-A0C7BC36E646}"/>
                      </a:ext>
                    </a:extLst>
                  </p:cNvPr>
                  <p:cNvSpPr/>
                  <p:nvPr/>
                </p:nvSpPr>
                <p:spPr bwMode="auto">
                  <a:xfrm>
                    <a:off x="10897672" y="4641004"/>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5" name="Oval 164">
                    <a:extLst>
                      <a:ext uri="{FF2B5EF4-FFF2-40B4-BE49-F238E27FC236}">
                        <a16:creationId xmlns:a16="http://schemas.microsoft.com/office/drawing/2014/main" id="{B8254C8E-FE2A-491A-BC08-CB786B3BD2C1}"/>
                      </a:ext>
                    </a:extLst>
                  </p:cNvPr>
                  <p:cNvSpPr/>
                  <p:nvPr/>
                </p:nvSpPr>
                <p:spPr bwMode="auto">
                  <a:xfrm>
                    <a:off x="11152822" y="4545980"/>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grpSp>
            <p:nvGrpSpPr>
              <p:cNvPr id="65" name="Group 64">
                <a:extLst>
                  <a:ext uri="{FF2B5EF4-FFF2-40B4-BE49-F238E27FC236}">
                    <a16:creationId xmlns:a16="http://schemas.microsoft.com/office/drawing/2014/main" id="{BAC30AA0-D174-4186-B15D-30A47DB570C7}"/>
                  </a:ext>
                </a:extLst>
              </p:cNvPr>
              <p:cNvGrpSpPr/>
              <p:nvPr/>
            </p:nvGrpSpPr>
            <p:grpSpPr>
              <a:xfrm>
                <a:off x="433747" y="3689932"/>
                <a:ext cx="1387212" cy="1696353"/>
                <a:chOff x="574672" y="3028945"/>
                <a:chExt cx="1360135" cy="1663243"/>
              </a:xfrm>
            </p:grpSpPr>
            <p:grpSp>
              <p:nvGrpSpPr>
                <p:cNvPr id="66" name="Group 65">
                  <a:extLst>
                    <a:ext uri="{FF2B5EF4-FFF2-40B4-BE49-F238E27FC236}">
                      <a16:creationId xmlns:a16="http://schemas.microsoft.com/office/drawing/2014/main" id="{F397EBC1-D32A-453F-897F-8BBF2BECEBD4}"/>
                    </a:ext>
                  </a:extLst>
                </p:cNvPr>
                <p:cNvGrpSpPr/>
                <p:nvPr/>
              </p:nvGrpSpPr>
              <p:grpSpPr>
                <a:xfrm>
                  <a:off x="760067" y="3028945"/>
                  <a:ext cx="1001878" cy="1004025"/>
                  <a:chOff x="743780" y="3030447"/>
                  <a:chExt cx="1001878" cy="1004025"/>
                </a:xfrm>
              </p:grpSpPr>
              <p:sp>
                <p:nvSpPr>
                  <p:cNvPr id="86" name="object 60">
                    <a:extLst>
                      <a:ext uri="{FF2B5EF4-FFF2-40B4-BE49-F238E27FC236}">
                        <a16:creationId xmlns:a16="http://schemas.microsoft.com/office/drawing/2014/main" id="{29083113-462E-4C4A-98DF-E052854B3244}"/>
                      </a:ext>
                    </a:extLst>
                  </p:cNvPr>
                  <p:cNvSpPr/>
                  <p:nvPr/>
                </p:nvSpPr>
                <p:spPr>
                  <a:xfrm>
                    <a:off x="743780" y="3030447"/>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23445">
                      <a:defRPr/>
                    </a:pPr>
                    <a:endParaRPr sz="1227" b="1" kern="0">
                      <a:solidFill>
                        <a:prstClr val="black"/>
                      </a:solidFill>
                      <a:latin typeface="Calibri"/>
                    </a:endParaRPr>
                  </a:p>
                </p:txBody>
              </p:sp>
              <p:sp>
                <p:nvSpPr>
                  <p:cNvPr id="87" name="object 60">
                    <a:extLst>
                      <a:ext uri="{FF2B5EF4-FFF2-40B4-BE49-F238E27FC236}">
                        <a16:creationId xmlns:a16="http://schemas.microsoft.com/office/drawing/2014/main" id="{E88E7415-4F1C-448D-83BC-C286A802D122}"/>
                      </a:ext>
                    </a:extLst>
                  </p:cNvPr>
                  <p:cNvSpPr/>
                  <p:nvPr/>
                </p:nvSpPr>
                <p:spPr>
                  <a:xfrm>
                    <a:off x="798238" y="3080748"/>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23445">
                      <a:defRPr/>
                    </a:pPr>
                    <a:endParaRPr sz="1227" b="1">
                      <a:solidFill>
                        <a:prstClr val="black"/>
                      </a:solidFill>
                      <a:latin typeface="Calibri"/>
                    </a:endParaRPr>
                  </a:p>
                </p:txBody>
              </p:sp>
            </p:grpSp>
            <p:sp>
              <p:nvSpPr>
                <p:cNvPr id="67" name="Rectangle 66">
                  <a:extLst>
                    <a:ext uri="{FF2B5EF4-FFF2-40B4-BE49-F238E27FC236}">
                      <a16:creationId xmlns:a16="http://schemas.microsoft.com/office/drawing/2014/main" id="{DA83B4CF-302C-4908-BF09-6A71E0039F4F}"/>
                    </a:ext>
                  </a:extLst>
                </p:cNvPr>
                <p:cNvSpPr/>
                <p:nvPr/>
              </p:nvSpPr>
              <p:spPr>
                <a:xfrm>
                  <a:off x="574672" y="4168960"/>
                  <a:ext cx="1360135" cy="523228"/>
                </a:xfrm>
                <a:prstGeom prst="rect">
                  <a:avLst/>
                </a:prstGeom>
              </p:spPr>
              <p:txBody>
                <a:bodyPr wrap="none" anchor="ctr">
                  <a:spAutoFit/>
                </a:bodyPr>
                <a:lstStyle/>
                <a:p>
                  <a:pPr algn="ctr" defTabSz="914236">
                    <a:defRPr/>
                  </a:pPr>
                  <a:r>
                    <a:rPr lang="en-US" sz="1400" spc="-49">
                      <a:solidFill>
                        <a:srgbClr val="505050"/>
                      </a:solidFill>
                      <a:latin typeface="Segoe UI Semibold"/>
                    </a:rPr>
                    <a:t>Threat delivery </a:t>
                  </a:r>
                </a:p>
                <a:p>
                  <a:pPr algn="ctr" defTabSz="914236">
                    <a:defRPr/>
                  </a:pPr>
                  <a:r>
                    <a:rPr lang="en-US" sz="1400" spc="-49">
                      <a:solidFill>
                        <a:srgbClr val="505050"/>
                      </a:solidFill>
                      <a:latin typeface="Segoe UI Semibold"/>
                    </a:rPr>
                    <a:t>and persistence</a:t>
                  </a:r>
                </a:p>
              </p:txBody>
            </p:sp>
            <p:sp>
              <p:nvSpPr>
                <p:cNvPr id="68" name="Oval 67">
                  <a:extLst>
                    <a:ext uri="{FF2B5EF4-FFF2-40B4-BE49-F238E27FC236}">
                      <a16:creationId xmlns:a16="http://schemas.microsoft.com/office/drawing/2014/main" id="{987CFE10-3D12-47B8-9727-D1A637E3C805}"/>
                    </a:ext>
                  </a:extLst>
                </p:cNvPr>
                <p:cNvSpPr/>
                <p:nvPr/>
              </p:nvSpPr>
              <p:spPr bwMode="auto">
                <a:xfrm>
                  <a:off x="959865" y="3238937"/>
                  <a:ext cx="589275" cy="589275"/>
                </a:xfrm>
                <a:prstGeom prst="ellipse">
                  <a:avLst/>
                </a:prstGeom>
                <a:noFill/>
                <a:ln w="3175">
                  <a:solidFill>
                    <a:srgbClr val="0078D7"/>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305" fontAlgn="base">
                    <a:spcBef>
                      <a:spcPct val="0"/>
                    </a:spcBef>
                    <a:spcAft>
                      <a:spcPct val="0"/>
                    </a:spcAft>
                    <a:defRPr/>
                  </a:pPr>
                  <a:endParaRPr lang="en-US" sz="2000" b="1">
                    <a:gradFill>
                      <a:gsLst>
                        <a:gs pos="0">
                          <a:srgbClr val="FFFFFF"/>
                        </a:gs>
                        <a:gs pos="100000">
                          <a:srgbClr val="FFFFFF"/>
                        </a:gs>
                      </a:gsLst>
                      <a:lin ang="5400000" scaled="0"/>
                    </a:gradFill>
                    <a:latin typeface="Segoe UI"/>
                  </a:endParaRPr>
                </a:p>
              </p:txBody>
            </p:sp>
            <p:sp>
              <p:nvSpPr>
                <p:cNvPr id="69" name="Oval 68">
                  <a:extLst>
                    <a:ext uri="{FF2B5EF4-FFF2-40B4-BE49-F238E27FC236}">
                      <a16:creationId xmlns:a16="http://schemas.microsoft.com/office/drawing/2014/main" id="{2E641C39-0821-4DCB-A3B1-0FC6DA1FFF7A}"/>
                    </a:ext>
                  </a:extLst>
                </p:cNvPr>
                <p:cNvSpPr/>
                <p:nvPr/>
              </p:nvSpPr>
              <p:spPr bwMode="auto">
                <a:xfrm>
                  <a:off x="1033135" y="3307157"/>
                  <a:ext cx="442732" cy="442732"/>
                </a:xfrm>
                <a:prstGeom prst="ellipse">
                  <a:avLst/>
                </a:prstGeom>
                <a:noFill/>
                <a:ln w="9525">
                  <a:solidFill>
                    <a:srgbClr val="0078D7"/>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305" fontAlgn="base">
                    <a:spcBef>
                      <a:spcPct val="0"/>
                    </a:spcBef>
                    <a:spcAft>
                      <a:spcPct val="0"/>
                    </a:spcAft>
                    <a:defRPr/>
                  </a:pPr>
                  <a:endParaRPr lang="en-US" sz="2000" b="1">
                    <a:gradFill>
                      <a:gsLst>
                        <a:gs pos="0">
                          <a:srgbClr val="FFFFFF"/>
                        </a:gs>
                        <a:gs pos="100000">
                          <a:srgbClr val="FFFFFF"/>
                        </a:gs>
                      </a:gsLst>
                      <a:lin ang="5400000" scaled="0"/>
                    </a:gradFill>
                    <a:latin typeface="Segoe UI"/>
                  </a:endParaRPr>
                </a:p>
              </p:txBody>
            </p:sp>
            <p:sp>
              <p:nvSpPr>
                <p:cNvPr id="70" name="Oval 69">
                  <a:extLst>
                    <a:ext uri="{FF2B5EF4-FFF2-40B4-BE49-F238E27FC236}">
                      <a16:creationId xmlns:a16="http://schemas.microsoft.com/office/drawing/2014/main" id="{DA19424B-48AE-451B-A3EF-B24F6A87B628}"/>
                    </a:ext>
                  </a:extLst>
                </p:cNvPr>
                <p:cNvSpPr/>
                <p:nvPr/>
              </p:nvSpPr>
              <p:spPr bwMode="auto">
                <a:xfrm>
                  <a:off x="1103305" y="3377327"/>
                  <a:ext cx="302392" cy="302392"/>
                </a:xfrm>
                <a:prstGeom prst="ellipse">
                  <a:avLst/>
                </a:prstGeom>
                <a:noFill/>
                <a:ln w="12700">
                  <a:solidFill>
                    <a:srgbClr val="0078D7"/>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305" fontAlgn="base">
                    <a:spcBef>
                      <a:spcPct val="0"/>
                    </a:spcBef>
                    <a:spcAft>
                      <a:spcPct val="0"/>
                    </a:spcAft>
                    <a:defRPr/>
                  </a:pPr>
                  <a:endParaRPr lang="en-US" sz="2000" b="1">
                    <a:gradFill>
                      <a:gsLst>
                        <a:gs pos="0">
                          <a:srgbClr val="FFFFFF"/>
                        </a:gs>
                        <a:gs pos="100000">
                          <a:srgbClr val="FFFFFF"/>
                        </a:gs>
                      </a:gsLst>
                      <a:lin ang="5400000" scaled="0"/>
                    </a:gradFill>
                    <a:latin typeface="Segoe UI"/>
                  </a:endParaRPr>
                </a:p>
              </p:txBody>
            </p:sp>
            <p:sp>
              <p:nvSpPr>
                <p:cNvPr id="71" name="Oval 70">
                  <a:extLst>
                    <a:ext uri="{FF2B5EF4-FFF2-40B4-BE49-F238E27FC236}">
                      <a16:creationId xmlns:a16="http://schemas.microsoft.com/office/drawing/2014/main" id="{29A4E121-2826-4FAC-8D99-7BC2EDADAB9B}"/>
                    </a:ext>
                  </a:extLst>
                </p:cNvPr>
                <p:cNvSpPr/>
                <p:nvPr/>
              </p:nvSpPr>
              <p:spPr bwMode="auto">
                <a:xfrm>
                  <a:off x="1404206" y="3268192"/>
                  <a:ext cx="65292" cy="65292"/>
                </a:xfrm>
                <a:prstGeom prst="ellipse">
                  <a:avLst/>
                </a:prstGeom>
                <a:solidFill>
                  <a:srgbClr val="35353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305" fontAlgn="base">
                    <a:spcBef>
                      <a:spcPct val="0"/>
                    </a:spcBef>
                    <a:spcAft>
                      <a:spcPct val="0"/>
                    </a:spcAft>
                    <a:defRPr/>
                  </a:pPr>
                  <a:endParaRPr lang="en-US" sz="2000" b="1">
                    <a:gradFill>
                      <a:gsLst>
                        <a:gs pos="0">
                          <a:srgbClr val="FFFFFF"/>
                        </a:gs>
                        <a:gs pos="100000">
                          <a:srgbClr val="FFFFFF"/>
                        </a:gs>
                      </a:gsLst>
                      <a:lin ang="5400000" scaled="0"/>
                    </a:gradFill>
                    <a:latin typeface="Segoe UI"/>
                  </a:endParaRPr>
                </a:p>
              </p:txBody>
            </p:sp>
            <p:sp>
              <p:nvSpPr>
                <p:cNvPr id="81" name="Oval 80">
                  <a:extLst>
                    <a:ext uri="{FF2B5EF4-FFF2-40B4-BE49-F238E27FC236}">
                      <a16:creationId xmlns:a16="http://schemas.microsoft.com/office/drawing/2014/main" id="{F442051D-75DD-4C44-8897-D8C50127E17A}"/>
                    </a:ext>
                  </a:extLst>
                </p:cNvPr>
                <p:cNvSpPr/>
                <p:nvPr/>
              </p:nvSpPr>
              <p:spPr bwMode="auto">
                <a:xfrm>
                  <a:off x="1002068" y="3504278"/>
                  <a:ext cx="65292" cy="65292"/>
                </a:xfrm>
                <a:prstGeom prst="ellipse">
                  <a:avLst/>
                </a:prstGeom>
                <a:solidFill>
                  <a:srgbClr val="35353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305" fontAlgn="base">
                    <a:spcBef>
                      <a:spcPct val="0"/>
                    </a:spcBef>
                    <a:spcAft>
                      <a:spcPct val="0"/>
                    </a:spcAft>
                    <a:defRPr/>
                  </a:pPr>
                  <a:endParaRPr lang="en-US" sz="2000" b="1">
                    <a:gradFill>
                      <a:gsLst>
                        <a:gs pos="0">
                          <a:srgbClr val="FFFFFF"/>
                        </a:gs>
                        <a:gs pos="100000">
                          <a:srgbClr val="FFFFFF"/>
                        </a:gs>
                      </a:gsLst>
                      <a:lin ang="5400000" scaled="0"/>
                    </a:gradFill>
                    <a:latin typeface="Segoe UI"/>
                  </a:endParaRPr>
                </a:p>
              </p:txBody>
            </p:sp>
            <p:sp>
              <p:nvSpPr>
                <p:cNvPr id="82" name="Oval 81">
                  <a:extLst>
                    <a:ext uri="{FF2B5EF4-FFF2-40B4-BE49-F238E27FC236}">
                      <a16:creationId xmlns:a16="http://schemas.microsoft.com/office/drawing/2014/main" id="{24ECA5E4-B64A-4BB9-8C52-49E66B1D7F6C}"/>
                    </a:ext>
                  </a:extLst>
                </p:cNvPr>
                <p:cNvSpPr/>
                <p:nvPr/>
              </p:nvSpPr>
              <p:spPr bwMode="auto">
                <a:xfrm>
                  <a:off x="1298343" y="3781971"/>
                  <a:ext cx="65292" cy="65292"/>
                </a:xfrm>
                <a:prstGeom prst="ellipse">
                  <a:avLst/>
                </a:prstGeom>
                <a:solidFill>
                  <a:srgbClr val="35353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305" fontAlgn="base">
                    <a:spcBef>
                      <a:spcPct val="0"/>
                    </a:spcBef>
                    <a:spcAft>
                      <a:spcPct val="0"/>
                    </a:spcAft>
                    <a:defRPr/>
                  </a:pPr>
                  <a:endParaRPr lang="en-US" sz="2000" b="1">
                    <a:gradFill>
                      <a:gsLst>
                        <a:gs pos="0">
                          <a:srgbClr val="FFFFFF"/>
                        </a:gs>
                        <a:gs pos="100000">
                          <a:srgbClr val="FFFFFF"/>
                        </a:gs>
                      </a:gsLst>
                      <a:lin ang="5400000" scaled="0"/>
                    </a:gradFill>
                    <a:latin typeface="Segoe UI"/>
                  </a:endParaRPr>
                </a:p>
              </p:txBody>
            </p:sp>
            <p:sp>
              <p:nvSpPr>
                <p:cNvPr id="83" name="TextBox 82">
                  <a:extLst>
                    <a:ext uri="{FF2B5EF4-FFF2-40B4-BE49-F238E27FC236}">
                      <a16:creationId xmlns:a16="http://schemas.microsoft.com/office/drawing/2014/main" id="{8A7ABE6F-0FD1-46DD-BB76-12FBAEC505D5}"/>
                    </a:ext>
                  </a:extLst>
                </p:cNvPr>
                <p:cNvSpPr txBox="1"/>
                <p:nvPr/>
              </p:nvSpPr>
              <p:spPr>
                <a:xfrm>
                  <a:off x="1390780" y="3124819"/>
                  <a:ext cx="71661" cy="364663"/>
                </a:xfrm>
                <a:prstGeom prst="rect">
                  <a:avLst/>
                </a:prstGeom>
                <a:noFill/>
              </p:spPr>
              <p:txBody>
                <a:bodyPr wrap="square" lIns="182851" tIns="146282" rIns="182851" bIns="146282" rtlCol="0">
                  <a:spAutoFit/>
                </a:bodyPr>
                <a:lstStyle/>
                <a:p>
                  <a:pPr defTabSz="914236">
                    <a:lnSpc>
                      <a:spcPct val="90000"/>
                    </a:lnSpc>
                    <a:defRPr/>
                  </a:pPr>
                  <a:r>
                    <a:rPr lang="en-US" sz="500" b="1">
                      <a:solidFill>
                        <a:srgbClr val="FFFFFF"/>
                      </a:solidFill>
                      <a:latin typeface="Segoe UI"/>
                    </a:rPr>
                    <a:t>!</a:t>
                  </a:r>
                  <a:endParaRPr lang="en-US" sz="1100" b="1">
                    <a:solidFill>
                      <a:srgbClr val="FFFFFF"/>
                    </a:solidFill>
                    <a:latin typeface="Segoe UI"/>
                  </a:endParaRPr>
                </a:p>
              </p:txBody>
            </p:sp>
            <p:sp>
              <p:nvSpPr>
                <p:cNvPr id="84" name="TextBox 83">
                  <a:extLst>
                    <a:ext uri="{FF2B5EF4-FFF2-40B4-BE49-F238E27FC236}">
                      <a16:creationId xmlns:a16="http://schemas.microsoft.com/office/drawing/2014/main" id="{E699CE01-6803-45AB-94FA-D1C2B827C84C}"/>
                    </a:ext>
                  </a:extLst>
                </p:cNvPr>
                <p:cNvSpPr txBox="1"/>
                <p:nvPr/>
              </p:nvSpPr>
              <p:spPr>
                <a:xfrm>
                  <a:off x="987849" y="3358916"/>
                  <a:ext cx="71661" cy="364663"/>
                </a:xfrm>
                <a:prstGeom prst="rect">
                  <a:avLst/>
                </a:prstGeom>
                <a:noFill/>
              </p:spPr>
              <p:txBody>
                <a:bodyPr wrap="square" lIns="182851" tIns="146282" rIns="182851" bIns="146282" rtlCol="0">
                  <a:spAutoFit/>
                </a:bodyPr>
                <a:lstStyle/>
                <a:p>
                  <a:pPr defTabSz="914236">
                    <a:lnSpc>
                      <a:spcPct val="90000"/>
                    </a:lnSpc>
                    <a:defRPr/>
                  </a:pPr>
                  <a:r>
                    <a:rPr lang="en-US" sz="500" b="1">
                      <a:solidFill>
                        <a:srgbClr val="FFFFFF"/>
                      </a:solidFill>
                      <a:latin typeface="Segoe UI"/>
                    </a:rPr>
                    <a:t>!</a:t>
                  </a:r>
                  <a:endParaRPr lang="en-US" sz="1100" b="1">
                    <a:solidFill>
                      <a:srgbClr val="FFFFFF"/>
                    </a:solidFill>
                    <a:latin typeface="Segoe UI"/>
                  </a:endParaRPr>
                </a:p>
              </p:txBody>
            </p:sp>
            <p:sp>
              <p:nvSpPr>
                <p:cNvPr id="85" name="TextBox 84">
                  <a:extLst>
                    <a:ext uri="{FF2B5EF4-FFF2-40B4-BE49-F238E27FC236}">
                      <a16:creationId xmlns:a16="http://schemas.microsoft.com/office/drawing/2014/main" id="{FA435037-0E03-41DE-B29D-D7097C0AFFD7}"/>
                    </a:ext>
                  </a:extLst>
                </p:cNvPr>
                <p:cNvSpPr txBox="1"/>
                <p:nvPr/>
              </p:nvSpPr>
              <p:spPr>
                <a:xfrm>
                  <a:off x="1285145" y="3637358"/>
                  <a:ext cx="71661" cy="364663"/>
                </a:xfrm>
                <a:prstGeom prst="rect">
                  <a:avLst/>
                </a:prstGeom>
                <a:noFill/>
              </p:spPr>
              <p:txBody>
                <a:bodyPr wrap="square" lIns="182851" tIns="146282" rIns="182851" bIns="146282" rtlCol="0">
                  <a:spAutoFit/>
                </a:bodyPr>
                <a:lstStyle/>
                <a:p>
                  <a:pPr defTabSz="914236">
                    <a:lnSpc>
                      <a:spcPct val="90000"/>
                    </a:lnSpc>
                    <a:defRPr/>
                  </a:pPr>
                  <a:r>
                    <a:rPr lang="en-US" sz="500" b="1">
                      <a:solidFill>
                        <a:srgbClr val="FFFFFF"/>
                      </a:solidFill>
                      <a:latin typeface="Segoe UI"/>
                    </a:rPr>
                    <a:t>!</a:t>
                  </a:r>
                  <a:endParaRPr lang="en-US" sz="1100" b="1">
                    <a:solidFill>
                      <a:srgbClr val="FFFFFF"/>
                    </a:solidFill>
                    <a:latin typeface="Segoe UI"/>
                  </a:endParaRPr>
                </a:p>
              </p:txBody>
            </p:sp>
          </p:grpSp>
          <p:grpSp>
            <p:nvGrpSpPr>
              <p:cNvPr id="58" name="Group 57">
                <a:extLst>
                  <a:ext uri="{FF2B5EF4-FFF2-40B4-BE49-F238E27FC236}">
                    <a16:creationId xmlns:a16="http://schemas.microsoft.com/office/drawing/2014/main" id="{A0970317-3B6E-4558-B3DD-8F34A9858BFC}"/>
                  </a:ext>
                </a:extLst>
              </p:cNvPr>
              <p:cNvGrpSpPr/>
              <p:nvPr/>
            </p:nvGrpSpPr>
            <p:grpSpPr>
              <a:xfrm>
                <a:off x="10017768" y="3118011"/>
                <a:ext cx="1452741" cy="1595103"/>
                <a:chOff x="7816231" y="2468186"/>
                <a:chExt cx="1424385" cy="1563968"/>
              </a:xfrm>
            </p:grpSpPr>
            <p:sp>
              <p:nvSpPr>
                <p:cNvPr id="59" name="Rectangle 58">
                  <a:extLst>
                    <a:ext uri="{FF2B5EF4-FFF2-40B4-BE49-F238E27FC236}">
                      <a16:creationId xmlns:a16="http://schemas.microsoft.com/office/drawing/2014/main" id="{73269041-22E8-4686-8FF4-D1F2A6032004}"/>
                    </a:ext>
                  </a:extLst>
                </p:cNvPr>
                <p:cNvSpPr/>
                <p:nvPr/>
              </p:nvSpPr>
              <p:spPr>
                <a:xfrm>
                  <a:off x="7816231" y="2468186"/>
                  <a:ext cx="1424385" cy="523227"/>
                </a:xfrm>
                <a:prstGeom prst="rect">
                  <a:avLst/>
                </a:prstGeom>
              </p:spPr>
              <p:txBody>
                <a:bodyPr wrap="none" anchor="ctr">
                  <a:spAutoFit/>
                </a:bodyPr>
                <a:lstStyle/>
                <a:p>
                  <a:pPr algn="ctr" defTabSz="914236">
                    <a:defRPr/>
                  </a:pPr>
                  <a:r>
                    <a:rPr lang="en-US" sz="1400" spc="-49">
                      <a:solidFill>
                        <a:srgbClr val="505050"/>
                      </a:solidFill>
                      <a:latin typeface="Segoe UI Semibold"/>
                    </a:rPr>
                    <a:t>Malicious use of</a:t>
                  </a:r>
                </a:p>
                <a:p>
                  <a:pPr algn="ctr" defTabSz="914236">
                    <a:defRPr/>
                  </a:pPr>
                  <a:r>
                    <a:rPr lang="en-US" sz="1400" spc="-49">
                      <a:solidFill>
                        <a:srgbClr val="505050"/>
                      </a:solidFill>
                      <a:latin typeface="Segoe UI Semibold"/>
                    </a:rPr>
                    <a:t>a privileged user</a:t>
                  </a:r>
                </a:p>
              </p:txBody>
            </p:sp>
            <p:sp>
              <p:nvSpPr>
                <p:cNvPr id="60" name="object 60">
                  <a:extLst>
                    <a:ext uri="{FF2B5EF4-FFF2-40B4-BE49-F238E27FC236}">
                      <a16:creationId xmlns:a16="http://schemas.microsoft.com/office/drawing/2014/main" id="{C1ECDC05-7F3F-46DE-ABE3-6E6BD12EAD42}"/>
                    </a:ext>
                  </a:extLst>
                </p:cNvPr>
                <p:cNvSpPr/>
                <p:nvPr/>
              </p:nvSpPr>
              <p:spPr>
                <a:xfrm>
                  <a:off x="8076154" y="3078430"/>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23445">
                    <a:defRPr/>
                  </a:pPr>
                  <a:endParaRPr sz="1227" b="1">
                    <a:solidFill>
                      <a:prstClr val="black"/>
                    </a:solidFill>
                    <a:latin typeface="Calibri"/>
                  </a:endParaRPr>
                </a:p>
              </p:txBody>
            </p:sp>
            <p:grpSp>
              <p:nvGrpSpPr>
                <p:cNvPr id="61" name="Group 60">
                  <a:extLst>
                    <a:ext uri="{FF2B5EF4-FFF2-40B4-BE49-F238E27FC236}">
                      <a16:creationId xmlns:a16="http://schemas.microsoft.com/office/drawing/2014/main" id="{A0900A3B-22FD-4538-B925-C33ED9BC90AD}"/>
                    </a:ext>
                  </a:extLst>
                </p:cNvPr>
                <p:cNvGrpSpPr>
                  <a:grpSpLocks noChangeAspect="1"/>
                </p:cNvGrpSpPr>
                <p:nvPr/>
              </p:nvGrpSpPr>
              <p:grpSpPr>
                <a:xfrm>
                  <a:off x="8362856" y="3299615"/>
                  <a:ext cx="409332" cy="427658"/>
                  <a:chOff x="1101114" y="2623625"/>
                  <a:chExt cx="1879599" cy="1977967"/>
                </a:xfrm>
              </p:grpSpPr>
              <p:sp>
                <p:nvSpPr>
                  <p:cNvPr id="73" name="Freeform 30">
                    <a:extLst>
                      <a:ext uri="{FF2B5EF4-FFF2-40B4-BE49-F238E27FC236}">
                        <a16:creationId xmlns:a16="http://schemas.microsoft.com/office/drawing/2014/main" id="{CC4233D0-AACE-4991-8F5B-B460DE062A26}"/>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4" name="Freeform 31">
                    <a:extLst>
                      <a:ext uri="{FF2B5EF4-FFF2-40B4-BE49-F238E27FC236}">
                        <a16:creationId xmlns:a16="http://schemas.microsoft.com/office/drawing/2014/main" id="{1A19B1DF-6D44-4A2F-B7AA-2AA691F4F0FE}"/>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5" name="Oval 74">
                    <a:extLst>
                      <a:ext uri="{FF2B5EF4-FFF2-40B4-BE49-F238E27FC236}">
                        <a16:creationId xmlns:a16="http://schemas.microsoft.com/office/drawing/2014/main" id="{3254C69C-57FC-4914-9E79-22D322878A00}"/>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6" name="Freeform 33">
                    <a:extLst>
                      <a:ext uri="{FF2B5EF4-FFF2-40B4-BE49-F238E27FC236}">
                        <a16:creationId xmlns:a16="http://schemas.microsoft.com/office/drawing/2014/main" id="{9E3B1654-CB0A-49F1-A71C-C9FDEC5BA001}"/>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429">
                      <a:defRPr/>
                    </a:pPr>
                    <a:endParaRPr lang="en-US" sz="1836" b="1">
                      <a:solidFill>
                        <a:prstClr val="white"/>
                      </a:solidFill>
                      <a:latin typeface="Segoe UI"/>
                    </a:endParaRPr>
                  </a:p>
                </p:txBody>
              </p:sp>
              <p:sp>
                <p:nvSpPr>
                  <p:cNvPr id="77" name="Freeform 34">
                    <a:extLst>
                      <a:ext uri="{FF2B5EF4-FFF2-40B4-BE49-F238E27FC236}">
                        <a16:creationId xmlns:a16="http://schemas.microsoft.com/office/drawing/2014/main" id="{79A1E36E-6E83-4C69-83BC-60F022CC49D6}"/>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429">
                      <a:defRPr/>
                    </a:pPr>
                    <a:endParaRPr lang="en-US" sz="1836" b="1">
                      <a:solidFill>
                        <a:prstClr val="white"/>
                      </a:solidFill>
                      <a:latin typeface="Segoe UI"/>
                    </a:endParaRPr>
                  </a:p>
                </p:txBody>
              </p:sp>
            </p:grpSp>
            <p:sp>
              <p:nvSpPr>
                <p:cNvPr id="62" name="Oval 61">
                  <a:extLst>
                    <a:ext uri="{FF2B5EF4-FFF2-40B4-BE49-F238E27FC236}">
                      <a16:creationId xmlns:a16="http://schemas.microsoft.com/office/drawing/2014/main" id="{0D54144C-BE90-4EA1-8662-BE86528E86FB}"/>
                    </a:ext>
                  </a:extLst>
                </p:cNvPr>
                <p:cNvSpPr/>
                <p:nvPr/>
              </p:nvSpPr>
              <p:spPr bwMode="auto">
                <a:xfrm>
                  <a:off x="8265535" y="3535003"/>
                  <a:ext cx="236538" cy="236538"/>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defRPr/>
                  </a:pPr>
                  <a:endParaRPr lang="en-US" sz="2400"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cxnSp>
              <p:nvCxnSpPr>
                <p:cNvPr id="63" name="Straight Arrow Connector 62">
                  <a:extLst>
                    <a:ext uri="{FF2B5EF4-FFF2-40B4-BE49-F238E27FC236}">
                      <a16:creationId xmlns:a16="http://schemas.microsoft.com/office/drawing/2014/main" id="{2DFE2DE9-EBC4-4AE2-8A90-173B67CA467D}"/>
                    </a:ext>
                  </a:extLst>
                </p:cNvPr>
                <p:cNvCxnSpPr>
                  <a:stCxn id="62" idx="4"/>
                  <a:endCxn id="62" idx="0"/>
                </p:cNvCxnSpPr>
                <p:nvPr/>
              </p:nvCxnSpPr>
              <p:spPr>
                <a:xfrm flipV="1">
                  <a:off x="8383804" y="3579836"/>
                  <a:ext cx="0" cy="14687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sp>
              <p:nvSpPr>
                <p:cNvPr id="72" name="object 60">
                  <a:extLst>
                    <a:ext uri="{FF2B5EF4-FFF2-40B4-BE49-F238E27FC236}">
                      <a16:creationId xmlns:a16="http://schemas.microsoft.com/office/drawing/2014/main" id="{612C4F72-45AC-4E1C-AC88-9342D6EFE98D}"/>
                    </a:ext>
                  </a:extLst>
                </p:cNvPr>
                <p:cNvSpPr/>
                <p:nvPr/>
              </p:nvSpPr>
              <p:spPr>
                <a:xfrm>
                  <a:off x="8037798" y="3028129"/>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defTabSz="623445">
                    <a:defRPr/>
                  </a:pPr>
                  <a:endParaRPr sz="1227" b="1" kern="0">
                    <a:solidFill>
                      <a:prstClr val="black"/>
                    </a:solidFill>
                    <a:latin typeface="Calibri"/>
                  </a:endParaRPr>
                </a:p>
              </p:txBody>
            </p:sp>
          </p:grpSp>
        </p:grpSp>
        <p:cxnSp>
          <p:nvCxnSpPr>
            <p:cNvPr id="90" name="Straight Connector 89">
              <a:extLst>
                <a:ext uri="{FF2B5EF4-FFF2-40B4-BE49-F238E27FC236}">
                  <a16:creationId xmlns:a16="http://schemas.microsoft.com/office/drawing/2014/main" id="{64062AE8-2EDA-4DB4-B444-978D2F10E283}"/>
                </a:ext>
              </a:extLst>
            </p:cNvPr>
            <p:cNvCxnSpPr>
              <a:cxnSpLocks/>
            </p:cNvCxnSpPr>
            <p:nvPr/>
          </p:nvCxnSpPr>
          <p:spPr>
            <a:xfrm>
              <a:off x="4193604" y="4713945"/>
              <a:ext cx="0" cy="700109"/>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C44D35C8-DDB7-4CE8-8130-37B755CD6EFB}"/>
                </a:ext>
              </a:extLst>
            </p:cNvPr>
            <p:cNvCxnSpPr>
              <a:cxnSpLocks/>
            </p:cNvCxnSpPr>
            <p:nvPr/>
          </p:nvCxnSpPr>
          <p:spPr>
            <a:xfrm>
              <a:off x="7732178" y="3144445"/>
              <a:ext cx="0" cy="54864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1CA83934-0C27-4D40-B2FF-598F40D34D63}"/>
                </a:ext>
              </a:extLst>
            </p:cNvPr>
            <p:cNvCxnSpPr>
              <a:cxnSpLocks/>
            </p:cNvCxnSpPr>
            <p:nvPr/>
          </p:nvCxnSpPr>
          <p:spPr>
            <a:xfrm>
              <a:off x="1127109" y="2813653"/>
              <a:ext cx="0" cy="91440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E766982B-428E-4E3A-A5DE-E7DA28F5FE91}"/>
                </a:ext>
              </a:extLst>
            </p:cNvPr>
            <p:cNvCxnSpPr>
              <a:cxnSpLocks/>
            </p:cNvCxnSpPr>
            <p:nvPr/>
          </p:nvCxnSpPr>
          <p:spPr>
            <a:xfrm>
              <a:off x="10762992" y="4735854"/>
              <a:ext cx="0" cy="64008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216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 grpId="0" animBg="1"/>
      <p:bldP spid="91" grpId="0" animBg="1"/>
      <p:bldP spid="9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23FB76-3549-4E9B-BBB9-404DEBEFA7DB}"/>
              </a:ext>
            </a:extLst>
          </p:cNvPr>
          <p:cNvSpPr>
            <a:spLocks noGrp="1"/>
          </p:cNvSpPr>
          <p:nvPr>
            <p:ph type="title"/>
          </p:nvPr>
        </p:nvSpPr>
        <p:spPr/>
        <p:txBody>
          <a:bodyPr/>
          <a:lstStyle/>
          <a:p>
            <a:r>
              <a:rPr lang="fr-FR" dirty="0"/>
              <a:t>Démo</a:t>
            </a:r>
            <a:br>
              <a:rPr lang="fr-FR" dirty="0"/>
            </a:br>
            <a:r>
              <a:rPr lang="fr-FR" sz="2800" dirty="0"/>
              <a:t>Attaque sur ADDS</a:t>
            </a:r>
            <a:endParaRPr lang="fr-FR" dirty="0"/>
          </a:p>
        </p:txBody>
      </p:sp>
      <p:sp>
        <p:nvSpPr>
          <p:cNvPr id="4" name="TextBox 3">
            <a:extLst>
              <a:ext uri="{FF2B5EF4-FFF2-40B4-BE49-F238E27FC236}">
                <a16:creationId xmlns:a16="http://schemas.microsoft.com/office/drawing/2014/main" id="{A639BD53-AD1B-4736-9EE2-D20F77BE45E4}"/>
              </a:ext>
            </a:extLst>
          </p:cNvPr>
          <p:cNvSpPr txBox="1"/>
          <p:nvPr/>
        </p:nvSpPr>
        <p:spPr>
          <a:xfrm>
            <a:off x="73794" y="6490519"/>
            <a:ext cx="6397970" cy="307777"/>
          </a:xfrm>
          <a:prstGeom prst="rect">
            <a:avLst/>
          </a:prstGeom>
          <a:noFill/>
        </p:spPr>
        <p:txBody>
          <a:bodyPr wrap="none" lIns="0" tIns="0" rIns="0" bIns="0" rtlCol="0">
            <a:spAutoFit/>
          </a:bodyPr>
          <a:lstStyle/>
          <a:p>
            <a:pPr algn="l"/>
            <a:r>
              <a:rPr lang="en-US" sz="2000" dirty="0">
                <a:hlinkClick r:id="rId2">
                  <a:extLst>
                    <a:ext uri="{A12FA001-AC4F-418D-AE19-62706E023703}">
                      <ahyp:hlinkClr xmlns:ahyp="http://schemas.microsoft.com/office/drawing/2018/hyperlinkcolor" val="tx"/>
                    </a:ext>
                  </a:extLst>
                </a:hlinkClick>
              </a:rPr>
              <a:t>Microsoft Defender for Identity Security Alert lab tutorial</a:t>
            </a:r>
            <a:endParaRPr lang="fr-FR" sz="2000" dirty="0"/>
          </a:p>
        </p:txBody>
      </p:sp>
      <p:pic>
        <p:nvPicPr>
          <p:cNvPr id="2050" name="Picture 2" descr="Defender for Identity detects Pass-the-Ticket with two-hour suppression">
            <a:extLst>
              <a:ext uri="{FF2B5EF4-FFF2-40B4-BE49-F238E27FC236}">
                <a16:creationId xmlns:a16="http://schemas.microsoft.com/office/drawing/2014/main" id="{482C39FD-78C4-480F-A4E4-1CE666DB1B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4521" y="2871019"/>
            <a:ext cx="5715000" cy="3619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308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D1E2-CCBD-40DC-86BA-CAA16A356CBF}"/>
              </a:ext>
            </a:extLst>
          </p:cNvPr>
          <p:cNvSpPr>
            <a:spLocks noGrp="1"/>
          </p:cNvSpPr>
          <p:nvPr>
            <p:ph type="title"/>
          </p:nvPr>
        </p:nvSpPr>
        <p:spPr/>
        <p:txBody>
          <a:bodyPr/>
          <a:lstStyle/>
          <a:p>
            <a:r>
              <a:rPr lang="fr-FR" dirty="0"/>
              <a:t>Configuration de démo</a:t>
            </a:r>
          </a:p>
        </p:txBody>
      </p:sp>
      <p:pic>
        <p:nvPicPr>
          <p:cNvPr id="1026" name="Picture 2" descr="Defender for Identity testing lab setup">
            <a:extLst>
              <a:ext uri="{FF2B5EF4-FFF2-40B4-BE49-F238E27FC236}">
                <a16:creationId xmlns:a16="http://schemas.microsoft.com/office/drawing/2014/main" id="{2039D003-5A05-44E2-A4CA-BDBB092AA7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35" y="1312946"/>
            <a:ext cx="11519328" cy="55450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C7CBA74C-6985-469A-8D50-1416D9B2B746}"/>
              </a:ext>
            </a:extLst>
          </p:cNvPr>
          <p:cNvSpPr/>
          <p:nvPr/>
        </p:nvSpPr>
        <p:spPr bwMode="auto">
          <a:xfrm rot="674382">
            <a:off x="1237575" y="5281772"/>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dirty="0">
                <a:solidFill>
                  <a:srgbClr val="FF0000"/>
                </a:solidFill>
                <a:latin typeface="Bodoni MT Black" panose="02070A03080606020203" pitchFamily="18" charset="0"/>
                <a:ea typeface="Segoe UI" pitchFamily="34" charset="0"/>
                <a:cs typeface="Segoe UI" pitchFamily="34" charset="0"/>
              </a:rPr>
              <a:t>PWNED</a:t>
            </a:r>
            <a:endParaRPr lang="de-DE" sz="3137" dirty="0">
              <a:solidFill>
                <a:srgbClr val="FF0000"/>
              </a:solidFill>
              <a:latin typeface="Bodoni MT Black" panose="02070A03080606020203" pitchFamily="18" charset="0"/>
              <a:ea typeface="Segoe UI" pitchFamily="34" charset="0"/>
              <a:cs typeface="Segoe UI" pitchFamily="34" charset="0"/>
            </a:endParaRPr>
          </a:p>
        </p:txBody>
      </p:sp>
    </p:spTree>
    <p:extLst>
      <p:ext uri="{BB962C8B-B14F-4D97-AF65-F5344CB8AC3E}">
        <p14:creationId xmlns:p14="http://schemas.microsoft.com/office/powerpoint/2010/main" val="3610020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6AE5F-4874-4DF3-A8C6-C51DDB125F6F}"/>
              </a:ext>
            </a:extLst>
          </p:cNvPr>
          <p:cNvSpPr>
            <a:spLocks noGrp="1"/>
          </p:cNvSpPr>
          <p:nvPr>
            <p:ph type="title"/>
          </p:nvPr>
        </p:nvSpPr>
        <p:spPr/>
        <p:txBody>
          <a:bodyPr/>
          <a:lstStyle/>
          <a:p>
            <a:r>
              <a:rPr lang="fr-FR" dirty="0"/>
              <a:t>Reconnaissance DNS</a:t>
            </a:r>
          </a:p>
        </p:txBody>
      </p:sp>
      <p:pic>
        <p:nvPicPr>
          <p:cNvPr id="8" name="Picture 7">
            <a:extLst>
              <a:ext uri="{FF2B5EF4-FFF2-40B4-BE49-F238E27FC236}">
                <a16:creationId xmlns:a16="http://schemas.microsoft.com/office/drawing/2014/main" id="{F130ED9C-C275-4654-8322-B59BCE2FF5E4}"/>
              </a:ext>
            </a:extLst>
          </p:cNvPr>
          <p:cNvPicPr>
            <a:picLocks noChangeAspect="1"/>
          </p:cNvPicPr>
          <p:nvPr/>
        </p:nvPicPr>
        <p:blipFill>
          <a:blip r:embed="rId2"/>
          <a:stretch>
            <a:fillRect/>
          </a:stretch>
        </p:blipFill>
        <p:spPr>
          <a:xfrm>
            <a:off x="655982" y="1427115"/>
            <a:ext cx="10645869" cy="4884231"/>
          </a:xfrm>
          <a:prstGeom prst="rect">
            <a:avLst/>
          </a:prstGeom>
        </p:spPr>
      </p:pic>
      <p:pic>
        <p:nvPicPr>
          <p:cNvPr id="10" name="Picture 9">
            <a:extLst>
              <a:ext uri="{FF2B5EF4-FFF2-40B4-BE49-F238E27FC236}">
                <a16:creationId xmlns:a16="http://schemas.microsoft.com/office/drawing/2014/main" id="{82D18654-43DC-4108-9C2D-1E20D134DF71}"/>
              </a:ext>
            </a:extLst>
          </p:cNvPr>
          <p:cNvPicPr>
            <a:picLocks noChangeAspect="1"/>
          </p:cNvPicPr>
          <p:nvPr/>
        </p:nvPicPr>
        <p:blipFill>
          <a:blip r:embed="rId3"/>
          <a:stretch>
            <a:fillRect/>
          </a:stretch>
        </p:blipFill>
        <p:spPr>
          <a:xfrm>
            <a:off x="1408896" y="1380148"/>
            <a:ext cx="9892955" cy="5037357"/>
          </a:xfrm>
          <a:prstGeom prst="rect">
            <a:avLst/>
          </a:prstGeom>
        </p:spPr>
      </p:pic>
    </p:spTree>
    <p:extLst>
      <p:ext uri="{BB962C8B-B14F-4D97-AF65-F5344CB8AC3E}">
        <p14:creationId xmlns:p14="http://schemas.microsoft.com/office/powerpoint/2010/main" val="3668901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952F6-19E1-4D38-8EC5-4EB693BC9A39}"/>
              </a:ext>
            </a:extLst>
          </p:cNvPr>
          <p:cNvSpPr>
            <a:spLocks noGrp="1"/>
          </p:cNvSpPr>
          <p:nvPr>
            <p:ph type="title"/>
          </p:nvPr>
        </p:nvSpPr>
        <p:spPr/>
        <p:txBody>
          <a:bodyPr/>
          <a:lstStyle/>
          <a:p>
            <a:r>
              <a:rPr lang="fr-FR" dirty="0"/>
              <a:t>Reconnaissance comptes / groupes</a:t>
            </a:r>
          </a:p>
        </p:txBody>
      </p:sp>
      <p:pic>
        <p:nvPicPr>
          <p:cNvPr id="4" name="Picture 3">
            <a:extLst>
              <a:ext uri="{FF2B5EF4-FFF2-40B4-BE49-F238E27FC236}">
                <a16:creationId xmlns:a16="http://schemas.microsoft.com/office/drawing/2014/main" id="{16BF54F9-8E70-4A5C-868B-672221DCFBCD}"/>
              </a:ext>
            </a:extLst>
          </p:cNvPr>
          <p:cNvPicPr>
            <a:picLocks noChangeAspect="1"/>
          </p:cNvPicPr>
          <p:nvPr/>
        </p:nvPicPr>
        <p:blipFill>
          <a:blip r:embed="rId2"/>
          <a:stretch>
            <a:fillRect/>
          </a:stretch>
        </p:blipFill>
        <p:spPr>
          <a:xfrm>
            <a:off x="0" y="1237253"/>
            <a:ext cx="11972925" cy="1800225"/>
          </a:xfrm>
          <a:prstGeom prst="rect">
            <a:avLst/>
          </a:prstGeom>
        </p:spPr>
      </p:pic>
      <p:pic>
        <p:nvPicPr>
          <p:cNvPr id="6" name="Picture 5">
            <a:extLst>
              <a:ext uri="{FF2B5EF4-FFF2-40B4-BE49-F238E27FC236}">
                <a16:creationId xmlns:a16="http://schemas.microsoft.com/office/drawing/2014/main" id="{FA4B14C9-E0DE-4FAC-9B54-7AFA86600D78}"/>
              </a:ext>
            </a:extLst>
          </p:cNvPr>
          <p:cNvPicPr>
            <a:picLocks noChangeAspect="1"/>
          </p:cNvPicPr>
          <p:nvPr/>
        </p:nvPicPr>
        <p:blipFill>
          <a:blip r:embed="rId3"/>
          <a:stretch>
            <a:fillRect/>
          </a:stretch>
        </p:blipFill>
        <p:spPr>
          <a:xfrm>
            <a:off x="0" y="3037478"/>
            <a:ext cx="12106275" cy="2314575"/>
          </a:xfrm>
          <a:prstGeom prst="rect">
            <a:avLst/>
          </a:prstGeom>
        </p:spPr>
      </p:pic>
      <p:pic>
        <p:nvPicPr>
          <p:cNvPr id="8" name="Picture 7">
            <a:extLst>
              <a:ext uri="{FF2B5EF4-FFF2-40B4-BE49-F238E27FC236}">
                <a16:creationId xmlns:a16="http://schemas.microsoft.com/office/drawing/2014/main" id="{C5B809B9-00BB-4709-8DD9-1D5B556A90A6}"/>
              </a:ext>
            </a:extLst>
          </p:cNvPr>
          <p:cNvPicPr>
            <a:picLocks noChangeAspect="1"/>
          </p:cNvPicPr>
          <p:nvPr/>
        </p:nvPicPr>
        <p:blipFill>
          <a:blip r:embed="rId4"/>
          <a:stretch>
            <a:fillRect/>
          </a:stretch>
        </p:blipFill>
        <p:spPr>
          <a:xfrm>
            <a:off x="-9526" y="5310187"/>
            <a:ext cx="12125325" cy="3095625"/>
          </a:xfrm>
          <a:prstGeom prst="rect">
            <a:avLst/>
          </a:prstGeom>
        </p:spPr>
      </p:pic>
      <p:pic>
        <p:nvPicPr>
          <p:cNvPr id="5" name="Picture 4">
            <a:extLst>
              <a:ext uri="{FF2B5EF4-FFF2-40B4-BE49-F238E27FC236}">
                <a16:creationId xmlns:a16="http://schemas.microsoft.com/office/drawing/2014/main" id="{82377EBE-A724-4F64-8795-51C4A0733BD8}"/>
              </a:ext>
            </a:extLst>
          </p:cNvPr>
          <p:cNvPicPr>
            <a:picLocks noChangeAspect="1"/>
          </p:cNvPicPr>
          <p:nvPr/>
        </p:nvPicPr>
        <p:blipFill>
          <a:blip r:embed="rId5"/>
          <a:stretch>
            <a:fillRect/>
          </a:stretch>
        </p:blipFill>
        <p:spPr>
          <a:xfrm>
            <a:off x="761498" y="1237253"/>
            <a:ext cx="10464658" cy="5882934"/>
          </a:xfrm>
          <a:prstGeom prst="rect">
            <a:avLst/>
          </a:prstGeom>
        </p:spPr>
      </p:pic>
    </p:spTree>
    <p:extLst>
      <p:ext uri="{BB962C8B-B14F-4D97-AF65-F5344CB8AC3E}">
        <p14:creationId xmlns:p14="http://schemas.microsoft.com/office/powerpoint/2010/main" val="14127345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1D16E-18A4-40BC-B444-572D9C55C507}"/>
              </a:ext>
            </a:extLst>
          </p:cNvPr>
          <p:cNvSpPr>
            <a:spLocks noGrp="1"/>
          </p:cNvSpPr>
          <p:nvPr>
            <p:ph type="title"/>
          </p:nvPr>
        </p:nvSpPr>
        <p:spPr/>
        <p:txBody>
          <a:bodyPr/>
          <a:lstStyle/>
          <a:p>
            <a:r>
              <a:rPr lang="fr-FR" dirty="0"/>
              <a:t>Reconnaissance SMB</a:t>
            </a:r>
          </a:p>
        </p:txBody>
      </p:sp>
      <p:pic>
        <p:nvPicPr>
          <p:cNvPr id="4" name="Picture 3">
            <a:extLst>
              <a:ext uri="{FF2B5EF4-FFF2-40B4-BE49-F238E27FC236}">
                <a16:creationId xmlns:a16="http://schemas.microsoft.com/office/drawing/2014/main" id="{2152F19C-7366-46BC-94F3-A5645A5031F6}"/>
              </a:ext>
            </a:extLst>
          </p:cNvPr>
          <p:cNvPicPr>
            <a:picLocks noChangeAspect="1"/>
          </p:cNvPicPr>
          <p:nvPr/>
        </p:nvPicPr>
        <p:blipFill>
          <a:blip r:embed="rId2"/>
          <a:stretch>
            <a:fillRect/>
          </a:stretch>
        </p:blipFill>
        <p:spPr>
          <a:xfrm>
            <a:off x="314575" y="2018798"/>
            <a:ext cx="11306175" cy="3943350"/>
          </a:xfrm>
          <a:prstGeom prst="rect">
            <a:avLst/>
          </a:prstGeom>
        </p:spPr>
      </p:pic>
      <p:pic>
        <p:nvPicPr>
          <p:cNvPr id="8" name="Picture 7">
            <a:extLst>
              <a:ext uri="{FF2B5EF4-FFF2-40B4-BE49-F238E27FC236}">
                <a16:creationId xmlns:a16="http://schemas.microsoft.com/office/drawing/2014/main" id="{C5970585-AC07-489A-AF87-0F79580DBA62}"/>
              </a:ext>
            </a:extLst>
          </p:cNvPr>
          <p:cNvPicPr>
            <a:picLocks noChangeAspect="1"/>
          </p:cNvPicPr>
          <p:nvPr/>
        </p:nvPicPr>
        <p:blipFill>
          <a:blip r:embed="rId3"/>
          <a:stretch>
            <a:fillRect/>
          </a:stretch>
        </p:blipFill>
        <p:spPr>
          <a:xfrm>
            <a:off x="1473868" y="1109831"/>
            <a:ext cx="9592502" cy="5752147"/>
          </a:xfrm>
          <a:prstGeom prst="rect">
            <a:avLst/>
          </a:prstGeom>
        </p:spPr>
      </p:pic>
    </p:spTree>
    <p:extLst>
      <p:ext uri="{BB962C8B-B14F-4D97-AF65-F5344CB8AC3E}">
        <p14:creationId xmlns:p14="http://schemas.microsoft.com/office/powerpoint/2010/main" val="759876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137C11-9A88-4E3A-9604-306BADC8E261}"/>
              </a:ext>
            </a:extLst>
          </p:cNvPr>
          <p:cNvSpPr>
            <a:spLocks noGrp="1"/>
          </p:cNvSpPr>
          <p:nvPr>
            <p:ph type="title"/>
          </p:nvPr>
        </p:nvSpPr>
        <p:spPr>
          <a:xfrm>
            <a:off x="1214429" y="2892287"/>
            <a:ext cx="10076423" cy="1846659"/>
          </a:xfrm>
        </p:spPr>
        <p:txBody>
          <a:bodyPr/>
          <a:lstStyle/>
          <a:p>
            <a:r>
              <a:rPr lang="fr-FR" sz="6000" dirty="0">
                <a:hlinkClick r:id="rId2"/>
              </a:rPr>
              <a:t>https://aka.ms/wsdefender</a:t>
            </a:r>
            <a:r>
              <a:rPr lang="fr-FR" sz="6000" dirty="0"/>
              <a:t> </a:t>
            </a:r>
          </a:p>
        </p:txBody>
      </p:sp>
    </p:spTree>
    <p:extLst>
      <p:ext uri="{BB962C8B-B14F-4D97-AF65-F5344CB8AC3E}">
        <p14:creationId xmlns:p14="http://schemas.microsoft.com/office/powerpoint/2010/main" val="3213536250"/>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D1E2-CCBD-40DC-86BA-CAA16A356CBF}"/>
              </a:ext>
            </a:extLst>
          </p:cNvPr>
          <p:cNvSpPr>
            <a:spLocks noGrp="1"/>
          </p:cNvSpPr>
          <p:nvPr>
            <p:ph type="title"/>
          </p:nvPr>
        </p:nvSpPr>
        <p:spPr/>
        <p:txBody>
          <a:bodyPr/>
          <a:lstStyle/>
          <a:p>
            <a:r>
              <a:rPr lang="fr-FR" dirty="0"/>
              <a:t>Reconnaissance</a:t>
            </a:r>
          </a:p>
        </p:txBody>
      </p:sp>
      <p:pic>
        <p:nvPicPr>
          <p:cNvPr id="1026" name="Picture 2" descr="Defender for Identity testing lab setup">
            <a:extLst>
              <a:ext uri="{FF2B5EF4-FFF2-40B4-BE49-F238E27FC236}">
                <a16:creationId xmlns:a16="http://schemas.microsoft.com/office/drawing/2014/main" id="{2039D003-5A05-44E2-A4CA-BDBB092AA7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79" y="1198517"/>
            <a:ext cx="11519328" cy="55450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006BC3C-A51E-4F6E-8F2A-220FC5217FC1}"/>
              </a:ext>
            </a:extLst>
          </p:cNvPr>
          <p:cNvSpPr txBox="1"/>
          <p:nvPr/>
        </p:nvSpPr>
        <p:spPr>
          <a:xfrm>
            <a:off x="3380874" y="3247027"/>
            <a:ext cx="6761746" cy="363946"/>
          </a:xfrm>
          <a:prstGeom prst="rect">
            <a:avLst/>
          </a:prstGeom>
          <a:noFill/>
        </p:spPr>
        <p:txBody>
          <a:bodyPr wrap="square">
            <a:spAutoFit/>
          </a:bodyPr>
          <a:lstStyle/>
          <a:p>
            <a:r>
              <a:rPr lang="fr-FR" b="0" i="0" dirty="0">
                <a:solidFill>
                  <a:srgbClr val="000000"/>
                </a:solidFill>
                <a:effectLst/>
                <a:latin typeface="Times New Roman" panose="02020603050405020304" pitchFamily="18" charset="0"/>
              </a:rPr>
              <a:t> </a:t>
            </a:r>
            <a:endParaRPr lang="fr-FR" dirty="0"/>
          </a:p>
        </p:txBody>
      </p:sp>
      <p:pic>
        <p:nvPicPr>
          <p:cNvPr id="8" name="Picture 7">
            <a:extLst>
              <a:ext uri="{FF2B5EF4-FFF2-40B4-BE49-F238E27FC236}">
                <a16:creationId xmlns:a16="http://schemas.microsoft.com/office/drawing/2014/main" id="{CDBE8EF7-C174-4D44-8F1B-303BDA756F21}"/>
              </a:ext>
            </a:extLst>
          </p:cNvPr>
          <p:cNvPicPr>
            <a:picLocks noChangeAspect="1"/>
          </p:cNvPicPr>
          <p:nvPr/>
        </p:nvPicPr>
        <p:blipFill>
          <a:blip r:embed="rId3"/>
          <a:stretch>
            <a:fillRect/>
          </a:stretch>
        </p:blipFill>
        <p:spPr>
          <a:xfrm>
            <a:off x="7514974" y="4883195"/>
            <a:ext cx="842963" cy="776288"/>
          </a:xfrm>
          <a:prstGeom prst="rect">
            <a:avLst/>
          </a:prstGeom>
        </p:spPr>
      </p:pic>
      <p:pic>
        <p:nvPicPr>
          <p:cNvPr id="9" name="Picture 8">
            <a:extLst>
              <a:ext uri="{FF2B5EF4-FFF2-40B4-BE49-F238E27FC236}">
                <a16:creationId xmlns:a16="http://schemas.microsoft.com/office/drawing/2014/main" id="{F9841509-2BFF-442C-8173-82935FF81546}"/>
              </a:ext>
            </a:extLst>
          </p:cNvPr>
          <p:cNvPicPr>
            <a:picLocks noChangeAspect="1"/>
          </p:cNvPicPr>
          <p:nvPr/>
        </p:nvPicPr>
        <p:blipFill>
          <a:blip r:embed="rId3"/>
          <a:stretch>
            <a:fillRect/>
          </a:stretch>
        </p:blipFill>
        <p:spPr>
          <a:xfrm>
            <a:off x="4892090" y="5540921"/>
            <a:ext cx="842963" cy="776288"/>
          </a:xfrm>
          <a:prstGeom prst="rect">
            <a:avLst/>
          </a:prstGeom>
        </p:spPr>
      </p:pic>
      <p:pic>
        <p:nvPicPr>
          <p:cNvPr id="11" name="Picture 10">
            <a:extLst>
              <a:ext uri="{FF2B5EF4-FFF2-40B4-BE49-F238E27FC236}">
                <a16:creationId xmlns:a16="http://schemas.microsoft.com/office/drawing/2014/main" id="{50D0F5F2-7CDA-40A2-B1E8-4691346D3411}"/>
              </a:ext>
            </a:extLst>
          </p:cNvPr>
          <p:cNvPicPr>
            <a:picLocks noChangeAspect="1"/>
          </p:cNvPicPr>
          <p:nvPr/>
        </p:nvPicPr>
        <p:blipFill>
          <a:blip r:embed="rId3"/>
          <a:stretch>
            <a:fillRect/>
          </a:stretch>
        </p:blipFill>
        <p:spPr>
          <a:xfrm>
            <a:off x="4892090" y="4274477"/>
            <a:ext cx="642436" cy="591622"/>
          </a:xfrm>
          <a:prstGeom prst="rect">
            <a:avLst/>
          </a:prstGeom>
        </p:spPr>
      </p:pic>
      <p:pic>
        <p:nvPicPr>
          <p:cNvPr id="13" name="Picture 12">
            <a:extLst>
              <a:ext uri="{FF2B5EF4-FFF2-40B4-BE49-F238E27FC236}">
                <a16:creationId xmlns:a16="http://schemas.microsoft.com/office/drawing/2014/main" id="{A16E24F5-5D55-4D07-9649-8AC73047BB69}"/>
              </a:ext>
            </a:extLst>
          </p:cNvPr>
          <p:cNvPicPr>
            <a:picLocks noChangeAspect="1"/>
          </p:cNvPicPr>
          <p:nvPr/>
        </p:nvPicPr>
        <p:blipFill>
          <a:blip r:embed="rId3"/>
          <a:stretch>
            <a:fillRect/>
          </a:stretch>
        </p:blipFill>
        <p:spPr>
          <a:xfrm>
            <a:off x="1964405" y="3647555"/>
            <a:ext cx="538163" cy="495597"/>
          </a:xfrm>
          <a:prstGeom prst="rect">
            <a:avLst/>
          </a:prstGeom>
        </p:spPr>
      </p:pic>
      <p:sp>
        <p:nvSpPr>
          <p:cNvPr id="18" name="Rectangle: Rounded Corners 17">
            <a:extLst>
              <a:ext uri="{FF2B5EF4-FFF2-40B4-BE49-F238E27FC236}">
                <a16:creationId xmlns:a16="http://schemas.microsoft.com/office/drawing/2014/main" id="{0ED46BD1-75B7-4D83-8CD2-14E75F8DD5D5}"/>
              </a:ext>
            </a:extLst>
          </p:cNvPr>
          <p:cNvSpPr/>
          <p:nvPr/>
        </p:nvSpPr>
        <p:spPr bwMode="auto">
          <a:xfrm rot="674382">
            <a:off x="1425213" y="5314667"/>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dirty="0">
                <a:solidFill>
                  <a:srgbClr val="FF0000"/>
                </a:solidFill>
                <a:latin typeface="Bodoni MT Black" panose="02070A03080606020203" pitchFamily="18" charset="0"/>
                <a:ea typeface="Segoe UI" pitchFamily="34" charset="0"/>
                <a:cs typeface="Segoe UI" pitchFamily="34" charset="0"/>
              </a:rPr>
              <a:t>PWNED</a:t>
            </a:r>
            <a:endParaRPr lang="de-DE" sz="3137" dirty="0">
              <a:solidFill>
                <a:srgbClr val="FF0000"/>
              </a:solidFill>
              <a:latin typeface="Bodoni MT Black" panose="02070A03080606020203" pitchFamily="18" charset="0"/>
              <a:ea typeface="Segoe UI" pitchFamily="34" charset="0"/>
              <a:cs typeface="Segoe UI" pitchFamily="34" charset="0"/>
            </a:endParaRPr>
          </a:p>
        </p:txBody>
      </p:sp>
    </p:spTree>
    <p:extLst>
      <p:ext uri="{BB962C8B-B14F-4D97-AF65-F5344CB8AC3E}">
        <p14:creationId xmlns:p14="http://schemas.microsoft.com/office/powerpoint/2010/main" val="13826551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F3C9F-B901-45B9-A734-011AC326F280}"/>
              </a:ext>
            </a:extLst>
          </p:cNvPr>
          <p:cNvSpPr>
            <a:spLocks noGrp="1"/>
          </p:cNvSpPr>
          <p:nvPr>
            <p:ph type="title"/>
          </p:nvPr>
        </p:nvSpPr>
        <p:spPr/>
        <p:txBody>
          <a:bodyPr/>
          <a:lstStyle/>
          <a:p>
            <a:r>
              <a:rPr lang="fr-FR" dirty="0"/>
              <a:t>Brute Force</a:t>
            </a:r>
          </a:p>
        </p:txBody>
      </p:sp>
      <p:pic>
        <p:nvPicPr>
          <p:cNvPr id="4" name="Picture 3">
            <a:extLst>
              <a:ext uri="{FF2B5EF4-FFF2-40B4-BE49-F238E27FC236}">
                <a16:creationId xmlns:a16="http://schemas.microsoft.com/office/drawing/2014/main" id="{9E4022C4-4760-48E8-BE5A-67AE83458330}"/>
              </a:ext>
            </a:extLst>
          </p:cNvPr>
          <p:cNvPicPr>
            <a:picLocks noChangeAspect="1"/>
          </p:cNvPicPr>
          <p:nvPr/>
        </p:nvPicPr>
        <p:blipFill>
          <a:blip r:embed="rId2"/>
          <a:stretch>
            <a:fillRect/>
          </a:stretch>
        </p:blipFill>
        <p:spPr>
          <a:xfrm>
            <a:off x="-1557" y="1500754"/>
            <a:ext cx="12192000" cy="4626513"/>
          </a:xfrm>
          <a:prstGeom prst="rect">
            <a:avLst/>
          </a:prstGeom>
        </p:spPr>
      </p:pic>
      <p:pic>
        <p:nvPicPr>
          <p:cNvPr id="6" name="Picture 5">
            <a:extLst>
              <a:ext uri="{FF2B5EF4-FFF2-40B4-BE49-F238E27FC236}">
                <a16:creationId xmlns:a16="http://schemas.microsoft.com/office/drawing/2014/main" id="{EF48A789-A1E8-4527-943B-E57F7F464898}"/>
              </a:ext>
            </a:extLst>
          </p:cNvPr>
          <p:cNvPicPr>
            <a:picLocks noChangeAspect="1"/>
          </p:cNvPicPr>
          <p:nvPr/>
        </p:nvPicPr>
        <p:blipFill>
          <a:blip r:embed="rId3"/>
          <a:stretch>
            <a:fillRect/>
          </a:stretch>
        </p:blipFill>
        <p:spPr>
          <a:xfrm>
            <a:off x="1675899" y="1170781"/>
            <a:ext cx="9064291" cy="5667166"/>
          </a:xfrm>
          <a:prstGeom prst="rect">
            <a:avLst/>
          </a:prstGeom>
        </p:spPr>
      </p:pic>
    </p:spTree>
    <p:extLst>
      <p:ext uri="{BB962C8B-B14F-4D97-AF65-F5344CB8AC3E}">
        <p14:creationId xmlns:p14="http://schemas.microsoft.com/office/powerpoint/2010/main" val="910740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761D1-0E85-4267-9FB1-3F4914463106}"/>
              </a:ext>
            </a:extLst>
          </p:cNvPr>
          <p:cNvSpPr>
            <a:spLocks noGrp="1"/>
          </p:cNvSpPr>
          <p:nvPr>
            <p:ph type="title"/>
          </p:nvPr>
        </p:nvSpPr>
        <p:spPr/>
        <p:txBody>
          <a:bodyPr/>
          <a:lstStyle/>
          <a:p>
            <a:r>
              <a:rPr lang="fr-FR" dirty="0" err="1"/>
              <a:t>Honeytoken</a:t>
            </a:r>
            <a:endParaRPr lang="fr-FR" dirty="0"/>
          </a:p>
        </p:txBody>
      </p:sp>
      <p:pic>
        <p:nvPicPr>
          <p:cNvPr id="4" name="Picture 3">
            <a:extLst>
              <a:ext uri="{FF2B5EF4-FFF2-40B4-BE49-F238E27FC236}">
                <a16:creationId xmlns:a16="http://schemas.microsoft.com/office/drawing/2014/main" id="{1AD49AED-13B4-4A00-9F5C-2C776CF6FB7A}"/>
              </a:ext>
            </a:extLst>
          </p:cNvPr>
          <p:cNvPicPr>
            <a:picLocks noChangeAspect="1"/>
          </p:cNvPicPr>
          <p:nvPr/>
        </p:nvPicPr>
        <p:blipFill>
          <a:blip r:embed="rId2"/>
          <a:stretch>
            <a:fillRect/>
          </a:stretch>
        </p:blipFill>
        <p:spPr>
          <a:xfrm>
            <a:off x="865218" y="2234114"/>
            <a:ext cx="10458450" cy="1266825"/>
          </a:xfrm>
          <a:prstGeom prst="rect">
            <a:avLst/>
          </a:prstGeom>
        </p:spPr>
      </p:pic>
      <p:pic>
        <p:nvPicPr>
          <p:cNvPr id="6" name="Picture 5">
            <a:extLst>
              <a:ext uri="{FF2B5EF4-FFF2-40B4-BE49-F238E27FC236}">
                <a16:creationId xmlns:a16="http://schemas.microsoft.com/office/drawing/2014/main" id="{9407DD06-824C-476E-A486-5241B5499D73}"/>
              </a:ext>
            </a:extLst>
          </p:cNvPr>
          <p:cNvPicPr>
            <a:picLocks noChangeAspect="1"/>
          </p:cNvPicPr>
          <p:nvPr/>
        </p:nvPicPr>
        <p:blipFill>
          <a:blip r:embed="rId3"/>
          <a:stretch>
            <a:fillRect/>
          </a:stretch>
        </p:blipFill>
        <p:spPr>
          <a:xfrm>
            <a:off x="3240505" y="1105460"/>
            <a:ext cx="7069536" cy="5752540"/>
          </a:xfrm>
          <a:prstGeom prst="rect">
            <a:avLst/>
          </a:prstGeom>
        </p:spPr>
      </p:pic>
    </p:spTree>
    <p:extLst>
      <p:ext uri="{BB962C8B-B14F-4D97-AF65-F5344CB8AC3E}">
        <p14:creationId xmlns:p14="http://schemas.microsoft.com/office/powerpoint/2010/main" val="1612597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EBE42E-5D63-4F2C-95B5-0EA16AC67D7E}"/>
              </a:ext>
            </a:extLst>
          </p:cNvPr>
          <p:cNvPicPr>
            <a:picLocks noChangeAspect="1"/>
          </p:cNvPicPr>
          <p:nvPr/>
        </p:nvPicPr>
        <p:blipFill>
          <a:blip r:embed="rId2"/>
          <a:stretch>
            <a:fillRect/>
          </a:stretch>
        </p:blipFill>
        <p:spPr>
          <a:xfrm>
            <a:off x="3874169" y="5675583"/>
            <a:ext cx="4189476" cy="1182417"/>
          </a:xfrm>
          <a:prstGeom prst="rect">
            <a:avLst/>
          </a:prstGeom>
        </p:spPr>
      </p:pic>
      <p:pic>
        <p:nvPicPr>
          <p:cNvPr id="5" name="Picture 4">
            <a:extLst>
              <a:ext uri="{FF2B5EF4-FFF2-40B4-BE49-F238E27FC236}">
                <a16:creationId xmlns:a16="http://schemas.microsoft.com/office/drawing/2014/main" id="{B1B27B71-FF6E-489C-B711-A21FF9A5B52C}"/>
              </a:ext>
            </a:extLst>
          </p:cNvPr>
          <p:cNvPicPr>
            <a:picLocks noChangeAspect="1"/>
          </p:cNvPicPr>
          <p:nvPr/>
        </p:nvPicPr>
        <p:blipFill>
          <a:blip r:embed="rId3"/>
          <a:stretch>
            <a:fillRect/>
          </a:stretch>
        </p:blipFill>
        <p:spPr>
          <a:xfrm>
            <a:off x="3607218" y="1491823"/>
            <a:ext cx="4143375" cy="695325"/>
          </a:xfrm>
          <a:prstGeom prst="rect">
            <a:avLst/>
          </a:prstGeom>
        </p:spPr>
      </p:pic>
      <p:sp>
        <p:nvSpPr>
          <p:cNvPr id="2" name="Title 1">
            <a:extLst>
              <a:ext uri="{FF2B5EF4-FFF2-40B4-BE49-F238E27FC236}">
                <a16:creationId xmlns:a16="http://schemas.microsoft.com/office/drawing/2014/main" id="{134201AE-61CD-4C3E-A8C8-A226079DD780}"/>
              </a:ext>
            </a:extLst>
          </p:cNvPr>
          <p:cNvSpPr>
            <a:spLocks noGrp="1"/>
          </p:cNvSpPr>
          <p:nvPr>
            <p:ph type="title"/>
          </p:nvPr>
        </p:nvSpPr>
        <p:spPr/>
        <p:txBody>
          <a:bodyPr/>
          <a:lstStyle/>
          <a:p>
            <a:r>
              <a:rPr lang="fr-FR" dirty="0"/>
              <a:t>Mouvement Latéral vers Ron-HD</a:t>
            </a:r>
          </a:p>
        </p:txBody>
      </p:sp>
      <p:pic>
        <p:nvPicPr>
          <p:cNvPr id="4" name="Picture 3">
            <a:extLst>
              <a:ext uri="{FF2B5EF4-FFF2-40B4-BE49-F238E27FC236}">
                <a16:creationId xmlns:a16="http://schemas.microsoft.com/office/drawing/2014/main" id="{7E4CCE55-7128-44FC-BBE3-9BEE50AB1AAD}"/>
              </a:ext>
            </a:extLst>
          </p:cNvPr>
          <p:cNvPicPr>
            <a:picLocks noChangeAspect="1"/>
          </p:cNvPicPr>
          <p:nvPr/>
        </p:nvPicPr>
        <p:blipFill>
          <a:blip r:embed="rId4"/>
          <a:stretch>
            <a:fillRect/>
          </a:stretch>
        </p:blipFill>
        <p:spPr>
          <a:xfrm>
            <a:off x="1211179" y="2480454"/>
            <a:ext cx="10010274" cy="238494"/>
          </a:xfrm>
          <a:prstGeom prst="rect">
            <a:avLst/>
          </a:prstGeom>
        </p:spPr>
      </p:pic>
      <p:pic>
        <p:nvPicPr>
          <p:cNvPr id="6" name="Picture 5">
            <a:extLst>
              <a:ext uri="{FF2B5EF4-FFF2-40B4-BE49-F238E27FC236}">
                <a16:creationId xmlns:a16="http://schemas.microsoft.com/office/drawing/2014/main" id="{232C0B35-6A65-49D0-B2B3-CABDE8EDE45B}"/>
              </a:ext>
            </a:extLst>
          </p:cNvPr>
          <p:cNvPicPr>
            <a:picLocks noChangeAspect="1"/>
          </p:cNvPicPr>
          <p:nvPr/>
        </p:nvPicPr>
        <p:blipFill>
          <a:blip r:embed="rId5"/>
          <a:stretch>
            <a:fillRect/>
          </a:stretch>
        </p:blipFill>
        <p:spPr>
          <a:xfrm>
            <a:off x="1211179" y="2868252"/>
            <a:ext cx="10010274" cy="2658027"/>
          </a:xfrm>
          <a:prstGeom prst="rect">
            <a:avLst/>
          </a:prstGeom>
        </p:spPr>
      </p:pic>
      <p:pic>
        <p:nvPicPr>
          <p:cNvPr id="8" name="Picture 7">
            <a:extLst>
              <a:ext uri="{FF2B5EF4-FFF2-40B4-BE49-F238E27FC236}">
                <a16:creationId xmlns:a16="http://schemas.microsoft.com/office/drawing/2014/main" id="{860BAB3C-9715-47DE-9287-194217BAF8B7}"/>
              </a:ext>
            </a:extLst>
          </p:cNvPr>
          <p:cNvPicPr>
            <a:picLocks noChangeAspect="1"/>
          </p:cNvPicPr>
          <p:nvPr/>
        </p:nvPicPr>
        <p:blipFill>
          <a:blip r:embed="rId6"/>
          <a:stretch>
            <a:fillRect/>
          </a:stretch>
        </p:blipFill>
        <p:spPr>
          <a:xfrm>
            <a:off x="521369" y="1198517"/>
            <a:ext cx="10782300" cy="5676900"/>
          </a:xfrm>
          <a:prstGeom prst="rect">
            <a:avLst/>
          </a:prstGeom>
        </p:spPr>
      </p:pic>
    </p:spTree>
    <p:extLst>
      <p:ext uri="{BB962C8B-B14F-4D97-AF65-F5344CB8AC3E}">
        <p14:creationId xmlns:p14="http://schemas.microsoft.com/office/powerpoint/2010/main" val="2029809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D1E2-CCBD-40DC-86BA-CAA16A356CBF}"/>
              </a:ext>
            </a:extLst>
          </p:cNvPr>
          <p:cNvSpPr>
            <a:spLocks noGrp="1"/>
          </p:cNvSpPr>
          <p:nvPr>
            <p:ph type="title"/>
          </p:nvPr>
        </p:nvSpPr>
        <p:spPr/>
        <p:txBody>
          <a:bodyPr/>
          <a:lstStyle/>
          <a:p>
            <a:r>
              <a:rPr lang="fr-FR" dirty="0"/>
              <a:t>Ron-HD</a:t>
            </a:r>
          </a:p>
        </p:txBody>
      </p:sp>
      <p:pic>
        <p:nvPicPr>
          <p:cNvPr id="1026" name="Picture 2" descr="Defender for Identity testing lab setup">
            <a:extLst>
              <a:ext uri="{FF2B5EF4-FFF2-40B4-BE49-F238E27FC236}">
                <a16:creationId xmlns:a16="http://schemas.microsoft.com/office/drawing/2014/main" id="{2039D003-5A05-44E2-A4CA-BDBB092AA7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35" y="1312946"/>
            <a:ext cx="11519328" cy="55450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FB95A49F-09D2-4232-AC61-5E18EE375556}"/>
              </a:ext>
            </a:extLst>
          </p:cNvPr>
          <p:cNvSpPr/>
          <p:nvPr/>
        </p:nvSpPr>
        <p:spPr bwMode="auto">
          <a:xfrm rot="674382">
            <a:off x="1309765" y="5386523"/>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dirty="0">
                <a:solidFill>
                  <a:srgbClr val="FF0000"/>
                </a:solidFill>
                <a:latin typeface="Bodoni MT Black" panose="02070A03080606020203" pitchFamily="18" charset="0"/>
                <a:ea typeface="Segoe UI" pitchFamily="34" charset="0"/>
                <a:cs typeface="Segoe UI" pitchFamily="34" charset="0"/>
              </a:rPr>
              <a:t>PWNED</a:t>
            </a:r>
            <a:endParaRPr lang="de-DE" sz="3137" dirty="0">
              <a:solidFill>
                <a:srgbClr val="FF0000"/>
              </a:solidFill>
              <a:latin typeface="Bodoni MT Black" panose="02070A03080606020203" pitchFamily="18" charset="0"/>
              <a:ea typeface="Segoe UI" pitchFamily="34" charset="0"/>
              <a:cs typeface="Segoe UI" pitchFamily="34" charset="0"/>
            </a:endParaRPr>
          </a:p>
        </p:txBody>
      </p:sp>
      <p:sp>
        <p:nvSpPr>
          <p:cNvPr id="5" name="Rectangle: Rounded Corners 4">
            <a:extLst>
              <a:ext uri="{FF2B5EF4-FFF2-40B4-BE49-F238E27FC236}">
                <a16:creationId xmlns:a16="http://schemas.microsoft.com/office/drawing/2014/main" id="{90325016-25BB-445D-B0CC-8E5E245A50E2}"/>
              </a:ext>
            </a:extLst>
          </p:cNvPr>
          <p:cNvSpPr/>
          <p:nvPr/>
        </p:nvSpPr>
        <p:spPr bwMode="auto">
          <a:xfrm rot="674382">
            <a:off x="4117132" y="4422401"/>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Tree>
    <p:extLst>
      <p:ext uri="{BB962C8B-B14F-4D97-AF65-F5344CB8AC3E}">
        <p14:creationId xmlns:p14="http://schemas.microsoft.com/office/powerpoint/2010/main" val="2816630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817D3D-FD54-43E5-8C7C-293649780704}"/>
              </a:ext>
            </a:extLst>
          </p:cNvPr>
          <p:cNvPicPr>
            <a:picLocks noChangeAspect="1"/>
          </p:cNvPicPr>
          <p:nvPr/>
        </p:nvPicPr>
        <p:blipFill>
          <a:blip r:embed="rId2"/>
          <a:stretch>
            <a:fillRect/>
          </a:stretch>
        </p:blipFill>
        <p:spPr>
          <a:xfrm>
            <a:off x="2881312" y="1972779"/>
            <a:ext cx="4600575" cy="781050"/>
          </a:xfrm>
          <a:prstGeom prst="rect">
            <a:avLst/>
          </a:prstGeom>
        </p:spPr>
      </p:pic>
      <p:pic>
        <p:nvPicPr>
          <p:cNvPr id="9" name="Picture 8">
            <a:extLst>
              <a:ext uri="{FF2B5EF4-FFF2-40B4-BE49-F238E27FC236}">
                <a16:creationId xmlns:a16="http://schemas.microsoft.com/office/drawing/2014/main" id="{DAF27EF2-C1BA-4887-AD2F-8978CD9AFC23}"/>
              </a:ext>
            </a:extLst>
          </p:cNvPr>
          <p:cNvPicPr>
            <a:picLocks noChangeAspect="1"/>
          </p:cNvPicPr>
          <p:nvPr/>
        </p:nvPicPr>
        <p:blipFill>
          <a:blip r:embed="rId3"/>
          <a:stretch>
            <a:fillRect/>
          </a:stretch>
        </p:blipFill>
        <p:spPr>
          <a:xfrm>
            <a:off x="2444416" y="4944478"/>
            <a:ext cx="6934200" cy="1895475"/>
          </a:xfrm>
          <a:prstGeom prst="rect">
            <a:avLst/>
          </a:prstGeom>
        </p:spPr>
      </p:pic>
      <p:sp>
        <p:nvSpPr>
          <p:cNvPr id="2" name="Title 1">
            <a:extLst>
              <a:ext uri="{FF2B5EF4-FFF2-40B4-BE49-F238E27FC236}">
                <a16:creationId xmlns:a16="http://schemas.microsoft.com/office/drawing/2014/main" id="{A63C3B51-9DAF-4297-BE13-C7BC7931D3F0}"/>
              </a:ext>
            </a:extLst>
          </p:cNvPr>
          <p:cNvSpPr>
            <a:spLocks noGrp="1"/>
          </p:cNvSpPr>
          <p:nvPr>
            <p:ph type="title"/>
          </p:nvPr>
        </p:nvSpPr>
        <p:spPr/>
        <p:txBody>
          <a:bodyPr/>
          <a:lstStyle/>
          <a:p>
            <a:r>
              <a:rPr lang="fr-FR" dirty="0"/>
              <a:t>Mouvement latéral vers Samira</a:t>
            </a:r>
          </a:p>
        </p:txBody>
      </p:sp>
      <p:pic>
        <p:nvPicPr>
          <p:cNvPr id="4" name="Picture 3">
            <a:extLst>
              <a:ext uri="{FF2B5EF4-FFF2-40B4-BE49-F238E27FC236}">
                <a16:creationId xmlns:a16="http://schemas.microsoft.com/office/drawing/2014/main" id="{77E7BCFA-1821-4DDE-8B78-AC8B203DCA43}"/>
              </a:ext>
            </a:extLst>
          </p:cNvPr>
          <p:cNvPicPr>
            <a:picLocks noChangeAspect="1"/>
          </p:cNvPicPr>
          <p:nvPr/>
        </p:nvPicPr>
        <p:blipFill>
          <a:blip r:embed="rId4"/>
          <a:stretch>
            <a:fillRect/>
          </a:stretch>
        </p:blipFill>
        <p:spPr>
          <a:xfrm>
            <a:off x="0" y="3131721"/>
            <a:ext cx="12192000" cy="594557"/>
          </a:xfrm>
          <a:prstGeom prst="rect">
            <a:avLst/>
          </a:prstGeom>
        </p:spPr>
      </p:pic>
      <p:pic>
        <p:nvPicPr>
          <p:cNvPr id="6" name="Picture 5">
            <a:extLst>
              <a:ext uri="{FF2B5EF4-FFF2-40B4-BE49-F238E27FC236}">
                <a16:creationId xmlns:a16="http://schemas.microsoft.com/office/drawing/2014/main" id="{2FADAA7B-1637-4871-A911-BC94CBD9813D}"/>
              </a:ext>
            </a:extLst>
          </p:cNvPr>
          <p:cNvPicPr>
            <a:picLocks noChangeAspect="1"/>
          </p:cNvPicPr>
          <p:nvPr/>
        </p:nvPicPr>
        <p:blipFill>
          <a:blip r:embed="rId5"/>
          <a:stretch>
            <a:fillRect/>
          </a:stretch>
        </p:blipFill>
        <p:spPr>
          <a:xfrm>
            <a:off x="0" y="4142331"/>
            <a:ext cx="12192000" cy="386094"/>
          </a:xfrm>
          <a:prstGeom prst="rect">
            <a:avLst/>
          </a:prstGeom>
        </p:spPr>
      </p:pic>
      <p:pic>
        <p:nvPicPr>
          <p:cNvPr id="8" name="Picture 7">
            <a:extLst>
              <a:ext uri="{FF2B5EF4-FFF2-40B4-BE49-F238E27FC236}">
                <a16:creationId xmlns:a16="http://schemas.microsoft.com/office/drawing/2014/main" id="{5B5871CB-CE39-4F34-8C9B-61A328ECFF7C}"/>
              </a:ext>
            </a:extLst>
          </p:cNvPr>
          <p:cNvPicPr>
            <a:picLocks noChangeAspect="1"/>
          </p:cNvPicPr>
          <p:nvPr/>
        </p:nvPicPr>
        <p:blipFill>
          <a:blip r:embed="rId6"/>
          <a:stretch>
            <a:fillRect/>
          </a:stretch>
        </p:blipFill>
        <p:spPr>
          <a:xfrm>
            <a:off x="1902193" y="1130430"/>
            <a:ext cx="7674944" cy="5727570"/>
          </a:xfrm>
          <a:prstGeom prst="rect">
            <a:avLst/>
          </a:prstGeom>
        </p:spPr>
      </p:pic>
    </p:spTree>
    <p:extLst>
      <p:ext uri="{BB962C8B-B14F-4D97-AF65-F5344CB8AC3E}">
        <p14:creationId xmlns:p14="http://schemas.microsoft.com/office/powerpoint/2010/main" val="266926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D1E2-CCBD-40DC-86BA-CAA16A356CBF}"/>
              </a:ext>
            </a:extLst>
          </p:cNvPr>
          <p:cNvSpPr>
            <a:spLocks noGrp="1"/>
          </p:cNvSpPr>
          <p:nvPr>
            <p:ph type="title"/>
          </p:nvPr>
        </p:nvSpPr>
        <p:spPr/>
        <p:txBody>
          <a:bodyPr/>
          <a:lstStyle/>
          <a:p>
            <a:r>
              <a:rPr lang="fr-FR" dirty="0"/>
              <a:t>Samira</a:t>
            </a:r>
          </a:p>
        </p:txBody>
      </p:sp>
      <p:pic>
        <p:nvPicPr>
          <p:cNvPr id="1026" name="Picture 2" descr="Defender for Identity testing lab setup">
            <a:extLst>
              <a:ext uri="{FF2B5EF4-FFF2-40B4-BE49-F238E27FC236}">
                <a16:creationId xmlns:a16="http://schemas.microsoft.com/office/drawing/2014/main" id="{2039D003-5A05-44E2-A4CA-BDBB092AA7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35" y="1312946"/>
            <a:ext cx="11519328" cy="55450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FB95A49F-09D2-4232-AC61-5E18EE375556}"/>
              </a:ext>
            </a:extLst>
          </p:cNvPr>
          <p:cNvSpPr/>
          <p:nvPr/>
        </p:nvSpPr>
        <p:spPr bwMode="auto">
          <a:xfrm rot="674382">
            <a:off x="1309765" y="5386523"/>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
        <p:nvSpPr>
          <p:cNvPr id="5" name="Rectangle: Rounded Corners 4">
            <a:extLst>
              <a:ext uri="{FF2B5EF4-FFF2-40B4-BE49-F238E27FC236}">
                <a16:creationId xmlns:a16="http://schemas.microsoft.com/office/drawing/2014/main" id="{90325016-25BB-445D-B0CC-8E5E245A50E2}"/>
              </a:ext>
            </a:extLst>
          </p:cNvPr>
          <p:cNvSpPr/>
          <p:nvPr/>
        </p:nvSpPr>
        <p:spPr bwMode="auto">
          <a:xfrm rot="674382">
            <a:off x="1093346" y="3610678"/>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D9D4C85D-65EB-4739-AF1C-7E3D0A26CCB1}"/>
              </a:ext>
            </a:extLst>
          </p:cNvPr>
          <p:cNvSpPr/>
          <p:nvPr/>
        </p:nvSpPr>
        <p:spPr bwMode="auto">
          <a:xfrm rot="674382">
            <a:off x="4269532" y="4574801"/>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Tree>
    <p:extLst>
      <p:ext uri="{BB962C8B-B14F-4D97-AF65-F5344CB8AC3E}">
        <p14:creationId xmlns:p14="http://schemas.microsoft.com/office/powerpoint/2010/main" val="1778314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3B9AD-1CD9-4993-8D13-84F3BC9B0ABF}"/>
              </a:ext>
            </a:extLst>
          </p:cNvPr>
          <p:cNvSpPr>
            <a:spLocks noGrp="1"/>
          </p:cNvSpPr>
          <p:nvPr>
            <p:ph type="title"/>
          </p:nvPr>
        </p:nvSpPr>
        <p:spPr>
          <a:xfrm>
            <a:off x="427980" y="272053"/>
            <a:ext cx="11336039" cy="758022"/>
          </a:xfrm>
        </p:spPr>
        <p:txBody>
          <a:bodyPr/>
          <a:lstStyle/>
          <a:p>
            <a:r>
              <a:rPr lang="fr-FR" dirty="0"/>
              <a:t>Dominance</a:t>
            </a:r>
          </a:p>
        </p:txBody>
      </p:sp>
      <p:pic>
        <p:nvPicPr>
          <p:cNvPr id="4" name="Picture 3">
            <a:extLst>
              <a:ext uri="{FF2B5EF4-FFF2-40B4-BE49-F238E27FC236}">
                <a16:creationId xmlns:a16="http://schemas.microsoft.com/office/drawing/2014/main" id="{9FA7909D-EC64-4481-902B-1AAD7BDFBD12}"/>
              </a:ext>
            </a:extLst>
          </p:cNvPr>
          <p:cNvPicPr>
            <a:picLocks noChangeAspect="1"/>
          </p:cNvPicPr>
          <p:nvPr/>
        </p:nvPicPr>
        <p:blipFill>
          <a:blip r:embed="rId2"/>
          <a:stretch>
            <a:fillRect/>
          </a:stretch>
        </p:blipFill>
        <p:spPr>
          <a:xfrm>
            <a:off x="0" y="1093560"/>
            <a:ext cx="12192000" cy="5857995"/>
          </a:xfrm>
          <a:prstGeom prst="rect">
            <a:avLst/>
          </a:prstGeom>
        </p:spPr>
      </p:pic>
      <p:pic>
        <p:nvPicPr>
          <p:cNvPr id="6" name="Picture 5">
            <a:extLst>
              <a:ext uri="{FF2B5EF4-FFF2-40B4-BE49-F238E27FC236}">
                <a16:creationId xmlns:a16="http://schemas.microsoft.com/office/drawing/2014/main" id="{E2BCE494-AE3A-4007-ABB9-0CDE772ABA5D}"/>
              </a:ext>
            </a:extLst>
          </p:cNvPr>
          <p:cNvPicPr>
            <a:picLocks noChangeAspect="1"/>
          </p:cNvPicPr>
          <p:nvPr/>
        </p:nvPicPr>
        <p:blipFill>
          <a:blip r:embed="rId3"/>
          <a:stretch>
            <a:fillRect/>
          </a:stretch>
        </p:blipFill>
        <p:spPr>
          <a:xfrm>
            <a:off x="1661218" y="1069150"/>
            <a:ext cx="8740986" cy="5857994"/>
          </a:xfrm>
          <a:prstGeom prst="rect">
            <a:avLst/>
          </a:prstGeom>
        </p:spPr>
      </p:pic>
      <p:pic>
        <p:nvPicPr>
          <p:cNvPr id="5" name="Picture 4">
            <a:extLst>
              <a:ext uri="{FF2B5EF4-FFF2-40B4-BE49-F238E27FC236}">
                <a16:creationId xmlns:a16="http://schemas.microsoft.com/office/drawing/2014/main" id="{96D1D51C-52FE-4097-B23D-E6CD0C7E6AEC}"/>
              </a:ext>
            </a:extLst>
          </p:cNvPr>
          <p:cNvPicPr>
            <a:picLocks noChangeAspect="1"/>
          </p:cNvPicPr>
          <p:nvPr/>
        </p:nvPicPr>
        <p:blipFill>
          <a:blip r:embed="rId4"/>
          <a:stretch>
            <a:fillRect/>
          </a:stretch>
        </p:blipFill>
        <p:spPr>
          <a:xfrm>
            <a:off x="2829400" y="1054485"/>
            <a:ext cx="9362600" cy="5790225"/>
          </a:xfrm>
          <a:prstGeom prst="rect">
            <a:avLst/>
          </a:prstGeom>
        </p:spPr>
      </p:pic>
    </p:spTree>
    <p:extLst>
      <p:ext uri="{BB962C8B-B14F-4D97-AF65-F5344CB8AC3E}">
        <p14:creationId xmlns:p14="http://schemas.microsoft.com/office/powerpoint/2010/main" val="39877205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E7E68-7CDD-4C69-86DB-4A94677735D8}"/>
              </a:ext>
            </a:extLst>
          </p:cNvPr>
          <p:cNvSpPr>
            <a:spLocks noGrp="1"/>
          </p:cNvSpPr>
          <p:nvPr>
            <p:ph type="title"/>
          </p:nvPr>
        </p:nvSpPr>
        <p:spPr/>
        <p:txBody>
          <a:bodyPr/>
          <a:lstStyle/>
          <a:p>
            <a:r>
              <a:rPr lang="fr-FR" dirty="0"/>
              <a:t>Dominance DPAPI</a:t>
            </a:r>
          </a:p>
        </p:txBody>
      </p:sp>
      <p:pic>
        <p:nvPicPr>
          <p:cNvPr id="4" name="Picture 3">
            <a:extLst>
              <a:ext uri="{FF2B5EF4-FFF2-40B4-BE49-F238E27FC236}">
                <a16:creationId xmlns:a16="http://schemas.microsoft.com/office/drawing/2014/main" id="{339C682A-E127-4D8A-9735-6BC050976D50}"/>
              </a:ext>
            </a:extLst>
          </p:cNvPr>
          <p:cNvPicPr>
            <a:picLocks noChangeAspect="1"/>
          </p:cNvPicPr>
          <p:nvPr/>
        </p:nvPicPr>
        <p:blipFill>
          <a:blip r:embed="rId2"/>
          <a:stretch>
            <a:fillRect/>
          </a:stretch>
        </p:blipFill>
        <p:spPr>
          <a:xfrm>
            <a:off x="0" y="1834587"/>
            <a:ext cx="12192000" cy="477710"/>
          </a:xfrm>
          <a:prstGeom prst="rect">
            <a:avLst/>
          </a:prstGeom>
        </p:spPr>
      </p:pic>
      <p:pic>
        <p:nvPicPr>
          <p:cNvPr id="8" name="Picture 7">
            <a:extLst>
              <a:ext uri="{FF2B5EF4-FFF2-40B4-BE49-F238E27FC236}">
                <a16:creationId xmlns:a16="http://schemas.microsoft.com/office/drawing/2014/main" id="{6E920CFC-05DF-46DB-856A-BFB40C96948E}"/>
              </a:ext>
            </a:extLst>
          </p:cNvPr>
          <p:cNvPicPr>
            <a:picLocks noChangeAspect="1"/>
          </p:cNvPicPr>
          <p:nvPr/>
        </p:nvPicPr>
        <p:blipFill>
          <a:blip r:embed="rId3"/>
          <a:stretch>
            <a:fillRect/>
          </a:stretch>
        </p:blipFill>
        <p:spPr>
          <a:xfrm>
            <a:off x="884913" y="1162050"/>
            <a:ext cx="10877550" cy="5695950"/>
          </a:xfrm>
          <a:prstGeom prst="rect">
            <a:avLst/>
          </a:prstGeom>
        </p:spPr>
      </p:pic>
    </p:spTree>
    <p:extLst>
      <p:ext uri="{BB962C8B-B14F-4D97-AF65-F5344CB8AC3E}">
        <p14:creationId xmlns:p14="http://schemas.microsoft.com/office/powerpoint/2010/main" val="1979410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DE11C-360E-408A-A143-25B20481A58F}"/>
              </a:ext>
            </a:extLst>
          </p:cNvPr>
          <p:cNvSpPr>
            <a:spLocks noGrp="1"/>
          </p:cNvSpPr>
          <p:nvPr>
            <p:ph type="title"/>
          </p:nvPr>
        </p:nvSpPr>
        <p:spPr/>
        <p:txBody>
          <a:bodyPr/>
          <a:lstStyle/>
          <a:p>
            <a:r>
              <a:rPr lang="fr-FR" dirty="0"/>
              <a:t>Dominance </a:t>
            </a:r>
            <a:r>
              <a:rPr lang="fr-FR" dirty="0" err="1"/>
              <a:t>DCSync</a:t>
            </a:r>
            <a:r>
              <a:rPr lang="fr-FR" dirty="0"/>
              <a:t> Attack</a:t>
            </a:r>
          </a:p>
        </p:txBody>
      </p:sp>
      <p:pic>
        <p:nvPicPr>
          <p:cNvPr id="4" name="Picture 3">
            <a:extLst>
              <a:ext uri="{FF2B5EF4-FFF2-40B4-BE49-F238E27FC236}">
                <a16:creationId xmlns:a16="http://schemas.microsoft.com/office/drawing/2014/main" id="{071670FA-6822-4EA2-A552-06AFF986299D}"/>
              </a:ext>
            </a:extLst>
          </p:cNvPr>
          <p:cNvPicPr>
            <a:picLocks noChangeAspect="1"/>
          </p:cNvPicPr>
          <p:nvPr/>
        </p:nvPicPr>
        <p:blipFill>
          <a:blip r:embed="rId2"/>
          <a:stretch>
            <a:fillRect/>
          </a:stretch>
        </p:blipFill>
        <p:spPr>
          <a:xfrm>
            <a:off x="0" y="2193713"/>
            <a:ext cx="12192000" cy="561563"/>
          </a:xfrm>
          <a:prstGeom prst="rect">
            <a:avLst/>
          </a:prstGeom>
        </p:spPr>
      </p:pic>
      <p:pic>
        <p:nvPicPr>
          <p:cNvPr id="6" name="Picture 5">
            <a:extLst>
              <a:ext uri="{FF2B5EF4-FFF2-40B4-BE49-F238E27FC236}">
                <a16:creationId xmlns:a16="http://schemas.microsoft.com/office/drawing/2014/main" id="{FB29C4EF-5DEA-4189-9DFD-E9C948D55A2F}"/>
              </a:ext>
            </a:extLst>
          </p:cNvPr>
          <p:cNvPicPr>
            <a:picLocks noChangeAspect="1"/>
          </p:cNvPicPr>
          <p:nvPr/>
        </p:nvPicPr>
        <p:blipFill>
          <a:blip r:embed="rId3"/>
          <a:stretch>
            <a:fillRect/>
          </a:stretch>
        </p:blipFill>
        <p:spPr>
          <a:xfrm>
            <a:off x="1649800" y="1345769"/>
            <a:ext cx="8697359" cy="5513912"/>
          </a:xfrm>
          <a:prstGeom prst="rect">
            <a:avLst/>
          </a:prstGeom>
        </p:spPr>
      </p:pic>
    </p:spTree>
    <p:extLst>
      <p:ext uri="{BB962C8B-B14F-4D97-AF65-F5344CB8AC3E}">
        <p14:creationId xmlns:p14="http://schemas.microsoft.com/office/powerpoint/2010/main" val="2510241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80C3A2F-53AE-4847-ACD2-3B700207F66A}"/>
              </a:ext>
            </a:extLst>
          </p:cNvPr>
          <p:cNvSpPr>
            <a:spLocks noGrp="1"/>
          </p:cNvSpPr>
          <p:nvPr>
            <p:ph type="title"/>
          </p:nvPr>
        </p:nvSpPr>
        <p:spPr/>
        <p:txBody>
          <a:bodyPr/>
          <a:lstStyle/>
          <a:p>
            <a:r>
              <a:rPr lang="fr-FR">
                <a:cs typeface="Segoe UI"/>
              </a:rPr>
              <a:t>Microsoft Defender</a:t>
            </a:r>
            <a:endParaRPr lang="fr-FR" dirty="0"/>
          </a:p>
        </p:txBody>
      </p:sp>
      <p:sp>
        <p:nvSpPr>
          <p:cNvPr id="2" name="TextBox 1">
            <a:extLst>
              <a:ext uri="{FF2B5EF4-FFF2-40B4-BE49-F238E27FC236}">
                <a16:creationId xmlns:a16="http://schemas.microsoft.com/office/drawing/2014/main" id="{C38E72DE-10BC-487D-B750-DB0D16C5812D}"/>
              </a:ext>
            </a:extLst>
          </p:cNvPr>
          <p:cNvSpPr txBox="1"/>
          <p:nvPr/>
        </p:nvSpPr>
        <p:spPr>
          <a:xfrm>
            <a:off x="585216" y="6002441"/>
            <a:ext cx="6759676" cy="363946"/>
          </a:xfrm>
          <a:prstGeom prst="rect">
            <a:avLst/>
          </a:prstGeom>
          <a:noFill/>
        </p:spPr>
        <p:txBody>
          <a:bodyPr wrap="square">
            <a:spAutoFit/>
          </a:bodyPr>
          <a:lstStyle/>
          <a:p>
            <a:r>
              <a:rPr lang="fr-FR" dirty="0">
                <a:hlinkClick r:id="rId3"/>
              </a:rPr>
              <a:t>https://aka.ms/mtp</a:t>
            </a:r>
            <a:r>
              <a:rPr lang="fr-FR" dirty="0"/>
              <a:t> </a:t>
            </a:r>
          </a:p>
        </p:txBody>
      </p:sp>
      <p:pic>
        <p:nvPicPr>
          <p:cNvPr id="3" name="Espace réservé pour une image  24">
            <a:extLst>
              <a:ext uri="{FF2B5EF4-FFF2-40B4-BE49-F238E27FC236}">
                <a16:creationId xmlns:a16="http://schemas.microsoft.com/office/drawing/2014/main" id="{AB63ADE3-4387-4FCE-BFA9-5D729C5EC651}"/>
              </a:ext>
            </a:extLst>
          </p:cNvPr>
          <p:cNvPicPr>
            <a:picLocks noChangeAspect="1"/>
          </p:cNvPicPr>
          <p:nvPr/>
        </p:nvPicPr>
        <p:blipFill>
          <a:blip r:embed="rId4"/>
          <a:srcRect/>
          <a:stretch>
            <a:fillRect/>
          </a:stretch>
        </p:blipFill>
        <p:spPr>
          <a:xfrm>
            <a:off x="340502" y="4176993"/>
            <a:ext cx="738416" cy="738311"/>
          </a:xfrm>
          <a:prstGeom prst="ellipse">
            <a:avLst/>
          </a:prstGeom>
        </p:spPr>
      </p:pic>
      <p:pic>
        <p:nvPicPr>
          <p:cNvPr id="5" name="Image 12" descr="cid:image002.png@01D244B5.0D0E5C60">
            <a:hlinkClick r:id="rId5"/>
            <a:extLst>
              <a:ext uri="{FF2B5EF4-FFF2-40B4-BE49-F238E27FC236}">
                <a16:creationId xmlns:a16="http://schemas.microsoft.com/office/drawing/2014/main" id="{66300D95-EC44-43B1-8A8E-4476C85C014E}"/>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50996" y="5034593"/>
            <a:ext cx="358714" cy="324392"/>
          </a:xfrm>
          <a:prstGeom prst="rect">
            <a:avLst/>
          </a:prstGeom>
          <a:noFill/>
          <a:ln>
            <a:noFill/>
          </a:ln>
        </p:spPr>
      </p:pic>
      <p:pic>
        <p:nvPicPr>
          <p:cNvPr id="7" name="Image 13" descr="cid:image004.png@01D244B5.0D0E5C60">
            <a:hlinkClick r:id="rId7"/>
            <a:extLst>
              <a:ext uri="{FF2B5EF4-FFF2-40B4-BE49-F238E27FC236}">
                <a16:creationId xmlns:a16="http://schemas.microsoft.com/office/drawing/2014/main" id="{96E8BEB3-A035-43B9-B4D5-F39D27312961}"/>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899561" y="5034593"/>
            <a:ext cx="358713" cy="324391"/>
          </a:xfrm>
          <a:prstGeom prst="rect">
            <a:avLst/>
          </a:prstGeom>
          <a:noFill/>
          <a:ln>
            <a:noFill/>
          </a:ln>
        </p:spPr>
      </p:pic>
      <p:sp>
        <p:nvSpPr>
          <p:cNvPr id="9" name="ZoneTexte 15">
            <a:extLst>
              <a:ext uri="{FF2B5EF4-FFF2-40B4-BE49-F238E27FC236}">
                <a16:creationId xmlns:a16="http://schemas.microsoft.com/office/drawing/2014/main" id="{50B9C168-3064-4025-82CC-2B24081F28D6}"/>
              </a:ext>
            </a:extLst>
          </p:cNvPr>
          <p:cNvSpPr txBox="1"/>
          <p:nvPr/>
        </p:nvSpPr>
        <p:spPr>
          <a:xfrm>
            <a:off x="1233731" y="4262587"/>
            <a:ext cx="3209853" cy="627864"/>
          </a:xfrm>
          <a:prstGeom prst="rect">
            <a:avLst/>
          </a:prstGeom>
          <a:noFill/>
        </p:spPr>
        <p:txBody>
          <a:bodyPr wrap="none" lIns="182880" tIns="146304" rIns="182880" bIns="146304" rtlCol="0">
            <a:spAutoFit/>
          </a:bodyPr>
          <a:lstStyle/>
          <a:p>
            <a:pPr>
              <a:lnSpc>
                <a:spcPct val="90000"/>
              </a:lnSpc>
              <a:spcAft>
                <a:spcPts val="600"/>
              </a:spcAft>
            </a:pPr>
            <a:r>
              <a:rPr lang="fr-FR" sz="2400" dirty="0"/>
              <a:t>Jean-Philippe Lesage</a:t>
            </a:r>
          </a:p>
        </p:txBody>
      </p:sp>
      <p:pic>
        <p:nvPicPr>
          <p:cNvPr id="4" name="Image 29">
            <a:hlinkClick r:id="rId9"/>
            <a:extLst>
              <a:ext uri="{FF2B5EF4-FFF2-40B4-BE49-F238E27FC236}">
                <a16:creationId xmlns:a16="http://schemas.microsoft.com/office/drawing/2014/main" id="{51C41E9C-9EF3-4A42-BFE1-559937CB2951}"/>
              </a:ext>
            </a:extLst>
          </p:cNvPr>
          <p:cNvPicPr/>
          <p:nvPr/>
        </p:nvPicPr>
        <p:blipFill>
          <a:blip r:embed="rId10"/>
          <a:srcRect/>
          <a:stretch/>
        </p:blipFill>
        <p:spPr bwMode="auto">
          <a:xfrm>
            <a:off x="1448125" y="5034593"/>
            <a:ext cx="345096" cy="324391"/>
          </a:xfrm>
          <a:prstGeom prst="rect">
            <a:avLst/>
          </a:prstGeom>
          <a:noFill/>
          <a:ln>
            <a:noFill/>
          </a:ln>
        </p:spPr>
      </p:pic>
    </p:spTree>
    <p:extLst>
      <p:ext uri="{BB962C8B-B14F-4D97-AF65-F5344CB8AC3E}">
        <p14:creationId xmlns:p14="http://schemas.microsoft.com/office/powerpoint/2010/main" val="3249496989"/>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4335E-019A-428C-AB80-2AAABB92DC5A}"/>
              </a:ext>
            </a:extLst>
          </p:cNvPr>
          <p:cNvSpPr>
            <a:spLocks noGrp="1"/>
          </p:cNvSpPr>
          <p:nvPr>
            <p:ph type="title"/>
          </p:nvPr>
        </p:nvSpPr>
        <p:spPr/>
        <p:txBody>
          <a:bodyPr/>
          <a:lstStyle/>
          <a:p>
            <a:r>
              <a:rPr lang="fr-FR" dirty="0"/>
              <a:t>Dominance Skeleton Key</a:t>
            </a:r>
          </a:p>
        </p:txBody>
      </p:sp>
      <p:pic>
        <p:nvPicPr>
          <p:cNvPr id="4" name="Picture 3">
            <a:extLst>
              <a:ext uri="{FF2B5EF4-FFF2-40B4-BE49-F238E27FC236}">
                <a16:creationId xmlns:a16="http://schemas.microsoft.com/office/drawing/2014/main" id="{ECD39522-9408-46F3-84DA-CFBE1706F94F}"/>
              </a:ext>
            </a:extLst>
          </p:cNvPr>
          <p:cNvPicPr>
            <a:picLocks noChangeAspect="1"/>
          </p:cNvPicPr>
          <p:nvPr/>
        </p:nvPicPr>
        <p:blipFill>
          <a:blip r:embed="rId2"/>
          <a:stretch>
            <a:fillRect/>
          </a:stretch>
        </p:blipFill>
        <p:spPr>
          <a:xfrm>
            <a:off x="1113672" y="3114926"/>
            <a:ext cx="9515475" cy="2505075"/>
          </a:xfrm>
          <a:prstGeom prst="rect">
            <a:avLst/>
          </a:prstGeom>
        </p:spPr>
      </p:pic>
      <p:pic>
        <p:nvPicPr>
          <p:cNvPr id="6" name="Picture 5">
            <a:extLst>
              <a:ext uri="{FF2B5EF4-FFF2-40B4-BE49-F238E27FC236}">
                <a16:creationId xmlns:a16="http://schemas.microsoft.com/office/drawing/2014/main" id="{3A429A41-EB65-4874-BCE5-162B33DC607C}"/>
              </a:ext>
            </a:extLst>
          </p:cNvPr>
          <p:cNvPicPr>
            <a:picLocks noChangeAspect="1"/>
          </p:cNvPicPr>
          <p:nvPr/>
        </p:nvPicPr>
        <p:blipFill>
          <a:blip r:embed="rId3"/>
          <a:stretch>
            <a:fillRect/>
          </a:stretch>
        </p:blipFill>
        <p:spPr>
          <a:xfrm>
            <a:off x="0" y="1893352"/>
            <a:ext cx="12192000" cy="328095"/>
          </a:xfrm>
          <a:prstGeom prst="rect">
            <a:avLst/>
          </a:prstGeom>
        </p:spPr>
      </p:pic>
      <p:pic>
        <p:nvPicPr>
          <p:cNvPr id="8" name="Picture 7">
            <a:extLst>
              <a:ext uri="{FF2B5EF4-FFF2-40B4-BE49-F238E27FC236}">
                <a16:creationId xmlns:a16="http://schemas.microsoft.com/office/drawing/2014/main" id="{6DB4FCD5-DAA1-456C-87B6-476EC8D70E63}"/>
              </a:ext>
            </a:extLst>
          </p:cNvPr>
          <p:cNvPicPr>
            <a:picLocks noChangeAspect="1"/>
          </p:cNvPicPr>
          <p:nvPr/>
        </p:nvPicPr>
        <p:blipFill>
          <a:blip r:embed="rId4"/>
          <a:stretch>
            <a:fillRect/>
          </a:stretch>
        </p:blipFill>
        <p:spPr>
          <a:xfrm>
            <a:off x="665193" y="1318385"/>
            <a:ext cx="10628449" cy="5537981"/>
          </a:xfrm>
          <a:prstGeom prst="rect">
            <a:avLst/>
          </a:prstGeom>
        </p:spPr>
      </p:pic>
    </p:spTree>
    <p:extLst>
      <p:ext uri="{BB962C8B-B14F-4D97-AF65-F5344CB8AC3E}">
        <p14:creationId xmlns:p14="http://schemas.microsoft.com/office/powerpoint/2010/main" val="24168072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187C3-1C55-4051-90E9-DF134A5FFB9B}"/>
              </a:ext>
            </a:extLst>
          </p:cNvPr>
          <p:cNvSpPr>
            <a:spLocks noGrp="1"/>
          </p:cNvSpPr>
          <p:nvPr>
            <p:ph type="title"/>
          </p:nvPr>
        </p:nvSpPr>
        <p:spPr/>
        <p:txBody>
          <a:bodyPr/>
          <a:lstStyle/>
          <a:p>
            <a:r>
              <a:rPr lang="fr-FR" dirty="0"/>
              <a:t>Dominance : Golden Ticket</a:t>
            </a:r>
          </a:p>
        </p:txBody>
      </p:sp>
      <p:pic>
        <p:nvPicPr>
          <p:cNvPr id="4" name="Picture 3">
            <a:extLst>
              <a:ext uri="{FF2B5EF4-FFF2-40B4-BE49-F238E27FC236}">
                <a16:creationId xmlns:a16="http://schemas.microsoft.com/office/drawing/2014/main" id="{8A076914-3046-442E-BCBB-194F90B8AA63}"/>
              </a:ext>
            </a:extLst>
          </p:cNvPr>
          <p:cNvPicPr>
            <a:picLocks noChangeAspect="1"/>
          </p:cNvPicPr>
          <p:nvPr/>
        </p:nvPicPr>
        <p:blipFill>
          <a:blip r:embed="rId2"/>
          <a:stretch>
            <a:fillRect/>
          </a:stretch>
        </p:blipFill>
        <p:spPr>
          <a:xfrm>
            <a:off x="0" y="2933492"/>
            <a:ext cx="12192000" cy="991016"/>
          </a:xfrm>
          <a:prstGeom prst="rect">
            <a:avLst/>
          </a:prstGeom>
        </p:spPr>
      </p:pic>
      <p:pic>
        <p:nvPicPr>
          <p:cNvPr id="1026" name="Picture 2" descr="Golden Ticket being detected">
            <a:extLst>
              <a:ext uri="{FF2B5EF4-FFF2-40B4-BE49-F238E27FC236}">
                <a16:creationId xmlns:a16="http://schemas.microsoft.com/office/drawing/2014/main" id="{1369E3E1-DB62-4E3E-870E-B5E03502E4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506" y="1491995"/>
            <a:ext cx="11483873" cy="4612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334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D1E2-CCBD-40DC-86BA-CAA16A356CBF}"/>
              </a:ext>
            </a:extLst>
          </p:cNvPr>
          <p:cNvSpPr>
            <a:spLocks noGrp="1"/>
          </p:cNvSpPr>
          <p:nvPr>
            <p:ph type="title"/>
          </p:nvPr>
        </p:nvSpPr>
        <p:spPr/>
        <p:txBody>
          <a:bodyPr/>
          <a:lstStyle/>
          <a:p>
            <a:r>
              <a:rPr lang="fr-FR" dirty="0"/>
              <a:t>Keys of the </a:t>
            </a:r>
            <a:r>
              <a:rPr lang="fr-FR" dirty="0" err="1"/>
              <a:t>Kingdom</a:t>
            </a:r>
            <a:endParaRPr lang="fr-FR" dirty="0"/>
          </a:p>
        </p:txBody>
      </p:sp>
      <p:pic>
        <p:nvPicPr>
          <p:cNvPr id="1026" name="Picture 2" descr="Defender for Identity testing lab setup">
            <a:extLst>
              <a:ext uri="{FF2B5EF4-FFF2-40B4-BE49-F238E27FC236}">
                <a16:creationId xmlns:a16="http://schemas.microsoft.com/office/drawing/2014/main" id="{2039D003-5A05-44E2-A4CA-BDBB092AA7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35" y="1312946"/>
            <a:ext cx="11519328" cy="55450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FB95A49F-09D2-4232-AC61-5E18EE375556}"/>
              </a:ext>
            </a:extLst>
          </p:cNvPr>
          <p:cNvSpPr/>
          <p:nvPr/>
        </p:nvSpPr>
        <p:spPr bwMode="auto">
          <a:xfrm rot="674382">
            <a:off x="1309765" y="5386523"/>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
        <p:nvSpPr>
          <p:cNvPr id="5" name="Rectangle: Rounded Corners 4">
            <a:extLst>
              <a:ext uri="{FF2B5EF4-FFF2-40B4-BE49-F238E27FC236}">
                <a16:creationId xmlns:a16="http://schemas.microsoft.com/office/drawing/2014/main" id="{90325016-25BB-445D-B0CC-8E5E245A50E2}"/>
              </a:ext>
            </a:extLst>
          </p:cNvPr>
          <p:cNvSpPr/>
          <p:nvPr/>
        </p:nvSpPr>
        <p:spPr bwMode="auto">
          <a:xfrm rot="674382">
            <a:off x="1093346" y="3610678"/>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D9D4C85D-65EB-4739-AF1C-7E3D0A26CCB1}"/>
              </a:ext>
            </a:extLst>
          </p:cNvPr>
          <p:cNvSpPr/>
          <p:nvPr/>
        </p:nvSpPr>
        <p:spPr bwMode="auto">
          <a:xfrm rot="674382">
            <a:off x="4269532" y="4574801"/>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
        <p:nvSpPr>
          <p:cNvPr id="7" name="Rectangle: Rounded Corners 6">
            <a:extLst>
              <a:ext uri="{FF2B5EF4-FFF2-40B4-BE49-F238E27FC236}">
                <a16:creationId xmlns:a16="http://schemas.microsoft.com/office/drawing/2014/main" id="{6B997EBE-18A1-4E9C-B18F-3CE02659B76C}"/>
              </a:ext>
            </a:extLst>
          </p:cNvPr>
          <p:cNvSpPr/>
          <p:nvPr/>
        </p:nvSpPr>
        <p:spPr bwMode="auto">
          <a:xfrm rot="674382">
            <a:off x="6756208" y="4677478"/>
            <a:ext cx="2296684" cy="526565"/>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r>
              <a:rPr lang="en-US" sz="3137">
                <a:solidFill>
                  <a:srgbClr val="FF0000"/>
                </a:solidFill>
                <a:latin typeface="Bodoni MT Black" panose="02070A03080606020203" pitchFamily="18" charset="0"/>
                <a:ea typeface="Segoe UI" pitchFamily="34" charset="0"/>
                <a:cs typeface="Segoe UI" pitchFamily="34" charset="0"/>
              </a:rPr>
              <a:t>PWNED</a:t>
            </a:r>
            <a:endParaRPr lang="de-DE" sz="3137" err="1">
              <a:solidFill>
                <a:srgbClr val="FF0000"/>
              </a:solidFill>
              <a:latin typeface="Bodoni MT Black" panose="02070A03080606020203" pitchFamily="18" charset="0"/>
              <a:ea typeface="Segoe UI" pitchFamily="34" charset="0"/>
              <a:cs typeface="Segoe UI" pitchFamily="34" charset="0"/>
            </a:endParaRPr>
          </a:p>
        </p:txBody>
      </p:sp>
    </p:spTree>
    <p:extLst>
      <p:ext uri="{BB962C8B-B14F-4D97-AF65-F5344CB8AC3E}">
        <p14:creationId xmlns:p14="http://schemas.microsoft.com/office/powerpoint/2010/main" val="1542543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23FB76-3549-4E9B-BBB9-404DEBEFA7DB}"/>
              </a:ext>
            </a:extLst>
          </p:cNvPr>
          <p:cNvSpPr>
            <a:spLocks noGrp="1"/>
          </p:cNvSpPr>
          <p:nvPr>
            <p:ph type="title"/>
          </p:nvPr>
        </p:nvSpPr>
        <p:spPr/>
        <p:txBody>
          <a:bodyPr/>
          <a:lstStyle/>
          <a:p>
            <a:r>
              <a:rPr lang="fr-FR" dirty="0"/>
              <a:t>Démo</a:t>
            </a:r>
            <a:br>
              <a:rPr lang="fr-FR" dirty="0"/>
            </a:br>
            <a:r>
              <a:rPr lang="fr-FR" sz="2800" dirty="0"/>
              <a:t>Attaque sur l’identité hybride</a:t>
            </a:r>
            <a:endParaRPr lang="fr-FR" dirty="0"/>
          </a:p>
        </p:txBody>
      </p:sp>
      <p:sp>
        <p:nvSpPr>
          <p:cNvPr id="2" name="ZoneTexte 1">
            <a:extLst>
              <a:ext uri="{FF2B5EF4-FFF2-40B4-BE49-F238E27FC236}">
                <a16:creationId xmlns:a16="http://schemas.microsoft.com/office/drawing/2014/main" id="{FBE2ED22-E28F-4B64-BAA5-3C553C96792E}"/>
              </a:ext>
            </a:extLst>
          </p:cNvPr>
          <p:cNvSpPr txBox="1"/>
          <p:nvPr/>
        </p:nvSpPr>
        <p:spPr>
          <a:xfrm>
            <a:off x="1896741" y="4144617"/>
            <a:ext cx="8398518" cy="1037207"/>
          </a:xfrm>
          <a:prstGeom prst="rect">
            <a:avLst/>
          </a:prstGeom>
          <a:noFill/>
        </p:spPr>
        <p:txBody>
          <a:bodyPr wrap="none" lIns="182880" tIns="146304" rIns="182880" bIns="146304" rtlCol="0">
            <a:spAutoFit/>
          </a:bodyPr>
          <a:lstStyle/>
          <a:p>
            <a:pPr>
              <a:lnSpc>
                <a:spcPct val="90000"/>
              </a:lnSpc>
              <a:spcAft>
                <a:spcPts val="600"/>
              </a:spcAft>
            </a:pPr>
            <a:r>
              <a:rPr lang="fr-FR" sz="2400">
                <a:gradFill>
                  <a:gsLst>
                    <a:gs pos="2917">
                      <a:schemeClr val="tx1"/>
                    </a:gs>
                    <a:gs pos="30000">
                      <a:schemeClr val="tx1"/>
                    </a:gs>
                  </a:gsLst>
                  <a:lin ang="5400000" scaled="0"/>
                </a:gradFill>
              </a:rPr>
              <a:t>A lire absolument l’excellent billet de Daniel Pasquier :</a:t>
            </a:r>
          </a:p>
          <a:p>
            <a:pPr>
              <a:lnSpc>
                <a:spcPct val="90000"/>
              </a:lnSpc>
              <a:spcAft>
                <a:spcPts val="600"/>
              </a:spcAft>
            </a:pPr>
            <a:r>
              <a:rPr lang="fr-FR" sz="2400">
                <a:solidFill>
                  <a:schemeClr val="tx2">
                    <a:lumMod val="60000"/>
                    <a:lumOff val="40000"/>
                  </a:schemeClr>
                </a:solidFill>
                <a:hlinkClick r:id="rId2" tooltip="Vivre une expérience d’investigation sur l’identité hybride !">
                  <a:extLst>
                    <a:ext uri="{A12FA001-AC4F-418D-AE19-62706E023703}">
                      <ahyp:hlinkClr xmlns:ahyp="http://schemas.microsoft.com/office/drawing/2018/hyperlinkcolor" val="tx"/>
                    </a:ext>
                  </a:extLst>
                </a:hlinkClick>
              </a:rPr>
              <a:t>Vivre une expérience d’investigation sur l’identité hybride !</a:t>
            </a:r>
            <a:r>
              <a:rPr lang="fr-FR" sz="2400">
                <a:solidFill>
                  <a:schemeClr val="tx2">
                    <a:lumMod val="60000"/>
                    <a:lumOff val="40000"/>
                  </a:schemeClr>
                </a:solidFill>
              </a:rPr>
              <a:t> </a:t>
            </a:r>
          </a:p>
        </p:txBody>
      </p:sp>
    </p:spTree>
    <p:extLst>
      <p:ext uri="{BB962C8B-B14F-4D97-AF65-F5344CB8AC3E}">
        <p14:creationId xmlns:p14="http://schemas.microsoft.com/office/powerpoint/2010/main" val="131486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32E6A9-1BD1-44E0-8B43-583DB4E3912E}"/>
              </a:ext>
            </a:extLst>
          </p:cNvPr>
          <p:cNvPicPr>
            <a:picLocks noChangeAspect="1"/>
          </p:cNvPicPr>
          <p:nvPr/>
        </p:nvPicPr>
        <p:blipFill>
          <a:blip r:embed="rId2"/>
          <a:stretch>
            <a:fillRect/>
          </a:stretch>
        </p:blipFill>
        <p:spPr>
          <a:xfrm>
            <a:off x="290322" y="269176"/>
            <a:ext cx="11611356" cy="63196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9078545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C3EFBDE-2DBA-4335-BADD-3FA708C2DDCE}"/>
              </a:ext>
            </a:extLst>
          </p:cNvPr>
          <p:cNvGrpSpPr/>
          <p:nvPr/>
        </p:nvGrpSpPr>
        <p:grpSpPr>
          <a:xfrm>
            <a:off x="365827" y="497463"/>
            <a:ext cx="11582070" cy="5576191"/>
            <a:chOff x="114299" y="424042"/>
            <a:chExt cx="12210685" cy="5874804"/>
          </a:xfrm>
        </p:grpSpPr>
        <p:grpSp>
          <p:nvGrpSpPr>
            <p:cNvPr id="5" name="Group 4">
              <a:extLst>
                <a:ext uri="{FF2B5EF4-FFF2-40B4-BE49-F238E27FC236}">
                  <a16:creationId xmlns:a16="http://schemas.microsoft.com/office/drawing/2014/main" id="{1F7D2BA1-679D-41AE-855D-5AFFA89B50EC}"/>
                </a:ext>
              </a:extLst>
            </p:cNvPr>
            <p:cNvGrpSpPr/>
            <p:nvPr/>
          </p:nvGrpSpPr>
          <p:grpSpPr>
            <a:xfrm>
              <a:off x="114299" y="424042"/>
              <a:ext cx="12210685" cy="5874804"/>
              <a:chOff x="114299" y="424042"/>
              <a:chExt cx="12210685" cy="5874804"/>
            </a:xfrm>
          </p:grpSpPr>
          <p:pic>
            <p:nvPicPr>
              <p:cNvPr id="10" name="Picture 9">
                <a:extLst>
                  <a:ext uri="{FF2B5EF4-FFF2-40B4-BE49-F238E27FC236}">
                    <a16:creationId xmlns:a16="http://schemas.microsoft.com/office/drawing/2014/main" id="{617F2736-6476-4DE3-8401-01CD60D525E2}"/>
                  </a:ext>
                </a:extLst>
              </p:cNvPr>
              <p:cNvPicPr>
                <a:picLocks noChangeAspect="1"/>
              </p:cNvPicPr>
              <p:nvPr/>
            </p:nvPicPr>
            <p:blipFill>
              <a:blip r:embed="rId2"/>
              <a:stretch>
                <a:fillRect/>
              </a:stretch>
            </p:blipFill>
            <p:spPr>
              <a:xfrm>
                <a:off x="127716" y="424042"/>
                <a:ext cx="11963400" cy="5867853"/>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64581F62-D638-4CED-AF90-D60853505CBE}"/>
                  </a:ext>
                </a:extLst>
              </p:cNvPr>
              <p:cNvPicPr>
                <a:picLocks noChangeAspect="1"/>
              </p:cNvPicPr>
              <p:nvPr/>
            </p:nvPicPr>
            <p:blipFill>
              <a:blip r:embed="rId3"/>
              <a:stretch>
                <a:fillRect/>
              </a:stretch>
            </p:blipFill>
            <p:spPr>
              <a:xfrm>
                <a:off x="5434012" y="2283607"/>
                <a:ext cx="618554" cy="414528"/>
              </a:xfrm>
              <a:prstGeom prst="rect">
                <a:avLst/>
              </a:prstGeom>
            </p:spPr>
          </p:pic>
          <p:pic>
            <p:nvPicPr>
              <p:cNvPr id="12" name="Picture 11">
                <a:extLst>
                  <a:ext uri="{FF2B5EF4-FFF2-40B4-BE49-F238E27FC236}">
                    <a16:creationId xmlns:a16="http://schemas.microsoft.com/office/drawing/2014/main" id="{AAFCAFA9-8B48-4AFB-8167-0A67A7EC041E}"/>
                  </a:ext>
                </a:extLst>
              </p:cNvPr>
              <p:cNvPicPr>
                <a:picLocks noChangeAspect="1"/>
              </p:cNvPicPr>
              <p:nvPr/>
            </p:nvPicPr>
            <p:blipFill>
              <a:blip r:embed="rId4"/>
              <a:stretch>
                <a:fillRect/>
              </a:stretch>
            </p:blipFill>
            <p:spPr>
              <a:xfrm>
                <a:off x="10301288" y="2357007"/>
                <a:ext cx="1467041" cy="853345"/>
              </a:xfrm>
              <a:prstGeom prst="rect">
                <a:avLst/>
              </a:prstGeom>
            </p:spPr>
          </p:pic>
          <p:pic>
            <p:nvPicPr>
              <p:cNvPr id="13" name="Picture 12">
                <a:extLst>
                  <a:ext uri="{FF2B5EF4-FFF2-40B4-BE49-F238E27FC236}">
                    <a16:creationId xmlns:a16="http://schemas.microsoft.com/office/drawing/2014/main" id="{2A48A613-25A7-48C4-AFC2-5ECD4C1F2D99}"/>
                  </a:ext>
                </a:extLst>
              </p:cNvPr>
              <p:cNvPicPr>
                <a:picLocks noChangeAspect="1"/>
              </p:cNvPicPr>
              <p:nvPr/>
            </p:nvPicPr>
            <p:blipFill>
              <a:blip r:embed="rId5"/>
              <a:stretch>
                <a:fillRect/>
              </a:stretch>
            </p:blipFill>
            <p:spPr>
              <a:xfrm rot="16200000">
                <a:off x="3914775" y="2286001"/>
                <a:ext cx="751332" cy="825818"/>
              </a:xfrm>
              <a:prstGeom prst="rect">
                <a:avLst/>
              </a:prstGeom>
            </p:spPr>
          </p:pic>
          <p:sp>
            <p:nvSpPr>
              <p:cNvPr id="14" name="TextBox 13">
                <a:extLst>
                  <a:ext uri="{FF2B5EF4-FFF2-40B4-BE49-F238E27FC236}">
                    <a16:creationId xmlns:a16="http://schemas.microsoft.com/office/drawing/2014/main" id="{125BE34D-02D8-495A-A31E-7EC397915288}"/>
                  </a:ext>
                </a:extLst>
              </p:cNvPr>
              <p:cNvSpPr txBox="1"/>
              <p:nvPr/>
            </p:nvSpPr>
            <p:spPr>
              <a:xfrm>
                <a:off x="114299" y="2898820"/>
                <a:ext cx="214085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Azure AD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Identity Protection = High Risk Level !</a:t>
                </a:r>
              </a:p>
            </p:txBody>
          </p:sp>
          <p:sp>
            <p:nvSpPr>
              <p:cNvPr id="15" name="Left Brace 14">
                <a:extLst>
                  <a:ext uri="{FF2B5EF4-FFF2-40B4-BE49-F238E27FC236}">
                    <a16:creationId xmlns:a16="http://schemas.microsoft.com/office/drawing/2014/main" id="{D8D99FE6-935E-4A8C-961C-138C0CF29D26}"/>
                  </a:ext>
                </a:extLst>
              </p:cNvPr>
              <p:cNvSpPr/>
              <p:nvPr/>
            </p:nvSpPr>
            <p:spPr>
              <a:xfrm rot="10800000">
                <a:off x="8083084" y="4054659"/>
                <a:ext cx="338556" cy="2143976"/>
              </a:xfrm>
              <a:prstGeom prst="leftBrace">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F0644116-C69F-44D4-A173-6F9FC05C4AD8}"/>
                  </a:ext>
                </a:extLst>
              </p:cNvPr>
              <p:cNvSpPr txBox="1"/>
              <p:nvPr/>
            </p:nvSpPr>
            <p:spPr>
              <a:xfrm rot="16200000">
                <a:off x="7448362" y="4845055"/>
                <a:ext cx="256902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Score individuel par alerte</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7" name="TextBox 16">
                <a:extLst>
                  <a:ext uri="{FF2B5EF4-FFF2-40B4-BE49-F238E27FC236}">
                    <a16:creationId xmlns:a16="http://schemas.microsoft.com/office/drawing/2014/main" id="{F017EEB8-9565-4316-8499-D5FDC8684C20}"/>
                  </a:ext>
                </a:extLst>
              </p:cNvPr>
              <p:cNvSpPr txBox="1"/>
              <p:nvPr/>
            </p:nvSpPr>
            <p:spPr>
              <a:xfrm>
                <a:off x="9011706" y="4136533"/>
                <a:ext cx="3171531"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47 Alertes et activités suspicieuses du compte dans le Cloud (ex: SaaS apps) et On-Premises (via Azure ATP)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Détail sur chaque alerte en un clic</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8" name="TextBox 17">
                <a:extLst>
                  <a:ext uri="{FF2B5EF4-FFF2-40B4-BE49-F238E27FC236}">
                    <a16:creationId xmlns:a16="http://schemas.microsoft.com/office/drawing/2014/main" id="{E9F67473-4F15-4858-9830-F9CE5D57FC89}"/>
                  </a:ext>
                </a:extLst>
              </p:cNvPr>
              <p:cNvSpPr txBox="1"/>
              <p:nvPr/>
            </p:nvSpPr>
            <p:spPr>
              <a:xfrm>
                <a:off x="6324509" y="2046191"/>
                <a:ext cx="317153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2eme vague d’alertes sur 15 jours</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9" name="TextBox 18">
                <a:extLst>
                  <a:ext uri="{FF2B5EF4-FFF2-40B4-BE49-F238E27FC236}">
                    <a16:creationId xmlns:a16="http://schemas.microsoft.com/office/drawing/2014/main" id="{98069C38-E3E3-4C78-87B6-7F05813838B6}"/>
                  </a:ext>
                </a:extLst>
              </p:cNvPr>
              <p:cNvSpPr txBox="1"/>
              <p:nvPr/>
            </p:nvSpPr>
            <p:spPr>
              <a:xfrm>
                <a:off x="3251200" y="1570897"/>
                <a:ext cx="16764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Qui est l’utilisateur ?</a:t>
                </a:r>
              </a:p>
            </p:txBody>
          </p:sp>
          <p:sp>
            <p:nvSpPr>
              <p:cNvPr id="20" name="TextBox 19">
                <a:extLst>
                  <a:ext uri="{FF2B5EF4-FFF2-40B4-BE49-F238E27FC236}">
                    <a16:creationId xmlns:a16="http://schemas.microsoft.com/office/drawing/2014/main" id="{DFD8CB76-4CC5-4F68-9DB6-7164CE3A1F60}"/>
                  </a:ext>
                </a:extLst>
              </p:cNvPr>
              <p:cNvSpPr txBox="1"/>
              <p:nvPr/>
            </p:nvSpPr>
            <p:spPr>
              <a:xfrm>
                <a:off x="114300" y="5714071"/>
                <a:ext cx="199027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Comment contacter l’utilisateur ?</a:t>
                </a:r>
              </a:p>
            </p:txBody>
          </p:sp>
          <p:sp>
            <p:nvSpPr>
              <p:cNvPr id="21" name="TextBox 20">
                <a:extLst>
                  <a:ext uri="{FF2B5EF4-FFF2-40B4-BE49-F238E27FC236}">
                    <a16:creationId xmlns:a16="http://schemas.microsoft.com/office/drawing/2014/main" id="{76396B0A-AE1D-45CD-9E63-42FC1056538B}"/>
                  </a:ext>
                </a:extLst>
              </p:cNvPr>
              <p:cNvSpPr txBox="1"/>
              <p:nvPr/>
            </p:nvSpPr>
            <p:spPr>
              <a:xfrm>
                <a:off x="114299" y="3944357"/>
                <a:ext cx="1990271"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Quel est le degré d’exposition du compte ? Et quelles ressources sont potentiellement compromises? </a:t>
                </a:r>
              </a:p>
            </p:txBody>
          </p:sp>
          <p:sp>
            <p:nvSpPr>
              <p:cNvPr id="22" name="Arrow: Right 21">
                <a:extLst>
                  <a:ext uri="{FF2B5EF4-FFF2-40B4-BE49-F238E27FC236}">
                    <a16:creationId xmlns:a16="http://schemas.microsoft.com/office/drawing/2014/main" id="{1FF78872-1ABE-437D-B70C-B5E4B8FF90B4}"/>
                  </a:ext>
                </a:extLst>
              </p:cNvPr>
              <p:cNvSpPr/>
              <p:nvPr/>
            </p:nvSpPr>
            <p:spPr>
              <a:xfrm rot="1711991">
                <a:off x="9294681" y="2375204"/>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Arrow: Right 22">
                <a:extLst>
                  <a:ext uri="{FF2B5EF4-FFF2-40B4-BE49-F238E27FC236}">
                    <a16:creationId xmlns:a16="http://schemas.microsoft.com/office/drawing/2014/main" id="{EDDFE180-41CE-4F49-9682-DDF3EB0C142B}"/>
                  </a:ext>
                </a:extLst>
              </p:cNvPr>
              <p:cNvSpPr/>
              <p:nvPr/>
            </p:nvSpPr>
            <p:spPr>
              <a:xfrm rot="8711613">
                <a:off x="6047804" y="2411616"/>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3AA4912-5AA4-4F0C-AF76-BB0F80E12C42}"/>
                  </a:ext>
                </a:extLst>
              </p:cNvPr>
              <p:cNvSpPr txBox="1"/>
              <p:nvPr/>
            </p:nvSpPr>
            <p:spPr>
              <a:xfrm>
                <a:off x="3258847" y="3295576"/>
                <a:ext cx="177013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Date de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dernière activité</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25" name="TextBox 24">
                <a:extLst>
                  <a:ext uri="{FF2B5EF4-FFF2-40B4-BE49-F238E27FC236}">
                    <a16:creationId xmlns:a16="http://schemas.microsoft.com/office/drawing/2014/main" id="{3B9677F9-E1C1-40FE-BC05-74B96A0342C7}"/>
                  </a:ext>
                </a:extLst>
              </p:cNvPr>
              <p:cNvSpPr txBox="1"/>
              <p:nvPr/>
            </p:nvSpPr>
            <p:spPr>
              <a:xfrm>
                <a:off x="6208315" y="842323"/>
                <a:ext cx="611666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Score de l’utilisateur et comparaison avec le reste de l’organisation</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26" name="Arrow: Right 25">
                <a:extLst>
                  <a:ext uri="{FF2B5EF4-FFF2-40B4-BE49-F238E27FC236}">
                    <a16:creationId xmlns:a16="http://schemas.microsoft.com/office/drawing/2014/main" id="{4FCF48A8-BC0A-48CF-8D95-066A4AE74B7C}"/>
                  </a:ext>
                </a:extLst>
              </p:cNvPr>
              <p:cNvSpPr/>
              <p:nvPr/>
            </p:nvSpPr>
            <p:spPr>
              <a:xfrm rot="2460430">
                <a:off x="10521700" y="1214150"/>
                <a:ext cx="338554" cy="223452"/>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Right 26">
                <a:extLst>
                  <a:ext uri="{FF2B5EF4-FFF2-40B4-BE49-F238E27FC236}">
                    <a16:creationId xmlns:a16="http://schemas.microsoft.com/office/drawing/2014/main" id="{14DA6C5A-46AF-4EA7-A4B2-436390D7A0AD}"/>
                  </a:ext>
                </a:extLst>
              </p:cNvPr>
              <p:cNvSpPr/>
              <p:nvPr/>
            </p:nvSpPr>
            <p:spPr>
              <a:xfrm rot="9836357">
                <a:off x="5761130" y="1033444"/>
                <a:ext cx="461546" cy="194096"/>
              </a:xfrm>
              <a:prstGeom prst="rightArrow">
                <a:avLst>
                  <a:gd name="adj1" fmla="val 19142"/>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08618B08-1FF7-4993-B830-306E1FE6C6FF}"/>
                  </a:ext>
                </a:extLst>
              </p:cNvPr>
              <p:cNvSpPr txBox="1"/>
              <p:nvPr/>
            </p:nvSpPr>
            <p:spPr>
              <a:xfrm>
                <a:off x="1526604" y="673046"/>
                <a:ext cx="265611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Actions de remédiation</a:t>
                </a:r>
              </a:p>
            </p:txBody>
          </p:sp>
          <p:sp>
            <p:nvSpPr>
              <p:cNvPr id="29" name="Oval 28">
                <a:extLst>
                  <a:ext uri="{FF2B5EF4-FFF2-40B4-BE49-F238E27FC236}">
                    <a16:creationId xmlns:a16="http://schemas.microsoft.com/office/drawing/2014/main" id="{78C2ED76-AD0A-4428-AEB5-8E083A5E1030}"/>
                  </a:ext>
                </a:extLst>
              </p:cNvPr>
              <p:cNvSpPr/>
              <p:nvPr/>
            </p:nvSpPr>
            <p:spPr>
              <a:xfrm>
                <a:off x="3606995" y="633048"/>
                <a:ext cx="928719"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48861D3A-0660-494C-9F9C-50398DD613BC}"/>
                  </a:ext>
                </a:extLst>
              </p:cNvPr>
              <p:cNvPicPr>
                <a:picLocks noChangeAspect="1"/>
              </p:cNvPicPr>
              <p:nvPr/>
            </p:nvPicPr>
            <p:blipFill>
              <a:blip r:embed="rId6"/>
              <a:stretch>
                <a:fillRect/>
              </a:stretch>
            </p:blipFill>
            <p:spPr>
              <a:xfrm>
                <a:off x="5001613" y="5572639"/>
                <a:ext cx="2277301" cy="504260"/>
              </a:xfrm>
              <a:prstGeom prst="rect">
                <a:avLst/>
              </a:prstGeom>
            </p:spPr>
          </p:pic>
          <p:pic>
            <p:nvPicPr>
              <p:cNvPr id="31" name="Picture 30">
                <a:extLst>
                  <a:ext uri="{FF2B5EF4-FFF2-40B4-BE49-F238E27FC236}">
                    <a16:creationId xmlns:a16="http://schemas.microsoft.com/office/drawing/2014/main" id="{ACE0344E-E9AE-4007-92C6-5616D19C46F0}"/>
                  </a:ext>
                </a:extLst>
              </p:cNvPr>
              <p:cNvPicPr>
                <a:picLocks noChangeAspect="1"/>
              </p:cNvPicPr>
              <p:nvPr/>
            </p:nvPicPr>
            <p:blipFill>
              <a:blip r:embed="rId7"/>
              <a:stretch>
                <a:fillRect/>
              </a:stretch>
            </p:blipFill>
            <p:spPr>
              <a:xfrm>
                <a:off x="7195318" y="5617505"/>
                <a:ext cx="887765" cy="346291"/>
              </a:xfrm>
              <a:prstGeom prst="rect">
                <a:avLst/>
              </a:prstGeom>
            </p:spPr>
          </p:pic>
        </p:grpSp>
        <p:sp>
          <p:nvSpPr>
            <p:cNvPr id="6" name="Oval 5">
              <a:extLst>
                <a:ext uri="{FF2B5EF4-FFF2-40B4-BE49-F238E27FC236}">
                  <a16:creationId xmlns:a16="http://schemas.microsoft.com/office/drawing/2014/main" id="{A28DB34C-E136-4F9E-A3CA-79D6A0F96FE3}"/>
                </a:ext>
              </a:extLst>
            </p:cNvPr>
            <p:cNvSpPr/>
            <p:nvPr/>
          </p:nvSpPr>
          <p:spPr>
            <a:xfrm>
              <a:off x="2139564" y="2177481"/>
              <a:ext cx="777157" cy="3665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E9F1EB6F-C29F-420E-AE32-E2A9329179F8}"/>
                </a:ext>
              </a:extLst>
            </p:cNvPr>
            <p:cNvSpPr/>
            <p:nvPr/>
          </p:nvSpPr>
          <p:spPr>
            <a:xfrm>
              <a:off x="2198220" y="3885809"/>
              <a:ext cx="777157" cy="3894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14165F67-26BE-468E-B585-88D65B1466EA}"/>
                </a:ext>
              </a:extLst>
            </p:cNvPr>
            <p:cNvSpPr/>
            <p:nvPr/>
          </p:nvSpPr>
          <p:spPr>
            <a:xfrm>
              <a:off x="2165813" y="5617036"/>
              <a:ext cx="1197589" cy="3894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AD96451-1C45-4681-B5AE-72F726CAE9F3}"/>
                </a:ext>
              </a:extLst>
            </p:cNvPr>
            <p:cNvSpPr/>
            <p:nvPr/>
          </p:nvSpPr>
          <p:spPr>
            <a:xfrm>
              <a:off x="2916721" y="6047702"/>
              <a:ext cx="581853" cy="2511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18232589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477DFECB-4118-49A9-96FB-4F49F2788F33}"/>
              </a:ext>
            </a:extLst>
          </p:cNvPr>
          <p:cNvGrpSpPr/>
          <p:nvPr/>
        </p:nvGrpSpPr>
        <p:grpSpPr>
          <a:xfrm>
            <a:off x="97521" y="850442"/>
            <a:ext cx="11963400" cy="5867853"/>
            <a:chOff x="114299" y="430993"/>
            <a:chExt cx="11963400" cy="5867853"/>
          </a:xfrm>
        </p:grpSpPr>
        <p:pic>
          <p:nvPicPr>
            <p:cNvPr id="4" name="Picture 3">
              <a:extLst>
                <a:ext uri="{FF2B5EF4-FFF2-40B4-BE49-F238E27FC236}">
                  <a16:creationId xmlns:a16="http://schemas.microsoft.com/office/drawing/2014/main" id="{B256A6E1-B802-4619-9113-2F06B42B3BFF}"/>
                </a:ext>
              </a:extLst>
            </p:cNvPr>
            <p:cNvPicPr>
              <a:picLocks noChangeAspect="1"/>
            </p:cNvPicPr>
            <p:nvPr/>
          </p:nvPicPr>
          <p:blipFill>
            <a:blip r:embed="rId2"/>
            <a:stretch>
              <a:fillRect/>
            </a:stretch>
          </p:blipFill>
          <p:spPr>
            <a:xfrm>
              <a:off x="114299" y="430993"/>
              <a:ext cx="11963400" cy="5867853"/>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312D03F8-263D-403E-A466-294915BC99CC}"/>
                </a:ext>
              </a:extLst>
            </p:cNvPr>
            <p:cNvPicPr>
              <a:picLocks noChangeAspect="1"/>
            </p:cNvPicPr>
            <p:nvPr/>
          </p:nvPicPr>
          <p:blipFill>
            <a:blip r:embed="rId3"/>
            <a:stretch>
              <a:fillRect/>
            </a:stretch>
          </p:blipFill>
          <p:spPr>
            <a:xfrm>
              <a:off x="5434012" y="2283607"/>
              <a:ext cx="618554" cy="414528"/>
            </a:xfrm>
            <a:prstGeom prst="rect">
              <a:avLst/>
            </a:prstGeom>
          </p:spPr>
        </p:pic>
        <p:pic>
          <p:nvPicPr>
            <p:cNvPr id="7" name="Picture 6">
              <a:extLst>
                <a:ext uri="{FF2B5EF4-FFF2-40B4-BE49-F238E27FC236}">
                  <a16:creationId xmlns:a16="http://schemas.microsoft.com/office/drawing/2014/main" id="{4175BF07-E8A0-414F-8C63-5BC82BC75DC2}"/>
                </a:ext>
              </a:extLst>
            </p:cNvPr>
            <p:cNvPicPr>
              <a:picLocks noChangeAspect="1"/>
            </p:cNvPicPr>
            <p:nvPr/>
          </p:nvPicPr>
          <p:blipFill>
            <a:blip r:embed="rId4"/>
            <a:stretch>
              <a:fillRect/>
            </a:stretch>
          </p:blipFill>
          <p:spPr>
            <a:xfrm>
              <a:off x="10301288" y="2357007"/>
              <a:ext cx="1467041" cy="853345"/>
            </a:xfrm>
            <a:prstGeom prst="rect">
              <a:avLst/>
            </a:prstGeom>
          </p:spPr>
        </p:pic>
        <p:pic>
          <p:nvPicPr>
            <p:cNvPr id="8" name="Picture 7">
              <a:extLst>
                <a:ext uri="{FF2B5EF4-FFF2-40B4-BE49-F238E27FC236}">
                  <a16:creationId xmlns:a16="http://schemas.microsoft.com/office/drawing/2014/main" id="{F07EEA2C-45CC-4071-9643-DA0735D26121}"/>
                </a:ext>
              </a:extLst>
            </p:cNvPr>
            <p:cNvPicPr>
              <a:picLocks noChangeAspect="1"/>
            </p:cNvPicPr>
            <p:nvPr/>
          </p:nvPicPr>
          <p:blipFill>
            <a:blip r:embed="rId5"/>
            <a:stretch>
              <a:fillRect/>
            </a:stretch>
          </p:blipFill>
          <p:spPr>
            <a:xfrm rot="16200000">
              <a:off x="3914775" y="2286001"/>
              <a:ext cx="751332" cy="825818"/>
            </a:xfrm>
            <a:prstGeom prst="rect">
              <a:avLst/>
            </a:prstGeom>
          </p:spPr>
        </p:pic>
        <p:sp>
          <p:nvSpPr>
            <p:cNvPr id="27" name="TextBox 26">
              <a:extLst>
                <a:ext uri="{FF2B5EF4-FFF2-40B4-BE49-F238E27FC236}">
                  <a16:creationId xmlns:a16="http://schemas.microsoft.com/office/drawing/2014/main" id="{C1AD2C7A-4183-40FB-8863-093BEE0306D2}"/>
                </a:ext>
              </a:extLst>
            </p:cNvPr>
            <p:cNvSpPr txBox="1"/>
            <p:nvPr/>
          </p:nvSpPr>
          <p:spPr>
            <a:xfrm>
              <a:off x="1526604" y="673046"/>
              <a:ext cx="265611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Actions de remédiation</a:t>
              </a:r>
            </a:p>
          </p:txBody>
        </p:sp>
        <p:sp>
          <p:nvSpPr>
            <p:cNvPr id="32" name="Oval 31">
              <a:extLst>
                <a:ext uri="{FF2B5EF4-FFF2-40B4-BE49-F238E27FC236}">
                  <a16:creationId xmlns:a16="http://schemas.microsoft.com/office/drawing/2014/main" id="{F35CBBD6-3E2B-4942-88EE-C4DCCC4C1DB5}"/>
                </a:ext>
              </a:extLst>
            </p:cNvPr>
            <p:cNvSpPr/>
            <p:nvPr/>
          </p:nvSpPr>
          <p:spPr>
            <a:xfrm>
              <a:off x="3606995" y="633048"/>
              <a:ext cx="928719"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3" name="Picture 32">
              <a:extLst>
                <a:ext uri="{FF2B5EF4-FFF2-40B4-BE49-F238E27FC236}">
                  <a16:creationId xmlns:a16="http://schemas.microsoft.com/office/drawing/2014/main" id="{5FC3BCD6-C695-4C04-9AC3-CA75172D7131}"/>
                </a:ext>
              </a:extLst>
            </p:cNvPr>
            <p:cNvPicPr>
              <a:picLocks noChangeAspect="1"/>
            </p:cNvPicPr>
            <p:nvPr/>
          </p:nvPicPr>
          <p:blipFill>
            <a:blip r:embed="rId6"/>
            <a:stretch>
              <a:fillRect/>
            </a:stretch>
          </p:blipFill>
          <p:spPr>
            <a:xfrm>
              <a:off x="5001613" y="5572639"/>
              <a:ext cx="2277301" cy="504260"/>
            </a:xfrm>
            <a:prstGeom prst="rect">
              <a:avLst/>
            </a:prstGeom>
          </p:spPr>
        </p:pic>
        <p:pic>
          <p:nvPicPr>
            <p:cNvPr id="34" name="Picture 33">
              <a:extLst>
                <a:ext uri="{FF2B5EF4-FFF2-40B4-BE49-F238E27FC236}">
                  <a16:creationId xmlns:a16="http://schemas.microsoft.com/office/drawing/2014/main" id="{5BF67BC3-9ACD-482F-A368-D21BAF696BBF}"/>
                </a:ext>
              </a:extLst>
            </p:cNvPr>
            <p:cNvPicPr>
              <a:picLocks noChangeAspect="1"/>
            </p:cNvPicPr>
            <p:nvPr/>
          </p:nvPicPr>
          <p:blipFill>
            <a:blip r:embed="rId7"/>
            <a:stretch>
              <a:fillRect/>
            </a:stretch>
          </p:blipFill>
          <p:spPr>
            <a:xfrm>
              <a:off x="7195318" y="5617505"/>
              <a:ext cx="887765" cy="346291"/>
            </a:xfrm>
            <a:prstGeom prst="rect">
              <a:avLst/>
            </a:prstGeom>
          </p:spPr>
        </p:pic>
      </p:grpSp>
      <p:sp>
        <p:nvSpPr>
          <p:cNvPr id="38" name="Title 1">
            <a:extLst>
              <a:ext uri="{FF2B5EF4-FFF2-40B4-BE49-F238E27FC236}">
                <a16:creationId xmlns:a16="http://schemas.microsoft.com/office/drawing/2014/main" id="{5C3A5F3F-D893-43C4-8C6A-0452911D1C3A}"/>
              </a:ext>
            </a:extLst>
          </p:cNvPr>
          <p:cNvSpPr>
            <a:spLocks noGrp="1"/>
          </p:cNvSpPr>
          <p:nvPr>
            <p:ph type="title"/>
          </p:nvPr>
        </p:nvSpPr>
        <p:spPr>
          <a:xfrm>
            <a:off x="665311" y="80464"/>
            <a:ext cx="10861378" cy="1325563"/>
          </a:xfrm>
        </p:spPr>
        <p:txBody>
          <a:bodyPr/>
          <a:lstStyle/>
          <a:p>
            <a:pPr algn="ctr"/>
            <a:r>
              <a:rPr lang="en-US"/>
              <a:t>MCAS &amp; AAD IP &amp; AATP</a:t>
            </a:r>
          </a:p>
        </p:txBody>
      </p:sp>
      <p:grpSp>
        <p:nvGrpSpPr>
          <p:cNvPr id="39" name="Group 38">
            <a:extLst>
              <a:ext uri="{FF2B5EF4-FFF2-40B4-BE49-F238E27FC236}">
                <a16:creationId xmlns:a16="http://schemas.microsoft.com/office/drawing/2014/main" id="{45AA5A4B-7186-499E-A881-0CD402639DB2}"/>
              </a:ext>
            </a:extLst>
          </p:cNvPr>
          <p:cNvGrpSpPr/>
          <p:nvPr/>
        </p:nvGrpSpPr>
        <p:grpSpPr>
          <a:xfrm>
            <a:off x="4518936" y="1092495"/>
            <a:ext cx="7602924" cy="5610359"/>
            <a:chOff x="2092618" y="678088"/>
            <a:chExt cx="7602924" cy="5610359"/>
          </a:xfrm>
        </p:grpSpPr>
        <p:pic>
          <p:nvPicPr>
            <p:cNvPr id="40" name="Picture 39">
              <a:extLst>
                <a:ext uri="{FF2B5EF4-FFF2-40B4-BE49-F238E27FC236}">
                  <a16:creationId xmlns:a16="http://schemas.microsoft.com/office/drawing/2014/main" id="{72EE50CF-47B8-4080-9E49-0308CA5EC669}"/>
                </a:ext>
              </a:extLst>
            </p:cNvPr>
            <p:cNvPicPr>
              <a:picLocks noChangeAspect="1"/>
            </p:cNvPicPr>
            <p:nvPr/>
          </p:nvPicPr>
          <p:blipFill>
            <a:blip r:embed="rId8"/>
            <a:stretch>
              <a:fillRect/>
            </a:stretch>
          </p:blipFill>
          <p:spPr>
            <a:xfrm>
              <a:off x="2199639" y="678088"/>
              <a:ext cx="7495903" cy="5610359"/>
            </a:xfrm>
            <a:prstGeom prst="rect">
              <a:avLst/>
            </a:prstGeom>
            <a:ln>
              <a:noFill/>
            </a:ln>
            <a:effectLst>
              <a:outerShdw blurRad="292100" dist="139700" dir="2700000" algn="tl" rotWithShape="0">
                <a:srgbClr val="333333">
                  <a:alpha val="65000"/>
                </a:srgbClr>
              </a:outerShdw>
            </a:effectLst>
          </p:spPr>
        </p:pic>
        <p:sp>
          <p:nvSpPr>
            <p:cNvPr id="41" name="Arrow: Right 40">
              <a:extLst>
                <a:ext uri="{FF2B5EF4-FFF2-40B4-BE49-F238E27FC236}">
                  <a16:creationId xmlns:a16="http://schemas.microsoft.com/office/drawing/2014/main" id="{A58CE06F-D8B2-4748-844F-9A8985302481}"/>
                </a:ext>
              </a:extLst>
            </p:cNvPr>
            <p:cNvSpPr/>
            <p:nvPr/>
          </p:nvSpPr>
          <p:spPr>
            <a:xfrm>
              <a:off x="2092618" y="749930"/>
              <a:ext cx="445273" cy="2305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2A9058F2-4876-42EB-9BE6-F7ADFDFDAB06}"/>
                </a:ext>
              </a:extLst>
            </p:cNvPr>
            <p:cNvSpPr txBox="1"/>
            <p:nvPr/>
          </p:nvSpPr>
          <p:spPr>
            <a:xfrm>
              <a:off x="2242005" y="2774820"/>
              <a:ext cx="317153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Prendre des actions de remédiation pour Office 365 mais aussi pour d’autres applications…</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43" name="Arrow: Right 42">
              <a:extLst>
                <a:ext uri="{FF2B5EF4-FFF2-40B4-BE49-F238E27FC236}">
                  <a16:creationId xmlns:a16="http://schemas.microsoft.com/office/drawing/2014/main" id="{6CCDCD75-E04E-4CD4-A807-BA881069D576}"/>
                </a:ext>
              </a:extLst>
            </p:cNvPr>
            <p:cNvSpPr/>
            <p:nvPr/>
          </p:nvSpPr>
          <p:spPr>
            <a:xfrm rot="1711991">
              <a:off x="4940232" y="3367973"/>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Arrow: Right 43">
              <a:extLst>
                <a:ext uri="{FF2B5EF4-FFF2-40B4-BE49-F238E27FC236}">
                  <a16:creationId xmlns:a16="http://schemas.microsoft.com/office/drawing/2014/main" id="{EF5851CA-1EC9-42AF-A15F-B0A601AE8374}"/>
                </a:ext>
              </a:extLst>
            </p:cNvPr>
            <p:cNvSpPr/>
            <p:nvPr/>
          </p:nvSpPr>
          <p:spPr>
            <a:xfrm rot="1711991">
              <a:off x="5019832" y="4874382"/>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47F0926E-53D9-4D2F-9905-384C3811AD96}"/>
                </a:ext>
              </a:extLst>
            </p:cNvPr>
            <p:cNvSpPr/>
            <p:nvPr/>
          </p:nvSpPr>
          <p:spPr>
            <a:xfrm>
              <a:off x="6504058" y="4989674"/>
              <a:ext cx="747532" cy="3138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5279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50766C6-11B5-469E-8B13-04EC946C8B8C}"/>
              </a:ext>
            </a:extLst>
          </p:cNvPr>
          <p:cNvGrpSpPr/>
          <p:nvPr/>
        </p:nvGrpSpPr>
        <p:grpSpPr>
          <a:xfrm>
            <a:off x="97521" y="850442"/>
            <a:ext cx="11963400" cy="5867853"/>
            <a:chOff x="97521" y="850442"/>
            <a:chExt cx="11963400" cy="5867853"/>
          </a:xfrm>
        </p:grpSpPr>
        <p:grpSp>
          <p:nvGrpSpPr>
            <p:cNvPr id="57" name="Group 56">
              <a:extLst>
                <a:ext uri="{FF2B5EF4-FFF2-40B4-BE49-F238E27FC236}">
                  <a16:creationId xmlns:a16="http://schemas.microsoft.com/office/drawing/2014/main" id="{CD329A50-5A6C-4FA9-BBB5-65E63484CA53}"/>
                </a:ext>
              </a:extLst>
            </p:cNvPr>
            <p:cNvGrpSpPr/>
            <p:nvPr/>
          </p:nvGrpSpPr>
          <p:grpSpPr>
            <a:xfrm>
              <a:off x="97521" y="850442"/>
              <a:ext cx="11963400" cy="5867853"/>
              <a:chOff x="114299" y="430993"/>
              <a:chExt cx="11963400" cy="5867853"/>
            </a:xfrm>
          </p:grpSpPr>
          <p:pic>
            <p:nvPicPr>
              <p:cNvPr id="58" name="Picture 57">
                <a:extLst>
                  <a:ext uri="{FF2B5EF4-FFF2-40B4-BE49-F238E27FC236}">
                    <a16:creationId xmlns:a16="http://schemas.microsoft.com/office/drawing/2014/main" id="{6F71CD78-9C24-49F7-BB85-C1C7B5F1FBE4}"/>
                  </a:ext>
                </a:extLst>
              </p:cNvPr>
              <p:cNvPicPr>
                <a:picLocks noChangeAspect="1"/>
              </p:cNvPicPr>
              <p:nvPr/>
            </p:nvPicPr>
            <p:blipFill>
              <a:blip r:embed="rId2"/>
              <a:stretch>
                <a:fillRect/>
              </a:stretch>
            </p:blipFill>
            <p:spPr>
              <a:xfrm>
                <a:off x="114299" y="430993"/>
                <a:ext cx="11963400" cy="5867853"/>
              </a:xfrm>
              <a:prstGeom prst="rect">
                <a:avLst/>
              </a:prstGeom>
              <a:ln>
                <a:noFill/>
              </a:ln>
              <a:effectLst>
                <a:outerShdw blurRad="292100" dist="139700" dir="2700000" algn="tl" rotWithShape="0">
                  <a:srgbClr val="333333">
                    <a:alpha val="65000"/>
                  </a:srgbClr>
                </a:outerShdw>
              </a:effectLst>
            </p:spPr>
          </p:pic>
          <p:pic>
            <p:nvPicPr>
              <p:cNvPr id="59" name="Picture 58">
                <a:extLst>
                  <a:ext uri="{FF2B5EF4-FFF2-40B4-BE49-F238E27FC236}">
                    <a16:creationId xmlns:a16="http://schemas.microsoft.com/office/drawing/2014/main" id="{DDC32FEB-B654-42AD-BCBA-3A4EBA0A2166}"/>
                  </a:ext>
                </a:extLst>
              </p:cNvPr>
              <p:cNvPicPr>
                <a:picLocks noChangeAspect="1"/>
              </p:cNvPicPr>
              <p:nvPr/>
            </p:nvPicPr>
            <p:blipFill>
              <a:blip r:embed="rId3"/>
              <a:stretch>
                <a:fillRect/>
              </a:stretch>
            </p:blipFill>
            <p:spPr>
              <a:xfrm>
                <a:off x="5434012" y="2283607"/>
                <a:ext cx="618554" cy="414528"/>
              </a:xfrm>
              <a:prstGeom prst="rect">
                <a:avLst/>
              </a:prstGeom>
            </p:spPr>
          </p:pic>
          <p:pic>
            <p:nvPicPr>
              <p:cNvPr id="60" name="Picture 59">
                <a:extLst>
                  <a:ext uri="{FF2B5EF4-FFF2-40B4-BE49-F238E27FC236}">
                    <a16:creationId xmlns:a16="http://schemas.microsoft.com/office/drawing/2014/main" id="{A40DF053-1FD2-4340-BD77-E365815A042C}"/>
                  </a:ext>
                </a:extLst>
              </p:cNvPr>
              <p:cNvPicPr>
                <a:picLocks noChangeAspect="1"/>
              </p:cNvPicPr>
              <p:nvPr/>
            </p:nvPicPr>
            <p:blipFill>
              <a:blip r:embed="rId4"/>
              <a:stretch>
                <a:fillRect/>
              </a:stretch>
            </p:blipFill>
            <p:spPr>
              <a:xfrm>
                <a:off x="10301288" y="2357007"/>
                <a:ext cx="1467041" cy="853345"/>
              </a:xfrm>
              <a:prstGeom prst="rect">
                <a:avLst/>
              </a:prstGeom>
            </p:spPr>
          </p:pic>
          <p:pic>
            <p:nvPicPr>
              <p:cNvPr id="61" name="Picture 60">
                <a:extLst>
                  <a:ext uri="{FF2B5EF4-FFF2-40B4-BE49-F238E27FC236}">
                    <a16:creationId xmlns:a16="http://schemas.microsoft.com/office/drawing/2014/main" id="{5576492A-1C65-4B81-B7A1-33676C055EFE}"/>
                  </a:ext>
                </a:extLst>
              </p:cNvPr>
              <p:cNvPicPr>
                <a:picLocks noChangeAspect="1"/>
              </p:cNvPicPr>
              <p:nvPr/>
            </p:nvPicPr>
            <p:blipFill>
              <a:blip r:embed="rId5"/>
              <a:stretch>
                <a:fillRect/>
              </a:stretch>
            </p:blipFill>
            <p:spPr>
              <a:xfrm rot="16200000">
                <a:off x="3914775" y="2286001"/>
                <a:ext cx="751332" cy="825818"/>
              </a:xfrm>
              <a:prstGeom prst="rect">
                <a:avLst/>
              </a:prstGeom>
            </p:spPr>
          </p:pic>
          <p:sp>
            <p:nvSpPr>
              <p:cNvPr id="63" name="Oval 62">
                <a:extLst>
                  <a:ext uri="{FF2B5EF4-FFF2-40B4-BE49-F238E27FC236}">
                    <a16:creationId xmlns:a16="http://schemas.microsoft.com/office/drawing/2014/main" id="{03215F96-7FD5-493C-BDBD-6A57D01B8A32}"/>
                  </a:ext>
                </a:extLst>
              </p:cNvPr>
              <p:cNvSpPr/>
              <p:nvPr/>
            </p:nvSpPr>
            <p:spPr>
              <a:xfrm>
                <a:off x="2130488" y="3906945"/>
                <a:ext cx="928719" cy="37112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4" name="Picture 63">
                <a:extLst>
                  <a:ext uri="{FF2B5EF4-FFF2-40B4-BE49-F238E27FC236}">
                    <a16:creationId xmlns:a16="http://schemas.microsoft.com/office/drawing/2014/main" id="{C1261803-9F8D-495F-8DF6-5627E12CA4AE}"/>
                  </a:ext>
                </a:extLst>
              </p:cNvPr>
              <p:cNvPicPr>
                <a:picLocks noChangeAspect="1"/>
              </p:cNvPicPr>
              <p:nvPr/>
            </p:nvPicPr>
            <p:blipFill>
              <a:blip r:embed="rId6"/>
              <a:stretch>
                <a:fillRect/>
              </a:stretch>
            </p:blipFill>
            <p:spPr>
              <a:xfrm>
                <a:off x="5001613" y="5572639"/>
                <a:ext cx="2277301" cy="504260"/>
              </a:xfrm>
              <a:prstGeom prst="rect">
                <a:avLst/>
              </a:prstGeom>
            </p:spPr>
          </p:pic>
          <p:pic>
            <p:nvPicPr>
              <p:cNvPr id="65" name="Picture 64">
                <a:extLst>
                  <a:ext uri="{FF2B5EF4-FFF2-40B4-BE49-F238E27FC236}">
                    <a16:creationId xmlns:a16="http://schemas.microsoft.com/office/drawing/2014/main" id="{7B65012A-8E15-41E4-82C8-F3F629B2EF7B}"/>
                  </a:ext>
                </a:extLst>
              </p:cNvPr>
              <p:cNvPicPr>
                <a:picLocks noChangeAspect="1"/>
              </p:cNvPicPr>
              <p:nvPr/>
            </p:nvPicPr>
            <p:blipFill>
              <a:blip r:embed="rId7"/>
              <a:stretch>
                <a:fillRect/>
              </a:stretch>
            </p:blipFill>
            <p:spPr>
              <a:xfrm>
                <a:off x="7195318" y="5617505"/>
                <a:ext cx="887765" cy="346291"/>
              </a:xfrm>
              <a:prstGeom prst="rect">
                <a:avLst/>
              </a:prstGeom>
            </p:spPr>
          </p:pic>
        </p:grpSp>
        <p:sp>
          <p:nvSpPr>
            <p:cNvPr id="66" name="TextBox 65">
              <a:extLst>
                <a:ext uri="{FF2B5EF4-FFF2-40B4-BE49-F238E27FC236}">
                  <a16:creationId xmlns:a16="http://schemas.microsoft.com/office/drawing/2014/main" id="{79A25781-06A5-45A7-968C-BD44F0207534}"/>
                </a:ext>
              </a:extLst>
            </p:cNvPr>
            <p:cNvSpPr txBox="1"/>
            <p:nvPr/>
          </p:nvSpPr>
          <p:spPr>
            <a:xfrm>
              <a:off x="131079" y="4444238"/>
              <a:ext cx="1887810" cy="1489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Quel est le degré d’exposition du compte ? Et quelles ressources sont potentiellement compromises? </a:t>
              </a:r>
            </a:p>
          </p:txBody>
        </p:sp>
      </p:grpSp>
      <p:grpSp>
        <p:nvGrpSpPr>
          <p:cNvPr id="9" name="Group 8">
            <a:extLst>
              <a:ext uri="{FF2B5EF4-FFF2-40B4-BE49-F238E27FC236}">
                <a16:creationId xmlns:a16="http://schemas.microsoft.com/office/drawing/2014/main" id="{057C9910-F2FB-4D58-9A0A-C3D85112048E}"/>
              </a:ext>
            </a:extLst>
          </p:cNvPr>
          <p:cNvGrpSpPr/>
          <p:nvPr/>
        </p:nvGrpSpPr>
        <p:grpSpPr>
          <a:xfrm>
            <a:off x="3294262" y="239859"/>
            <a:ext cx="8656320" cy="4366241"/>
            <a:chOff x="3294262" y="239859"/>
            <a:chExt cx="8656320" cy="4366241"/>
          </a:xfrm>
        </p:grpSpPr>
        <p:grpSp>
          <p:nvGrpSpPr>
            <p:cNvPr id="5" name="Group 4">
              <a:extLst>
                <a:ext uri="{FF2B5EF4-FFF2-40B4-BE49-F238E27FC236}">
                  <a16:creationId xmlns:a16="http://schemas.microsoft.com/office/drawing/2014/main" id="{D77E2765-AEF1-4F00-BD6E-D05B6CB5B325}"/>
                </a:ext>
              </a:extLst>
            </p:cNvPr>
            <p:cNvGrpSpPr/>
            <p:nvPr/>
          </p:nvGrpSpPr>
          <p:grpSpPr>
            <a:xfrm>
              <a:off x="3294262" y="239859"/>
              <a:ext cx="8656320" cy="4056743"/>
              <a:chOff x="1293675" y="544196"/>
              <a:chExt cx="8656320" cy="4056743"/>
            </a:xfrm>
          </p:grpSpPr>
          <p:grpSp>
            <p:nvGrpSpPr>
              <p:cNvPr id="4" name="Group 3">
                <a:extLst>
                  <a:ext uri="{FF2B5EF4-FFF2-40B4-BE49-F238E27FC236}">
                    <a16:creationId xmlns:a16="http://schemas.microsoft.com/office/drawing/2014/main" id="{A812862C-0772-4E67-94B3-87FF0162F995}"/>
                  </a:ext>
                </a:extLst>
              </p:cNvPr>
              <p:cNvGrpSpPr/>
              <p:nvPr/>
            </p:nvGrpSpPr>
            <p:grpSpPr>
              <a:xfrm>
                <a:off x="1293675" y="544196"/>
                <a:ext cx="8656320" cy="4056743"/>
                <a:chOff x="1314268" y="203110"/>
                <a:chExt cx="8656320" cy="4056743"/>
              </a:xfrm>
            </p:grpSpPr>
            <p:pic>
              <p:nvPicPr>
                <p:cNvPr id="2" name="Picture 1">
                  <a:extLst>
                    <a:ext uri="{FF2B5EF4-FFF2-40B4-BE49-F238E27FC236}">
                      <a16:creationId xmlns:a16="http://schemas.microsoft.com/office/drawing/2014/main" id="{FB64DD81-D679-48E2-AE33-0CFF7BBA7E5D}"/>
                    </a:ext>
                  </a:extLst>
                </p:cNvPr>
                <p:cNvPicPr>
                  <a:picLocks noChangeAspect="1"/>
                </p:cNvPicPr>
                <p:nvPr/>
              </p:nvPicPr>
              <p:blipFill>
                <a:blip r:embed="rId8"/>
                <a:stretch>
                  <a:fillRect/>
                </a:stretch>
              </p:blipFill>
              <p:spPr>
                <a:xfrm>
                  <a:off x="1314268" y="203110"/>
                  <a:ext cx="8656320" cy="332613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1ED9D4CE-5F41-42B1-B621-D41532C53B97}"/>
                    </a:ext>
                  </a:extLst>
                </p:cNvPr>
                <p:cNvPicPr>
                  <a:picLocks noChangeAspect="1"/>
                </p:cNvPicPr>
                <p:nvPr/>
              </p:nvPicPr>
              <p:blipFill>
                <a:blip r:embed="rId9"/>
                <a:stretch>
                  <a:fillRect/>
                </a:stretch>
              </p:blipFill>
              <p:spPr>
                <a:xfrm>
                  <a:off x="1328419" y="1337583"/>
                  <a:ext cx="8628017" cy="2922270"/>
                </a:xfrm>
                <a:prstGeom prst="rect">
                  <a:avLst/>
                </a:prstGeom>
                <a:ln>
                  <a:noFill/>
                </a:ln>
                <a:effectLst>
                  <a:outerShdw blurRad="292100" dist="139700" dir="2700000" algn="tl" rotWithShape="0">
                    <a:srgbClr val="333333">
                      <a:alpha val="65000"/>
                    </a:srgbClr>
                  </a:outerShdw>
                </a:effectLst>
              </p:spPr>
            </p:pic>
          </p:grpSp>
          <p:sp>
            <p:nvSpPr>
              <p:cNvPr id="7" name="Rectangle 6">
                <a:extLst>
                  <a:ext uri="{FF2B5EF4-FFF2-40B4-BE49-F238E27FC236}">
                    <a16:creationId xmlns:a16="http://schemas.microsoft.com/office/drawing/2014/main" id="{6F14B6A3-D80C-49CE-90F3-186E70C947B8}"/>
                  </a:ext>
                </a:extLst>
              </p:cNvPr>
              <p:cNvSpPr/>
              <p:nvPr/>
            </p:nvSpPr>
            <p:spPr>
              <a:xfrm>
                <a:off x="5624513" y="2198914"/>
                <a:ext cx="1349601" cy="18323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0010366-395B-41D2-8F83-D2797EBC07C7}"/>
                  </a:ext>
                </a:extLst>
              </p:cNvPr>
              <p:cNvSpPr/>
              <p:nvPr/>
            </p:nvSpPr>
            <p:spPr>
              <a:xfrm>
                <a:off x="5885543" y="2859314"/>
                <a:ext cx="972095" cy="2394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EDA2FB6-BE1B-4A13-94E7-2570EF9B87E1}"/>
                  </a:ext>
                </a:extLst>
              </p:cNvPr>
              <p:cNvSpPr txBox="1"/>
              <p:nvPr/>
            </p:nvSpPr>
            <p:spPr>
              <a:xfrm>
                <a:off x="5003324" y="1333734"/>
                <a:ext cx="3941579"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Liste des comptes liés à l’utilisateur dans Office 365, Azure, Salesforce, Active Directory etc…. Très utile pour évaluer l’impact de la compromission du compte…</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1" name="Arrow: Right 10">
                <a:extLst>
                  <a:ext uri="{FF2B5EF4-FFF2-40B4-BE49-F238E27FC236}">
                    <a16:creationId xmlns:a16="http://schemas.microsoft.com/office/drawing/2014/main" id="{44B789B0-4711-45CD-B989-652EC0700043}"/>
                  </a:ext>
                </a:extLst>
              </p:cNvPr>
              <p:cNvSpPr/>
              <p:nvPr/>
            </p:nvSpPr>
            <p:spPr>
              <a:xfrm rot="8762830">
                <a:off x="4517466" y="2381001"/>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490ED0CD-304E-4FC0-A8E0-FD5F9FAF835B}"/>
                  </a:ext>
                </a:extLst>
              </p:cNvPr>
              <p:cNvSpPr/>
              <p:nvPr/>
            </p:nvSpPr>
            <p:spPr>
              <a:xfrm>
                <a:off x="2033589" y="1749569"/>
                <a:ext cx="502878" cy="3018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19F8777A-9722-41E9-ABF3-1341D6305D60}"/>
                  </a:ext>
                </a:extLst>
              </p:cNvPr>
              <p:cNvSpPr/>
              <p:nvPr/>
            </p:nvSpPr>
            <p:spPr>
              <a:xfrm>
                <a:off x="3460141" y="3521210"/>
                <a:ext cx="389615" cy="3018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7" name="Arrow: Right 66">
              <a:extLst>
                <a:ext uri="{FF2B5EF4-FFF2-40B4-BE49-F238E27FC236}">
                  <a16:creationId xmlns:a16="http://schemas.microsoft.com/office/drawing/2014/main" id="{2EBA88BE-A685-4F00-BD9E-905E1462C41A}"/>
                </a:ext>
              </a:extLst>
            </p:cNvPr>
            <p:cNvSpPr/>
            <p:nvPr/>
          </p:nvSpPr>
          <p:spPr>
            <a:xfrm rot="18657106">
              <a:off x="3638116" y="4268170"/>
              <a:ext cx="445273" cy="2305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9" name="Arrow: Right 68">
            <a:extLst>
              <a:ext uri="{FF2B5EF4-FFF2-40B4-BE49-F238E27FC236}">
                <a16:creationId xmlns:a16="http://schemas.microsoft.com/office/drawing/2014/main" id="{AA49E9D9-B13F-43F6-9C24-D525260BF699}"/>
              </a:ext>
            </a:extLst>
          </p:cNvPr>
          <p:cNvSpPr/>
          <p:nvPr/>
        </p:nvSpPr>
        <p:spPr>
          <a:xfrm rot="18657106">
            <a:off x="1815208" y="5921660"/>
            <a:ext cx="445273" cy="2305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 name="Group 19">
            <a:extLst>
              <a:ext uri="{FF2B5EF4-FFF2-40B4-BE49-F238E27FC236}">
                <a16:creationId xmlns:a16="http://schemas.microsoft.com/office/drawing/2014/main" id="{C3180538-C6FD-4F64-8CC5-3188D2A2E564}"/>
              </a:ext>
            </a:extLst>
          </p:cNvPr>
          <p:cNvGrpSpPr/>
          <p:nvPr/>
        </p:nvGrpSpPr>
        <p:grpSpPr>
          <a:xfrm>
            <a:off x="1430184" y="314207"/>
            <a:ext cx="10621010" cy="6229585"/>
            <a:chOff x="344533" y="200242"/>
            <a:chExt cx="10621010" cy="6229585"/>
          </a:xfrm>
        </p:grpSpPr>
        <p:pic>
          <p:nvPicPr>
            <p:cNvPr id="21" name="Picture 20">
              <a:extLst>
                <a:ext uri="{FF2B5EF4-FFF2-40B4-BE49-F238E27FC236}">
                  <a16:creationId xmlns:a16="http://schemas.microsoft.com/office/drawing/2014/main" id="{3045CC80-F510-4156-86D9-92EA39707504}"/>
                </a:ext>
              </a:extLst>
            </p:cNvPr>
            <p:cNvPicPr>
              <a:picLocks noChangeAspect="1"/>
            </p:cNvPicPr>
            <p:nvPr/>
          </p:nvPicPr>
          <p:blipFill>
            <a:blip r:embed="rId10"/>
            <a:stretch>
              <a:fillRect/>
            </a:stretch>
          </p:blipFill>
          <p:spPr>
            <a:xfrm>
              <a:off x="344533" y="200242"/>
              <a:ext cx="10541181" cy="6229585"/>
            </a:xfrm>
            <a:prstGeom prst="rect">
              <a:avLst/>
            </a:prstGeom>
            <a:ln>
              <a:noFill/>
            </a:ln>
            <a:effectLst>
              <a:outerShdw blurRad="292100" dist="139700" dir="2700000" algn="tl" rotWithShape="0">
                <a:srgbClr val="333333">
                  <a:alpha val="65000"/>
                </a:srgbClr>
              </a:outerShdw>
            </a:effectLst>
          </p:spPr>
        </p:pic>
        <p:sp>
          <p:nvSpPr>
            <p:cNvPr id="22" name="TextBox 21">
              <a:extLst>
                <a:ext uri="{FF2B5EF4-FFF2-40B4-BE49-F238E27FC236}">
                  <a16:creationId xmlns:a16="http://schemas.microsoft.com/office/drawing/2014/main" id="{3C52544D-2152-45B0-99FD-147655BB27DB}"/>
                </a:ext>
              </a:extLst>
            </p:cNvPr>
            <p:cNvSpPr txBox="1"/>
            <p:nvPr/>
          </p:nvSpPr>
          <p:spPr>
            <a:xfrm>
              <a:off x="2136753" y="2096234"/>
              <a:ext cx="326256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Liste des fichiers ayant déclenchés une alerte dans MCAS et dont l’utilisateur est propriétaire</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23" name="Arrow: Right 22">
              <a:extLst>
                <a:ext uri="{FF2B5EF4-FFF2-40B4-BE49-F238E27FC236}">
                  <a16:creationId xmlns:a16="http://schemas.microsoft.com/office/drawing/2014/main" id="{79E841EE-5E98-44A3-95A1-6251904AC4F8}"/>
                </a:ext>
              </a:extLst>
            </p:cNvPr>
            <p:cNvSpPr/>
            <p:nvPr/>
          </p:nvSpPr>
          <p:spPr>
            <a:xfrm rot="8762830">
              <a:off x="2362096" y="2979759"/>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F933004-9859-4FED-8A90-1B696C1DDE0C}"/>
                </a:ext>
              </a:extLst>
            </p:cNvPr>
            <p:cNvSpPr txBox="1"/>
            <p:nvPr/>
          </p:nvSpPr>
          <p:spPr>
            <a:xfrm>
              <a:off x="5954009" y="958271"/>
              <a:ext cx="5011534"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Si on sélectionne un des fichiers, par exemple SocialNumberv2.doc, nous retrouvons toutes les propriétés du fichier, sa localisation, les activités associées au fichier…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ainsi que sa classification par AIP (Azure Information Protection), ici HIGHLY CONFIDENTIAL.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Ce fichier est classifié et protégé par chiffrement AIP.</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25" name="Arrow: Right 24">
              <a:extLst>
                <a:ext uri="{FF2B5EF4-FFF2-40B4-BE49-F238E27FC236}">
                  <a16:creationId xmlns:a16="http://schemas.microsoft.com/office/drawing/2014/main" id="{EFC15084-269B-4E66-A1FD-8C9DC8239704}"/>
                </a:ext>
              </a:extLst>
            </p:cNvPr>
            <p:cNvSpPr/>
            <p:nvPr/>
          </p:nvSpPr>
          <p:spPr>
            <a:xfrm>
              <a:off x="7899297" y="5558048"/>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9B8BD0DB-7CA7-452F-98BE-01CAF82F6E52}"/>
                </a:ext>
              </a:extLst>
            </p:cNvPr>
            <p:cNvSpPr/>
            <p:nvPr/>
          </p:nvSpPr>
          <p:spPr>
            <a:xfrm>
              <a:off x="8527105" y="4963392"/>
              <a:ext cx="624152" cy="1891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79145F4C-E623-4BB6-BE98-B4168E40FE80}"/>
                </a:ext>
              </a:extLst>
            </p:cNvPr>
            <p:cNvPicPr>
              <a:picLocks noChangeAspect="1"/>
            </p:cNvPicPr>
            <p:nvPr/>
          </p:nvPicPr>
          <p:blipFill>
            <a:blip r:embed="rId11"/>
            <a:stretch>
              <a:fillRect/>
            </a:stretch>
          </p:blipFill>
          <p:spPr>
            <a:xfrm>
              <a:off x="10298565" y="5608845"/>
              <a:ext cx="459045" cy="149835"/>
            </a:xfrm>
            <a:prstGeom prst="rect">
              <a:avLst/>
            </a:prstGeom>
          </p:spPr>
        </p:pic>
      </p:grpSp>
    </p:spTree>
    <p:extLst>
      <p:ext uri="{BB962C8B-B14F-4D97-AF65-F5344CB8AC3E}">
        <p14:creationId xmlns:p14="http://schemas.microsoft.com/office/powerpoint/2010/main" val="339723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2C2802AB-44CD-4B97-B36F-B4B4DEECCFDE}"/>
              </a:ext>
            </a:extLst>
          </p:cNvPr>
          <p:cNvGrpSpPr/>
          <p:nvPr/>
        </p:nvGrpSpPr>
        <p:grpSpPr>
          <a:xfrm>
            <a:off x="97521" y="850442"/>
            <a:ext cx="11963400" cy="5867853"/>
            <a:chOff x="97521" y="850442"/>
            <a:chExt cx="11963400" cy="5867853"/>
          </a:xfrm>
        </p:grpSpPr>
        <p:grpSp>
          <p:nvGrpSpPr>
            <p:cNvPr id="49" name="Group 48">
              <a:extLst>
                <a:ext uri="{FF2B5EF4-FFF2-40B4-BE49-F238E27FC236}">
                  <a16:creationId xmlns:a16="http://schemas.microsoft.com/office/drawing/2014/main" id="{F28A8FEE-3E87-420E-9554-EE053BEFFE98}"/>
                </a:ext>
              </a:extLst>
            </p:cNvPr>
            <p:cNvGrpSpPr/>
            <p:nvPr/>
          </p:nvGrpSpPr>
          <p:grpSpPr>
            <a:xfrm>
              <a:off x="97521" y="850442"/>
              <a:ext cx="11963400" cy="5867853"/>
              <a:chOff x="114299" y="430993"/>
              <a:chExt cx="11963400" cy="5867853"/>
            </a:xfrm>
          </p:grpSpPr>
          <p:pic>
            <p:nvPicPr>
              <p:cNvPr id="51" name="Picture 50">
                <a:extLst>
                  <a:ext uri="{FF2B5EF4-FFF2-40B4-BE49-F238E27FC236}">
                    <a16:creationId xmlns:a16="http://schemas.microsoft.com/office/drawing/2014/main" id="{C91704F4-EADA-4C37-94BD-D8321F0FF81D}"/>
                  </a:ext>
                </a:extLst>
              </p:cNvPr>
              <p:cNvPicPr>
                <a:picLocks noChangeAspect="1"/>
              </p:cNvPicPr>
              <p:nvPr/>
            </p:nvPicPr>
            <p:blipFill>
              <a:blip r:embed="rId2"/>
              <a:stretch>
                <a:fillRect/>
              </a:stretch>
            </p:blipFill>
            <p:spPr>
              <a:xfrm>
                <a:off x="114299" y="430993"/>
                <a:ext cx="11963400" cy="5867853"/>
              </a:xfrm>
              <a:prstGeom prst="rect">
                <a:avLst/>
              </a:prstGeom>
              <a:ln>
                <a:noFill/>
              </a:ln>
              <a:effectLst>
                <a:outerShdw blurRad="292100" dist="139700" dir="2700000" algn="tl" rotWithShape="0">
                  <a:srgbClr val="333333">
                    <a:alpha val="65000"/>
                  </a:srgbClr>
                </a:outerShdw>
              </a:effectLst>
            </p:spPr>
          </p:pic>
          <p:pic>
            <p:nvPicPr>
              <p:cNvPr id="52" name="Picture 51">
                <a:extLst>
                  <a:ext uri="{FF2B5EF4-FFF2-40B4-BE49-F238E27FC236}">
                    <a16:creationId xmlns:a16="http://schemas.microsoft.com/office/drawing/2014/main" id="{6ABEA277-1855-4C9F-837B-35743BA69E11}"/>
                  </a:ext>
                </a:extLst>
              </p:cNvPr>
              <p:cNvPicPr>
                <a:picLocks noChangeAspect="1"/>
              </p:cNvPicPr>
              <p:nvPr/>
            </p:nvPicPr>
            <p:blipFill>
              <a:blip r:embed="rId3"/>
              <a:stretch>
                <a:fillRect/>
              </a:stretch>
            </p:blipFill>
            <p:spPr>
              <a:xfrm>
                <a:off x="5434012" y="2283607"/>
                <a:ext cx="618554" cy="414528"/>
              </a:xfrm>
              <a:prstGeom prst="rect">
                <a:avLst/>
              </a:prstGeom>
            </p:spPr>
          </p:pic>
          <p:pic>
            <p:nvPicPr>
              <p:cNvPr id="53" name="Picture 52">
                <a:extLst>
                  <a:ext uri="{FF2B5EF4-FFF2-40B4-BE49-F238E27FC236}">
                    <a16:creationId xmlns:a16="http://schemas.microsoft.com/office/drawing/2014/main" id="{AB6B71D2-4C67-4BE4-AA20-75687B100372}"/>
                  </a:ext>
                </a:extLst>
              </p:cNvPr>
              <p:cNvPicPr>
                <a:picLocks noChangeAspect="1"/>
              </p:cNvPicPr>
              <p:nvPr/>
            </p:nvPicPr>
            <p:blipFill>
              <a:blip r:embed="rId4"/>
              <a:stretch>
                <a:fillRect/>
              </a:stretch>
            </p:blipFill>
            <p:spPr>
              <a:xfrm>
                <a:off x="10301288" y="2357007"/>
                <a:ext cx="1467041" cy="853345"/>
              </a:xfrm>
              <a:prstGeom prst="rect">
                <a:avLst/>
              </a:prstGeom>
            </p:spPr>
          </p:pic>
          <p:pic>
            <p:nvPicPr>
              <p:cNvPr id="54" name="Picture 53">
                <a:extLst>
                  <a:ext uri="{FF2B5EF4-FFF2-40B4-BE49-F238E27FC236}">
                    <a16:creationId xmlns:a16="http://schemas.microsoft.com/office/drawing/2014/main" id="{CE7A9078-0EE2-45F1-A7AC-F08445C51D20}"/>
                  </a:ext>
                </a:extLst>
              </p:cNvPr>
              <p:cNvPicPr>
                <a:picLocks noChangeAspect="1"/>
              </p:cNvPicPr>
              <p:nvPr/>
            </p:nvPicPr>
            <p:blipFill>
              <a:blip r:embed="rId5"/>
              <a:stretch>
                <a:fillRect/>
              </a:stretch>
            </p:blipFill>
            <p:spPr>
              <a:xfrm rot="16200000">
                <a:off x="3914775" y="2286001"/>
                <a:ext cx="751332" cy="825818"/>
              </a:xfrm>
              <a:prstGeom prst="rect">
                <a:avLst/>
              </a:prstGeom>
            </p:spPr>
          </p:pic>
          <p:sp>
            <p:nvSpPr>
              <p:cNvPr id="55" name="Oval 54">
                <a:extLst>
                  <a:ext uri="{FF2B5EF4-FFF2-40B4-BE49-F238E27FC236}">
                    <a16:creationId xmlns:a16="http://schemas.microsoft.com/office/drawing/2014/main" id="{4D9D33B5-B0F4-4423-88C7-FCD893EB5ED3}"/>
                  </a:ext>
                </a:extLst>
              </p:cNvPr>
              <p:cNvSpPr/>
              <p:nvPr/>
            </p:nvSpPr>
            <p:spPr>
              <a:xfrm>
                <a:off x="2130488" y="3906945"/>
                <a:ext cx="928719" cy="37112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6" name="Picture 55">
                <a:extLst>
                  <a:ext uri="{FF2B5EF4-FFF2-40B4-BE49-F238E27FC236}">
                    <a16:creationId xmlns:a16="http://schemas.microsoft.com/office/drawing/2014/main" id="{63680A1D-5BAD-4E33-A3D8-5014994D2DEE}"/>
                  </a:ext>
                </a:extLst>
              </p:cNvPr>
              <p:cNvPicPr>
                <a:picLocks noChangeAspect="1"/>
              </p:cNvPicPr>
              <p:nvPr/>
            </p:nvPicPr>
            <p:blipFill>
              <a:blip r:embed="rId6"/>
              <a:stretch>
                <a:fillRect/>
              </a:stretch>
            </p:blipFill>
            <p:spPr>
              <a:xfrm>
                <a:off x="5001613" y="5572639"/>
                <a:ext cx="2277301" cy="504260"/>
              </a:xfrm>
              <a:prstGeom prst="rect">
                <a:avLst/>
              </a:prstGeom>
            </p:spPr>
          </p:pic>
          <p:pic>
            <p:nvPicPr>
              <p:cNvPr id="57" name="Picture 56">
                <a:extLst>
                  <a:ext uri="{FF2B5EF4-FFF2-40B4-BE49-F238E27FC236}">
                    <a16:creationId xmlns:a16="http://schemas.microsoft.com/office/drawing/2014/main" id="{33DA05E1-A190-4DAD-9E06-D4C6C63044E7}"/>
                  </a:ext>
                </a:extLst>
              </p:cNvPr>
              <p:cNvPicPr>
                <a:picLocks noChangeAspect="1"/>
              </p:cNvPicPr>
              <p:nvPr/>
            </p:nvPicPr>
            <p:blipFill>
              <a:blip r:embed="rId7"/>
              <a:stretch>
                <a:fillRect/>
              </a:stretch>
            </p:blipFill>
            <p:spPr>
              <a:xfrm>
                <a:off x="7195318" y="5617505"/>
                <a:ext cx="887765" cy="346291"/>
              </a:xfrm>
              <a:prstGeom prst="rect">
                <a:avLst/>
              </a:prstGeom>
            </p:spPr>
          </p:pic>
        </p:grpSp>
        <p:sp>
          <p:nvSpPr>
            <p:cNvPr id="50" name="TextBox 49">
              <a:extLst>
                <a:ext uri="{FF2B5EF4-FFF2-40B4-BE49-F238E27FC236}">
                  <a16:creationId xmlns:a16="http://schemas.microsoft.com/office/drawing/2014/main" id="{A8952F8D-949D-48E9-8C82-13F6CCCCD1B0}"/>
                </a:ext>
              </a:extLst>
            </p:cNvPr>
            <p:cNvSpPr txBox="1"/>
            <p:nvPr/>
          </p:nvSpPr>
          <p:spPr>
            <a:xfrm>
              <a:off x="131079" y="4444238"/>
              <a:ext cx="1887810" cy="1489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Quel est le degré d’exposition du compte ? Et quelles ressources sont potentiellement compromises? </a:t>
              </a:r>
            </a:p>
          </p:txBody>
        </p:sp>
      </p:grpSp>
      <p:grpSp>
        <p:nvGrpSpPr>
          <p:cNvPr id="3" name="Group 2">
            <a:extLst>
              <a:ext uri="{FF2B5EF4-FFF2-40B4-BE49-F238E27FC236}">
                <a16:creationId xmlns:a16="http://schemas.microsoft.com/office/drawing/2014/main" id="{3C1D2CCE-F7A3-420E-AC88-B56A2E09FD10}"/>
              </a:ext>
            </a:extLst>
          </p:cNvPr>
          <p:cNvGrpSpPr/>
          <p:nvPr/>
        </p:nvGrpSpPr>
        <p:grpSpPr>
          <a:xfrm>
            <a:off x="2791487" y="223529"/>
            <a:ext cx="8967849" cy="5373582"/>
            <a:chOff x="2791487" y="223529"/>
            <a:chExt cx="8967849" cy="5373582"/>
          </a:xfrm>
        </p:grpSpPr>
        <p:grpSp>
          <p:nvGrpSpPr>
            <p:cNvPr id="2" name="Group 1">
              <a:extLst>
                <a:ext uri="{FF2B5EF4-FFF2-40B4-BE49-F238E27FC236}">
                  <a16:creationId xmlns:a16="http://schemas.microsoft.com/office/drawing/2014/main" id="{BBFBA31E-2088-460F-8116-813ED62C7BC8}"/>
                </a:ext>
              </a:extLst>
            </p:cNvPr>
            <p:cNvGrpSpPr/>
            <p:nvPr/>
          </p:nvGrpSpPr>
          <p:grpSpPr>
            <a:xfrm>
              <a:off x="3236760" y="223529"/>
              <a:ext cx="8522576" cy="5373582"/>
              <a:chOff x="1463253" y="508000"/>
              <a:chExt cx="8522576" cy="5373582"/>
            </a:xfrm>
          </p:grpSpPr>
          <p:pic>
            <p:nvPicPr>
              <p:cNvPr id="4" name="Picture 3">
                <a:extLst>
                  <a:ext uri="{FF2B5EF4-FFF2-40B4-BE49-F238E27FC236}">
                    <a16:creationId xmlns:a16="http://schemas.microsoft.com/office/drawing/2014/main" id="{07C6ABAC-C5DB-40EE-B706-5DD6ED62E287}"/>
                  </a:ext>
                </a:extLst>
              </p:cNvPr>
              <p:cNvPicPr>
                <a:picLocks noChangeAspect="1"/>
              </p:cNvPicPr>
              <p:nvPr/>
            </p:nvPicPr>
            <p:blipFill>
              <a:blip r:embed="rId8"/>
              <a:stretch>
                <a:fillRect/>
              </a:stretch>
            </p:blipFill>
            <p:spPr>
              <a:xfrm>
                <a:off x="1463253" y="508000"/>
                <a:ext cx="8522576" cy="5373582"/>
              </a:xfrm>
              <a:prstGeom prst="rect">
                <a:avLst/>
              </a:prstGeom>
            </p:spPr>
          </p:pic>
          <p:sp>
            <p:nvSpPr>
              <p:cNvPr id="5" name="TextBox 4">
                <a:extLst>
                  <a:ext uri="{FF2B5EF4-FFF2-40B4-BE49-F238E27FC236}">
                    <a16:creationId xmlns:a16="http://schemas.microsoft.com/office/drawing/2014/main" id="{28B7F0BB-0F68-41E0-9CFB-9FA878245FFC}"/>
                  </a:ext>
                </a:extLst>
              </p:cNvPr>
              <p:cNvSpPr txBox="1"/>
              <p:nvPr/>
            </p:nvSpPr>
            <p:spPr>
              <a:xfrm>
                <a:off x="4887210" y="976418"/>
                <a:ext cx="3262561"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Voici la liste des appareils sur lesquels l’utilisateur s’est connecté dernièrement, voyons de plus près la machine VictimVMDanielp membre du domaine local MSDEMO…</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6" name="Arrow: Right 5">
                <a:extLst>
                  <a:ext uri="{FF2B5EF4-FFF2-40B4-BE49-F238E27FC236}">
                    <a16:creationId xmlns:a16="http://schemas.microsoft.com/office/drawing/2014/main" id="{401F9037-0822-4D8B-BD7A-2D0A00431D60}"/>
                  </a:ext>
                </a:extLst>
              </p:cNvPr>
              <p:cNvSpPr/>
              <p:nvPr/>
            </p:nvSpPr>
            <p:spPr>
              <a:xfrm rot="8762830">
                <a:off x="4415503" y="1742825"/>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2CC3262-90F2-46FB-BF35-9C7DDC3AA4EA}"/>
                  </a:ext>
                </a:extLst>
              </p:cNvPr>
              <p:cNvSpPr txBox="1"/>
              <p:nvPr/>
            </p:nvSpPr>
            <p:spPr>
              <a:xfrm>
                <a:off x="4887210" y="2533071"/>
                <a:ext cx="326256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Sur la base du Machine Learning Azure ATP, l’accès à ces machines est-il habituel et normal….?</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8" name="Rectangle 7">
                <a:extLst>
                  <a:ext uri="{FF2B5EF4-FFF2-40B4-BE49-F238E27FC236}">
                    <a16:creationId xmlns:a16="http://schemas.microsoft.com/office/drawing/2014/main" id="{F15A88AC-A653-4D0D-BAEB-0F6B88B69A84}"/>
                  </a:ext>
                </a:extLst>
              </p:cNvPr>
              <p:cNvSpPr/>
              <p:nvPr/>
            </p:nvSpPr>
            <p:spPr>
              <a:xfrm>
                <a:off x="3452191" y="1866068"/>
                <a:ext cx="563219" cy="3205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71C9FFAE-9DDA-46D2-9544-C84AFB8B4204}"/>
                  </a:ext>
                </a:extLst>
              </p:cNvPr>
              <p:cNvSpPr/>
              <p:nvPr/>
            </p:nvSpPr>
            <p:spPr>
              <a:xfrm>
                <a:off x="3311968" y="2461507"/>
                <a:ext cx="563219" cy="3205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936C7D5C-D130-4342-A1AF-1F0278675D74}"/>
                  </a:ext>
                </a:extLst>
              </p:cNvPr>
              <p:cNvSpPr/>
              <p:nvPr/>
            </p:nvSpPr>
            <p:spPr>
              <a:xfrm>
                <a:off x="3455340" y="3011725"/>
                <a:ext cx="563219" cy="3205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A24906D-B9DD-4D0E-B424-2B200063C618}"/>
                  </a:ext>
                </a:extLst>
              </p:cNvPr>
              <p:cNvSpPr/>
              <p:nvPr/>
            </p:nvSpPr>
            <p:spPr>
              <a:xfrm>
                <a:off x="3375702" y="3558212"/>
                <a:ext cx="563219" cy="3205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8" name="Arrow: Right 57">
              <a:extLst>
                <a:ext uri="{FF2B5EF4-FFF2-40B4-BE49-F238E27FC236}">
                  <a16:creationId xmlns:a16="http://schemas.microsoft.com/office/drawing/2014/main" id="{0170F238-A57F-457B-9F72-187976C9ADCB}"/>
                </a:ext>
              </a:extLst>
            </p:cNvPr>
            <p:cNvSpPr/>
            <p:nvPr/>
          </p:nvSpPr>
          <p:spPr>
            <a:xfrm>
              <a:off x="2791487" y="4637651"/>
              <a:ext cx="445273" cy="2305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60" name="Group 59">
            <a:extLst>
              <a:ext uri="{FF2B5EF4-FFF2-40B4-BE49-F238E27FC236}">
                <a16:creationId xmlns:a16="http://schemas.microsoft.com/office/drawing/2014/main" id="{60010599-8EFB-49D5-9397-0D55276CEB44}"/>
              </a:ext>
            </a:extLst>
          </p:cNvPr>
          <p:cNvGrpSpPr/>
          <p:nvPr/>
        </p:nvGrpSpPr>
        <p:grpSpPr>
          <a:xfrm>
            <a:off x="1769793" y="1847109"/>
            <a:ext cx="10227389" cy="5029681"/>
            <a:chOff x="4260300" y="1341841"/>
            <a:chExt cx="10227389" cy="5029681"/>
          </a:xfrm>
        </p:grpSpPr>
        <p:grpSp>
          <p:nvGrpSpPr>
            <p:cNvPr id="40" name="Group 39">
              <a:extLst>
                <a:ext uri="{FF2B5EF4-FFF2-40B4-BE49-F238E27FC236}">
                  <a16:creationId xmlns:a16="http://schemas.microsoft.com/office/drawing/2014/main" id="{EE4F2D63-0E31-4F02-B86A-06FD2721132C}"/>
                </a:ext>
              </a:extLst>
            </p:cNvPr>
            <p:cNvGrpSpPr/>
            <p:nvPr/>
          </p:nvGrpSpPr>
          <p:grpSpPr>
            <a:xfrm>
              <a:off x="4260300" y="1741464"/>
              <a:ext cx="10227389" cy="4630058"/>
              <a:chOff x="1028440" y="819829"/>
              <a:chExt cx="10227389" cy="4630058"/>
            </a:xfrm>
          </p:grpSpPr>
          <p:pic>
            <p:nvPicPr>
              <p:cNvPr id="41" name="Picture 40">
                <a:extLst>
                  <a:ext uri="{FF2B5EF4-FFF2-40B4-BE49-F238E27FC236}">
                    <a16:creationId xmlns:a16="http://schemas.microsoft.com/office/drawing/2014/main" id="{927EA22D-230C-497F-ACBC-10FE5577A11A}"/>
                  </a:ext>
                </a:extLst>
              </p:cNvPr>
              <p:cNvPicPr>
                <a:picLocks noChangeAspect="1"/>
              </p:cNvPicPr>
              <p:nvPr/>
            </p:nvPicPr>
            <p:blipFill>
              <a:blip r:embed="rId9"/>
              <a:stretch>
                <a:fillRect/>
              </a:stretch>
            </p:blipFill>
            <p:spPr>
              <a:xfrm>
                <a:off x="1028440" y="819829"/>
                <a:ext cx="10227389" cy="4630058"/>
              </a:xfrm>
              <a:prstGeom prst="rect">
                <a:avLst/>
              </a:prstGeom>
              <a:ln>
                <a:noFill/>
              </a:ln>
              <a:effectLst>
                <a:outerShdw blurRad="292100" dist="139700" dir="2700000" algn="tl" rotWithShape="0">
                  <a:srgbClr val="333333">
                    <a:alpha val="65000"/>
                  </a:srgbClr>
                </a:outerShdw>
              </a:effectLst>
            </p:spPr>
          </p:pic>
          <p:sp>
            <p:nvSpPr>
              <p:cNvPr id="42" name="TextBox 41">
                <a:extLst>
                  <a:ext uri="{FF2B5EF4-FFF2-40B4-BE49-F238E27FC236}">
                    <a16:creationId xmlns:a16="http://schemas.microsoft.com/office/drawing/2014/main" id="{FB06A5C3-CB26-4C30-958E-4A9D91BF7AFB}"/>
                  </a:ext>
                </a:extLst>
              </p:cNvPr>
              <p:cNvSpPr txBox="1"/>
              <p:nvPr/>
            </p:nvSpPr>
            <p:spPr>
              <a:xfrm>
                <a:off x="6527778" y="2910725"/>
                <a:ext cx="4728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Le détail de l’alerte indique l’exécution de code à distance de cette machine vers le Domain Controller… et cette fois avec un compte de type « adm ».</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43" name="Arrow: Right 42">
                <a:extLst>
                  <a:ext uri="{FF2B5EF4-FFF2-40B4-BE49-F238E27FC236}">
                    <a16:creationId xmlns:a16="http://schemas.microsoft.com/office/drawing/2014/main" id="{9461C3BA-DE9F-4CBC-9FFA-AE2DE98011C6}"/>
                  </a:ext>
                </a:extLst>
              </p:cNvPr>
              <p:cNvSpPr/>
              <p:nvPr/>
            </p:nvSpPr>
            <p:spPr>
              <a:xfrm rot="8640765">
                <a:off x="6142231" y="3875541"/>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Arrow: Right 43">
                <a:extLst>
                  <a:ext uri="{FF2B5EF4-FFF2-40B4-BE49-F238E27FC236}">
                    <a16:creationId xmlns:a16="http://schemas.microsoft.com/office/drawing/2014/main" id="{F4E50CAA-DC1A-405D-A99D-CF29C85E2DFF}"/>
                  </a:ext>
                </a:extLst>
              </p:cNvPr>
              <p:cNvSpPr/>
              <p:nvPr/>
            </p:nvSpPr>
            <p:spPr>
              <a:xfrm rot="11620096">
                <a:off x="6096584" y="3313707"/>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5685F379-B7C0-4D81-AAFE-8BA780897E84}"/>
                  </a:ext>
                </a:extLst>
              </p:cNvPr>
              <p:cNvSpPr txBox="1"/>
              <p:nvPr/>
            </p:nvSpPr>
            <p:spPr>
              <a:xfrm>
                <a:off x="6527778" y="3741722"/>
                <a:ext cx="3981018"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Il est probable que ce compte standard qui est aussi admin local de cette machine ait entrainé la compromission du compte adm ce connectant sur la même machine;</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46" name="Rectangle 45">
                <a:extLst>
                  <a:ext uri="{FF2B5EF4-FFF2-40B4-BE49-F238E27FC236}">
                    <a16:creationId xmlns:a16="http://schemas.microsoft.com/office/drawing/2014/main" id="{46F51115-D14E-4B8F-8466-FF6BF324E950}"/>
                  </a:ext>
                </a:extLst>
              </p:cNvPr>
              <p:cNvSpPr/>
              <p:nvPr/>
            </p:nvSpPr>
            <p:spPr>
              <a:xfrm>
                <a:off x="3025390" y="3766723"/>
                <a:ext cx="274401" cy="145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B1EC809D-C2B3-4AE2-8BFD-BBB7382E1833}"/>
                  </a:ext>
                </a:extLst>
              </p:cNvPr>
              <p:cNvSpPr/>
              <p:nvPr/>
            </p:nvSpPr>
            <p:spPr>
              <a:xfrm>
                <a:off x="3733924" y="4088258"/>
                <a:ext cx="370313" cy="253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9" name="Arrow: Right 58">
              <a:extLst>
                <a:ext uri="{FF2B5EF4-FFF2-40B4-BE49-F238E27FC236}">
                  <a16:creationId xmlns:a16="http://schemas.microsoft.com/office/drawing/2014/main" id="{D8B104E0-0939-49F4-8311-C4DCC51FF0BC}"/>
                </a:ext>
              </a:extLst>
            </p:cNvPr>
            <p:cNvSpPr/>
            <p:nvPr/>
          </p:nvSpPr>
          <p:spPr>
            <a:xfrm rot="5400000">
              <a:off x="7033122" y="1449184"/>
              <a:ext cx="445273" cy="2305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20317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FD5982F3-C797-4E5E-B63E-C1717A1C213E}"/>
              </a:ext>
            </a:extLst>
          </p:cNvPr>
          <p:cNvGrpSpPr/>
          <p:nvPr/>
        </p:nvGrpSpPr>
        <p:grpSpPr>
          <a:xfrm>
            <a:off x="114300" y="495073"/>
            <a:ext cx="11963400" cy="5867853"/>
            <a:chOff x="114299" y="430993"/>
            <a:chExt cx="11963400" cy="5867853"/>
          </a:xfrm>
        </p:grpSpPr>
        <p:pic>
          <p:nvPicPr>
            <p:cNvPr id="21" name="Picture 20">
              <a:extLst>
                <a:ext uri="{FF2B5EF4-FFF2-40B4-BE49-F238E27FC236}">
                  <a16:creationId xmlns:a16="http://schemas.microsoft.com/office/drawing/2014/main" id="{6694DC48-07CB-4D51-9627-8ABAE89876B8}"/>
                </a:ext>
              </a:extLst>
            </p:cNvPr>
            <p:cNvPicPr>
              <a:picLocks noChangeAspect="1"/>
            </p:cNvPicPr>
            <p:nvPr/>
          </p:nvPicPr>
          <p:blipFill>
            <a:blip r:embed="rId2"/>
            <a:stretch>
              <a:fillRect/>
            </a:stretch>
          </p:blipFill>
          <p:spPr>
            <a:xfrm>
              <a:off x="114299" y="430993"/>
              <a:ext cx="11963400" cy="5867853"/>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44EE1854-54BE-4A80-8CC0-20914603BB3F}"/>
                </a:ext>
              </a:extLst>
            </p:cNvPr>
            <p:cNvPicPr>
              <a:picLocks noChangeAspect="1"/>
            </p:cNvPicPr>
            <p:nvPr/>
          </p:nvPicPr>
          <p:blipFill>
            <a:blip r:embed="rId3"/>
            <a:stretch>
              <a:fillRect/>
            </a:stretch>
          </p:blipFill>
          <p:spPr>
            <a:xfrm>
              <a:off x="5434012" y="2283607"/>
              <a:ext cx="618554" cy="414528"/>
            </a:xfrm>
            <a:prstGeom prst="rect">
              <a:avLst/>
            </a:prstGeom>
          </p:spPr>
        </p:pic>
        <p:pic>
          <p:nvPicPr>
            <p:cNvPr id="23" name="Picture 22">
              <a:extLst>
                <a:ext uri="{FF2B5EF4-FFF2-40B4-BE49-F238E27FC236}">
                  <a16:creationId xmlns:a16="http://schemas.microsoft.com/office/drawing/2014/main" id="{DC6384BA-A6C9-4428-BA21-CB5D1C72AA57}"/>
                </a:ext>
              </a:extLst>
            </p:cNvPr>
            <p:cNvPicPr>
              <a:picLocks noChangeAspect="1"/>
            </p:cNvPicPr>
            <p:nvPr/>
          </p:nvPicPr>
          <p:blipFill>
            <a:blip r:embed="rId4"/>
            <a:stretch>
              <a:fillRect/>
            </a:stretch>
          </p:blipFill>
          <p:spPr>
            <a:xfrm>
              <a:off x="10301288" y="2357007"/>
              <a:ext cx="1467041" cy="853345"/>
            </a:xfrm>
            <a:prstGeom prst="rect">
              <a:avLst/>
            </a:prstGeom>
          </p:spPr>
        </p:pic>
        <p:pic>
          <p:nvPicPr>
            <p:cNvPr id="24" name="Picture 23">
              <a:extLst>
                <a:ext uri="{FF2B5EF4-FFF2-40B4-BE49-F238E27FC236}">
                  <a16:creationId xmlns:a16="http://schemas.microsoft.com/office/drawing/2014/main" id="{013B4405-D13A-4A7C-ACB7-3AF99EAC69AE}"/>
                </a:ext>
              </a:extLst>
            </p:cNvPr>
            <p:cNvPicPr>
              <a:picLocks noChangeAspect="1"/>
            </p:cNvPicPr>
            <p:nvPr/>
          </p:nvPicPr>
          <p:blipFill>
            <a:blip r:embed="rId5"/>
            <a:stretch>
              <a:fillRect/>
            </a:stretch>
          </p:blipFill>
          <p:spPr>
            <a:xfrm rot="16200000">
              <a:off x="3914775" y="2286001"/>
              <a:ext cx="751332" cy="825818"/>
            </a:xfrm>
            <a:prstGeom prst="rect">
              <a:avLst/>
            </a:prstGeom>
          </p:spPr>
        </p:pic>
        <p:sp>
          <p:nvSpPr>
            <p:cNvPr id="26" name="Oval 25">
              <a:extLst>
                <a:ext uri="{FF2B5EF4-FFF2-40B4-BE49-F238E27FC236}">
                  <a16:creationId xmlns:a16="http://schemas.microsoft.com/office/drawing/2014/main" id="{58371E30-4FA8-48CD-A100-351DDFCF9607}"/>
                </a:ext>
              </a:extLst>
            </p:cNvPr>
            <p:cNvSpPr/>
            <p:nvPr/>
          </p:nvSpPr>
          <p:spPr>
            <a:xfrm>
              <a:off x="7433006" y="3226907"/>
              <a:ext cx="1107588" cy="53014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5C4BC785-248F-44D4-A37C-B9D77BB5D1D2}"/>
                </a:ext>
              </a:extLst>
            </p:cNvPr>
            <p:cNvPicPr>
              <a:picLocks noChangeAspect="1"/>
            </p:cNvPicPr>
            <p:nvPr/>
          </p:nvPicPr>
          <p:blipFill>
            <a:blip r:embed="rId6"/>
            <a:stretch>
              <a:fillRect/>
            </a:stretch>
          </p:blipFill>
          <p:spPr>
            <a:xfrm>
              <a:off x="5001613" y="5572639"/>
              <a:ext cx="2277301" cy="504260"/>
            </a:xfrm>
            <a:prstGeom prst="rect">
              <a:avLst/>
            </a:prstGeom>
          </p:spPr>
        </p:pic>
        <p:pic>
          <p:nvPicPr>
            <p:cNvPr id="28" name="Picture 27">
              <a:extLst>
                <a:ext uri="{FF2B5EF4-FFF2-40B4-BE49-F238E27FC236}">
                  <a16:creationId xmlns:a16="http://schemas.microsoft.com/office/drawing/2014/main" id="{D4E11659-E53E-4A20-9805-6942419BEDA5}"/>
                </a:ext>
              </a:extLst>
            </p:cNvPr>
            <p:cNvPicPr>
              <a:picLocks noChangeAspect="1"/>
            </p:cNvPicPr>
            <p:nvPr/>
          </p:nvPicPr>
          <p:blipFill>
            <a:blip r:embed="rId7"/>
            <a:stretch>
              <a:fillRect/>
            </a:stretch>
          </p:blipFill>
          <p:spPr>
            <a:xfrm>
              <a:off x="7195318" y="5617505"/>
              <a:ext cx="887765" cy="346291"/>
            </a:xfrm>
            <a:prstGeom prst="rect">
              <a:avLst/>
            </a:prstGeom>
          </p:spPr>
        </p:pic>
      </p:grpSp>
      <p:sp>
        <p:nvSpPr>
          <p:cNvPr id="29" name="Arrow: Right 28">
            <a:extLst>
              <a:ext uri="{FF2B5EF4-FFF2-40B4-BE49-F238E27FC236}">
                <a16:creationId xmlns:a16="http://schemas.microsoft.com/office/drawing/2014/main" id="{D6731AC3-FD97-4C98-A8BF-082F48D35D5D}"/>
              </a:ext>
            </a:extLst>
          </p:cNvPr>
          <p:cNvSpPr/>
          <p:nvPr/>
        </p:nvSpPr>
        <p:spPr>
          <a:xfrm rot="10800000">
            <a:off x="8616384" y="3439770"/>
            <a:ext cx="445273" cy="2305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9ECC7800-43FB-4AEE-BD41-09EFA142A760}"/>
              </a:ext>
            </a:extLst>
          </p:cNvPr>
          <p:cNvGrpSpPr>
            <a:grpSpLocks noChangeAspect="1"/>
          </p:cNvGrpSpPr>
          <p:nvPr/>
        </p:nvGrpSpPr>
        <p:grpSpPr>
          <a:xfrm>
            <a:off x="-271701" y="-590563"/>
            <a:ext cx="11411427" cy="7208811"/>
            <a:chOff x="1374847" y="175241"/>
            <a:chExt cx="9837438" cy="6214492"/>
          </a:xfrm>
        </p:grpSpPr>
        <p:pic>
          <p:nvPicPr>
            <p:cNvPr id="4" name="Picture 3">
              <a:extLst>
                <a:ext uri="{FF2B5EF4-FFF2-40B4-BE49-F238E27FC236}">
                  <a16:creationId xmlns:a16="http://schemas.microsoft.com/office/drawing/2014/main" id="{0766B747-C7EB-490C-913A-6716AFADE012}"/>
                </a:ext>
              </a:extLst>
            </p:cNvPr>
            <p:cNvPicPr>
              <a:picLocks noChangeAspect="1"/>
            </p:cNvPicPr>
            <p:nvPr/>
          </p:nvPicPr>
          <p:blipFill>
            <a:blip r:embed="rId8"/>
            <a:stretch>
              <a:fillRect/>
            </a:stretch>
          </p:blipFill>
          <p:spPr>
            <a:xfrm>
              <a:off x="1749696" y="249918"/>
              <a:ext cx="8827294" cy="6139815"/>
            </a:xfrm>
            <a:prstGeom prst="rect">
              <a:avLst/>
            </a:prstGeom>
          </p:spPr>
        </p:pic>
        <p:pic>
          <p:nvPicPr>
            <p:cNvPr id="6" name="Picture 5">
              <a:extLst>
                <a:ext uri="{FF2B5EF4-FFF2-40B4-BE49-F238E27FC236}">
                  <a16:creationId xmlns:a16="http://schemas.microsoft.com/office/drawing/2014/main" id="{05DF072D-F80D-4276-98F6-6EC5F1FB5204}"/>
                </a:ext>
              </a:extLst>
            </p:cNvPr>
            <p:cNvPicPr>
              <a:picLocks noChangeAspect="1"/>
            </p:cNvPicPr>
            <p:nvPr/>
          </p:nvPicPr>
          <p:blipFill>
            <a:blip r:embed="rId9"/>
            <a:stretch>
              <a:fillRect/>
            </a:stretch>
          </p:blipFill>
          <p:spPr>
            <a:xfrm>
              <a:off x="2242457" y="1139371"/>
              <a:ext cx="4122058" cy="610236"/>
            </a:xfrm>
            <a:prstGeom prst="rect">
              <a:avLst/>
            </a:prstGeom>
          </p:spPr>
        </p:pic>
        <p:pic>
          <p:nvPicPr>
            <p:cNvPr id="9" name="Picture 8">
              <a:extLst>
                <a:ext uri="{FF2B5EF4-FFF2-40B4-BE49-F238E27FC236}">
                  <a16:creationId xmlns:a16="http://schemas.microsoft.com/office/drawing/2014/main" id="{E75C9D64-B4DE-4231-A811-F1D138285B28}"/>
                </a:ext>
              </a:extLst>
            </p:cNvPr>
            <p:cNvPicPr>
              <a:picLocks noChangeAspect="1"/>
            </p:cNvPicPr>
            <p:nvPr/>
          </p:nvPicPr>
          <p:blipFill>
            <a:blip r:embed="rId10"/>
            <a:stretch>
              <a:fillRect/>
            </a:stretch>
          </p:blipFill>
          <p:spPr>
            <a:xfrm>
              <a:off x="8315548" y="1248856"/>
              <a:ext cx="818007" cy="246126"/>
            </a:xfrm>
            <a:prstGeom prst="rect">
              <a:avLst/>
            </a:prstGeom>
          </p:spPr>
        </p:pic>
        <p:sp>
          <p:nvSpPr>
            <p:cNvPr id="10" name="TextBox 9">
              <a:extLst>
                <a:ext uri="{FF2B5EF4-FFF2-40B4-BE49-F238E27FC236}">
                  <a16:creationId xmlns:a16="http://schemas.microsoft.com/office/drawing/2014/main" id="{C9FEA7D7-C0E8-430D-AF68-B848FF908F9F}"/>
                </a:ext>
              </a:extLst>
            </p:cNvPr>
            <p:cNvSpPr txBox="1"/>
            <p:nvPr/>
          </p:nvSpPr>
          <p:spPr>
            <a:xfrm>
              <a:off x="6096000" y="5609144"/>
              <a:ext cx="41307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1) Multiples tentatives de connexions sur le compte à partir d’une adresse IP anonymisée</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1" name="TextBox 10">
              <a:extLst>
                <a:ext uri="{FF2B5EF4-FFF2-40B4-BE49-F238E27FC236}">
                  <a16:creationId xmlns:a16="http://schemas.microsoft.com/office/drawing/2014/main" id="{6FC946ED-B78E-4361-A802-02A9A0B08A50}"/>
                </a:ext>
              </a:extLst>
            </p:cNvPr>
            <p:cNvSpPr txBox="1"/>
            <p:nvPr/>
          </p:nvSpPr>
          <p:spPr>
            <a:xfrm>
              <a:off x="6102637" y="4491876"/>
              <a:ext cx="413070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2) Finalement le logon abouti sur le compte, et l’attaquant positionne immédiatement des moyens d’exfiltration: règle de forward automatique sur la messagerie Office 365</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pic>
          <p:nvPicPr>
            <p:cNvPr id="12" name="Picture 11">
              <a:extLst>
                <a:ext uri="{FF2B5EF4-FFF2-40B4-BE49-F238E27FC236}">
                  <a16:creationId xmlns:a16="http://schemas.microsoft.com/office/drawing/2014/main" id="{1B619A67-B527-4DAE-BECA-3FD20FF5E593}"/>
                </a:ext>
              </a:extLst>
            </p:cNvPr>
            <p:cNvPicPr>
              <a:picLocks noChangeAspect="1"/>
            </p:cNvPicPr>
            <p:nvPr/>
          </p:nvPicPr>
          <p:blipFill>
            <a:blip r:embed="rId11"/>
            <a:stretch>
              <a:fillRect/>
            </a:stretch>
          </p:blipFill>
          <p:spPr>
            <a:xfrm>
              <a:off x="1601306" y="734883"/>
              <a:ext cx="9610979" cy="3272028"/>
            </a:xfrm>
            <a:prstGeom prst="rect">
              <a:avLst/>
            </a:prstGeom>
          </p:spPr>
        </p:pic>
        <p:sp>
          <p:nvSpPr>
            <p:cNvPr id="13" name="TextBox 12">
              <a:extLst>
                <a:ext uri="{FF2B5EF4-FFF2-40B4-BE49-F238E27FC236}">
                  <a16:creationId xmlns:a16="http://schemas.microsoft.com/office/drawing/2014/main" id="{40C96B50-9920-4378-926B-CEC9C74C277C}"/>
                </a:ext>
              </a:extLst>
            </p:cNvPr>
            <p:cNvSpPr txBox="1"/>
            <p:nvPr/>
          </p:nvSpPr>
          <p:spPr>
            <a:xfrm>
              <a:off x="6474756" y="2738682"/>
              <a:ext cx="3900333" cy="16927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3) Autre moyen d’exfiltration en positionnant des partages SPO/OD4B sur des données classées sensibles avec AIP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8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A ce stade même la mise en place du MFA ne permet pas de stopper les moyens d’exfiltration en place…</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4" name="TextBox 13">
              <a:extLst>
                <a:ext uri="{FF2B5EF4-FFF2-40B4-BE49-F238E27FC236}">
                  <a16:creationId xmlns:a16="http://schemas.microsoft.com/office/drawing/2014/main" id="{B14A8575-C715-4740-9171-144F02991162}"/>
                </a:ext>
              </a:extLst>
            </p:cNvPr>
            <p:cNvSpPr txBox="1"/>
            <p:nvPr/>
          </p:nvSpPr>
          <p:spPr>
            <a:xfrm>
              <a:off x="6498326" y="1833631"/>
              <a:ext cx="411593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4) Une règle MCAS sur les fichiers AIP high confidential lorsque le compte est à risque bloque le téléchargement dynamiquement</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5" name="TextBox 14">
              <a:extLst>
                <a:ext uri="{FF2B5EF4-FFF2-40B4-BE49-F238E27FC236}">
                  <a16:creationId xmlns:a16="http://schemas.microsoft.com/office/drawing/2014/main" id="{03DF7D46-59A0-4BD4-906C-D828618BB27F}"/>
                </a:ext>
              </a:extLst>
            </p:cNvPr>
            <p:cNvSpPr txBox="1"/>
            <p:nvPr/>
          </p:nvSpPr>
          <p:spPr>
            <a:xfrm>
              <a:off x="6474756" y="1217461"/>
              <a:ext cx="411593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5) Téléchargement en masse des autres données par l’attaquant</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16" name="Rectangle 15">
              <a:extLst>
                <a:ext uri="{FF2B5EF4-FFF2-40B4-BE49-F238E27FC236}">
                  <a16:creationId xmlns:a16="http://schemas.microsoft.com/office/drawing/2014/main" id="{A2556482-C3C2-4492-8056-73936730A5A5}"/>
                </a:ext>
              </a:extLst>
            </p:cNvPr>
            <p:cNvSpPr/>
            <p:nvPr/>
          </p:nvSpPr>
          <p:spPr>
            <a:xfrm>
              <a:off x="5400260" y="1509849"/>
              <a:ext cx="253117" cy="1122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24BE83D-C2E9-4A8F-AE41-A72780123722}"/>
                </a:ext>
              </a:extLst>
            </p:cNvPr>
            <p:cNvSpPr/>
            <p:nvPr/>
          </p:nvSpPr>
          <p:spPr>
            <a:xfrm>
              <a:off x="5440558" y="2087829"/>
              <a:ext cx="662079" cy="901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A41DE1B4-F6CE-4C38-B632-36A6666E802D}"/>
                </a:ext>
              </a:extLst>
            </p:cNvPr>
            <p:cNvSpPr/>
            <p:nvPr/>
          </p:nvSpPr>
          <p:spPr>
            <a:xfrm>
              <a:off x="5366363" y="4427176"/>
              <a:ext cx="392621" cy="128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564106AE-ADCA-46D8-BC61-EE080CE36BE2}"/>
                </a:ext>
              </a:extLst>
            </p:cNvPr>
            <p:cNvSpPr/>
            <p:nvPr/>
          </p:nvSpPr>
          <p:spPr>
            <a:xfrm>
              <a:off x="5375641" y="4993045"/>
              <a:ext cx="392621" cy="128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3E02574C-1084-4042-9809-846F83286E26}"/>
                </a:ext>
              </a:extLst>
            </p:cNvPr>
            <p:cNvSpPr/>
            <p:nvPr/>
          </p:nvSpPr>
          <p:spPr>
            <a:xfrm>
              <a:off x="1374847" y="175241"/>
              <a:ext cx="9239416" cy="559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71820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3220C3-8822-4CB2-906F-EABE1A172FE8}"/>
              </a:ext>
            </a:extLst>
          </p:cNvPr>
          <p:cNvSpPr>
            <a:spLocks noGrp="1"/>
          </p:cNvSpPr>
          <p:nvPr>
            <p:ph type="title"/>
          </p:nvPr>
        </p:nvSpPr>
        <p:spPr/>
        <p:txBody>
          <a:bodyPr/>
          <a:lstStyle/>
          <a:p>
            <a:r>
              <a:rPr lang="en-US" dirty="0"/>
              <a:t>Integrated threat protection for your enterprise</a:t>
            </a:r>
          </a:p>
        </p:txBody>
      </p:sp>
      <p:sp>
        <p:nvSpPr>
          <p:cNvPr id="98" name="Rectangle 97">
            <a:extLst>
              <a:ext uri="{FF2B5EF4-FFF2-40B4-BE49-F238E27FC236}">
                <a16:creationId xmlns:a16="http://schemas.microsoft.com/office/drawing/2014/main" id="{7E2E7F1A-D106-4D66-85E7-238D690E8EE3}"/>
              </a:ext>
              <a:ext uri="{C183D7F6-B498-43B3-948B-1728B52AA6E4}">
                <adec:decorative xmlns:adec="http://schemas.microsoft.com/office/drawing/2017/decorative" val="1"/>
              </a:ext>
            </a:extLst>
          </p:cNvPr>
          <p:cNvSpPr/>
          <p:nvPr/>
        </p:nvSpPr>
        <p:spPr bwMode="auto">
          <a:xfrm>
            <a:off x="2785109" y="2903348"/>
            <a:ext cx="6621782" cy="3177963"/>
          </a:xfrm>
          <a:prstGeom prst="rect">
            <a:avLst/>
          </a:prstGeom>
          <a:noFill/>
          <a:ln w="25400" cap="rnd">
            <a:solidFill>
              <a:schemeClr val="bg2">
                <a:lumMod val="75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cs typeface="Segoe UI" pitchFamily="34" charset="0"/>
            </a:endParaRPr>
          </a:p>
        </p:txBody>
      </p:sp>
      <p:grpSp>
        <p:nvGrpSpPr>
          <p:cNvPr id="346" name="Group 345" descr="Multi-cloud">
            <a:extLst>
              <a:ext uri="{FF2B5EF4-FFF2-40B4-BE49-F238E27FC236}">
                <a16:creationId xmlns:a16="http://schemas.microsoft.com/office/drawing/2014/main" id="{FD1DA236-584F-44FA-97A3-B5B24D21F2AF}"/>
              </a:ext>
            </a:extLst>
          </p:cNvPr>
          <p:cNvGrpSpPr/>
          <p:nvPr/>
        </p:nvGrpSpPr>
        <p:grpSpPr>
          <a:xfrm>
            <a:off x="1698053" y="1677775"/>
            <a:ext cx="721070" cy="721070"/>
            <a:chOff x="1698053" y="1677775"/>
            <a:chExt cx="721070" cy="721070"/>
          </a:xfrm>
        </p:grpSpPr>
        <p:sp>
          <p:nvSpPr>
            <p:cNvPr id="200" name="Oval 199">
              <a:extLst>
                <a:ext uri="{FF2B5EF4-FFF2-40B4-BE49-F238E27FC236}">
                  <a16:creationId xmlns:a16="http://schemas.microsoft.com/office/drawing/2014/main" id="{B91D446A-64F9-409B-8E9A-345B6DCD3D9B}"/>
                </a:ext>
              </a:extLst>
            </p:cNvPr>
            <p:cNvSpPr/>
            <p:nvPr/>
          </p:nvSpPr>
          <p:spPr bwMode="auto">
            <a:xfrm>
              <a:off x="1698053" y="1677775"/>
              <a:ext cx="721070" cy="721070"/>
            </a:xfrm>
            <a:prstGeom prst="ellipse">
              <a:avLst/>
            </a:prstGeom>
            <a:solidFill>
              <a:schemeClr val="accent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80160" rIns="0" bIns="0" numCol="1" spcCol="0" rtlCol="0" fromWordArt="0" anchor="ctr" anchorCtr="0" forceAA="0" compatLnSpc="1">
              <a:prstTxWarp prst="textNoShape">
                <a:avLst/>
              </a:prstTxWarp>
              <a:noAutofit/>
            </a:bodyPr>
            <a:lstStyle/>
            <a:p>
              <a:pPr algn="ctr" defTabSz="932472" fontAlgn="base">
                <a:spcBef>
                  <a:spcPct val="0"/>
                </a:spcBef>
                <a:spcAft>
                  <a:spcPts val="600"/>
                </a:spcAft>
              </a:pPr>
              <a:r>
                <a:rPr lang="en-US" sz="1200" b="1">
                  <a:solidFill>
                    <a:schemeClr val="tx1"/>
                  </a:solidFill>
                  <a:latin typeface="Segoe UI Semibold" panose="020B0702040204020203" pitchFamily="34" charset="0"/>
                  <a:cs typeface="Segoe UI Semibold" panose="020B0702040204020203" pitchFamily="34" charset="0"/>
                </a:rPr>
                <a:t>Multi-cloud</a:t>
              </a:r>
            </a:p>
          </p:txBody>
        </p:sp>
        <p:grpSp>
          <p:nvGrpSpPr>
            <p:cNvPr id="345" name="Group 344">
              <a:extLst>
                <a:ext uri="{FF2B5EF4-FFF2-40B4-BE49-F238E27FC236}">
                  <a16:creationId xmlns:a16="http://schemas.microsoft.com/office/drawing/2014/main" id="{D1D19C88-CA62-47BE-802E-30EE6A404886}"/>
                </a:ext>
              </a:extLst>
            </p:cNvPr>
            <p:cNvGrpSpPr/>
            <p:nvPr/>
          </p:nvGrpSpPr>
          <p:grpSpPr>
            <a:xfrm>
              <a:off x="1831544" y="1896185"/>
              <a:ext cx="454088" cy="284251"/>
              <a:chOff x="1844967" y="1888573"/>
              <a:chExt cx="517814" cy="324142"/>
            </a:xfrm>
          </p:grpSpPr>
          <p:sp>
            <p:nvSpPr>
              <p:cNvPr id="342" name="Freeform: Shape 341">
                <a:extLst>
                  <a:ext uri="{FF2B5EF4-FFF2-40B4-BE49-F238E27FC236}">
                    <a16:creationId xmlns:a16="http://schemas.microsoft.com/office/drawing/2014/main" id="{F391A28C-82BA-483D-B066-F1C4AD5C586A}"/>
                  </a:ext>
                </a:extLst>
              </p:cNvPr>
              <p:cNvSpPr/>
              <p:nvPr/>
            </p:nvSpPr>
            <p:spPr>
              <a:xfrm>
                <a:off x="1844967" y="1888573"/>
                <a:ext cx="406474" cy="25828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solidFill>
                <a:srgbClr val="50E6FF"/>
              </a:solidFill>
              <a:ln w="5597"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7F64CBE7-D493-4BF3-9645-5EB53D1879DE}"/>
                  </a:ext>
                </a:extLst>
              </p:cNvPr>
              <p:cNvSpPr/>
              <p:nvPr/>
            </p:nvSpPr>
            <p:spPr>
              <a:xfrm>
                <a:off x="1956307" y="1954435"/>
                <a:ext cx="406474" cy="258280"/>
              </a:xfrm>
              <a:custGeom>
                <a:avLst/>
                <a:gdLst>
                  <a:gd name="connsiteX0" fmla="*/ 537482 w 538450"/>
                  <a:gd name="connsiteY0" fmla="*/ 215026 h 342140"/>
                  <a:gd name="connsiteX1" fmla="*/ 410722 w 538450"/>
                  <a:gd name="connsiteY1" fmla="*/ 88266 h 342140"/>
                  <a:gd name="connsiteX2" fmla="*/ 391322 w 538450"/>
                  <a:gd name="connsiteY2" fmla="*/ 89772 h 342140"/>
                  <a:gd name="connsiteX3" fmla="*/ 270495 w 538450"/>
                  <a:gd name="connsiteY3" fmla="*/ 2472 h 342140"/>
                  <a:gd name="connsiteX4" fmla="*/ 143546 w 538450"/>
                  <a:gd name="connsiteY4" fmla="*/ 120756 h 342140"/>
                  <a:gd name="connsiteX5" fmla="*/ 115106 w 538450"/>
                  <a:gd name="connsiteY5" fmla="*/ 117178 h 342140"/>
                  <a:gd name="connsiteX6" fmla="*/ 2472 w 538450"/>
                  <a:gd name="connsiteY6" fmla="*/ 229811 h 342140"/>
                  <a:gd name="connsiteX7" fmla="*/ 97401 w 538450"/>
                  <a:gd name="connsiteY7" fmla="*/ 341032 h 342140"/>
                  <a:gd name="connsiteX8" fmla="*/ 103993 w 538450"/>
                  <a:gd name="connsiteY8" fmla="*/ 341880 h 342140"/>
                  <a:gd name="connsiteX9" fmla="*/ 411758 w 538450"/>
                  <a:gd name="connsiteY9" fmla="*/ 341691 h 342140"/>
                  <a:gd name="connsiteX10" fmla="*/ 537482 w 538450"/>
                  <a:gd name="connsiteY10" fmla="*/ 215026 h 34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50" h="342140">
                    <a:moveTo>
                      <a:pt x="537482" y="215026"/>
                    </a:moveTo>
                    <a:cubicBezTo>
                      <a:pt x="537482" y="145053"/>
                      <a:pt x="480788" y="88266"/>
                      <a:pt x="410722" y="88266"/>
                    </a:cubicBezTo>
                    <a:cubicBezTo>
                      <a:pt x="404130" y="88266"/>
                      <a:pt x="397631" y="88736"/>
                      <a:pt x="391322" y="89772"/>
                    </a:cubicBezTo>
                    <a:cubicBezTo>
                      <a:pt x="374653" y="39106"/>
                      <a:pt x="326812" y="2472"/>
                      <a:pt x="270495" y="2472"/>
                    </a:cubicBezTo>
                    <a:cubicBezTo>
                      <a:pt x="203254" y="2472"/>
                      <a:pt x="148161" y="54645"/>
                      <a:pt x="143546" y="120756"/>
                    </a:cubicBezTo>
                    <a:cubicBezTo>
                      <a:pt x="134506" y="118401"/>
                      <a:pt x="124900" y="117178"/>
                      <a:pt x="115106" y="117178"/>
                    </a:cubicBezTo>
                    <a:cubicBezTo>
                      <a:pt x="52950" y="117083"/>
                      <a:pt x="2472" y="167561"/>
                      <a:pt x="2472" y="229811"/>
                    </a:cubicBezTo>
                    <a:cubicBezTo>
                      <a:pt x="2472" y="285940"/>
                      <a:pt x="43627" y="332556"/>
                      <a:pt x="97401" y="341032"/>
                    </a:cubicBezTo>
                    <a:lnTo>
                      <a:pt x="103993" y="341880"/>
                    </a:lnTo>
                    <a:cubicBezTo>
                      <a:pt x="107666" y="342256"/>
                      <a:pt x="411758" y="341691"/>
                      <a:pt x="411758" y="341691"/>
                    </a:cubicBezTo>
                    <a:cubicBezTo>
                      <a:pt x="481354" y="341220"/>
                      <a:pt x="537482" y="284715"/>
                      <a:pt x="537482" y="215026"/>
                    </a:cubicBezTo>
                    <a:close/>
                  </a:path>
                </a:pathLst>
              </a:custGeom>
              <a:solidFill>
                <a:schemeClr val="bg1"/>
              </a:solidFill>
              <a:ln w="5597" cap="flat">
                <a:noFill/>
                <a:prstDash val="solid"/>
                <a:miter/>
              </a:ln>
            </p:spPr>
            <p:txBody>
              <a:bodyPr rtlCol="0" anchor="ctr"/>
              <a:lstStyle/>
              <a:p>
                <a:endParaRPr lang="en-US"/>
              </a:p>
            </p:txBody>
          </p:sp>
        </p:grpSp>
      </p:grpSp>
      <p:cxnSp>
        <p:nvCxnSpPr>
          <p:cNvPr id="177" name="Straight Connector 176" descr="Line connecting &quot;Azure Sentinel&quot; to &quot;Multi-cloud&quot;">
            <a:extLst>
              <a:ext uri="{FF2B5EF4-FFF2-40B4-BE49-F238E27FC236}">
                <a16:creationId xmlns:a16="http://schemas.microsoft.com/office/drawing/2014/main" id="{3EA65BF7-72C6-4D9B-9088-0F83292B4490}"/>
              </a:ext>
            </a:extLst>
          </p:cNvPr>
          <p:cNvCxnSpPr>
            <a:cxnSpLocks/>
            <a:stCxn id="200" idx="6"/>
            <a:endCxn id="167" idx="1"/>
          </p:cNvCxnSpPr>
          <p:nvPr/>
        </p:nvCxnSpPr>
        <p:spPr>
          <a:xfrm>
            <a:off x="2419123" y="2038310"/>
            <a:ext cx="365986" cy="1"/>
          </a:xfrm>
          <a:prstGeom prst="line">
            <a:avLst/>
          </a:prstGeom>
          <a:ln w="22225" cap="rnd">
            <a:solidFill>
              <a:schemeClr val="tx2"/>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7" name="Rectangle 166">
            <a:extLst>
              <a:ext uri="{FF2B5EF4-FFF2-40B4-BE49-F238E27FC236}">
                <a16:creationId xmlns:a16="http://schemas.microsoft.com/office/drawing/2014/main" id="{D3E1FD5C-160B-46CD-BD6D-02F67B20F3CE}"/>
              </a:ext>
            </a:extLst>
          </p:cNvPr>
          <p:cNvSpPr/>
          <p:nvPr/>
        </p:nvSpPr>
        <p:spPr bwMode="auto">
          <a:xfrm>
            <a:off x="2785109" y="1694617"/>
            <a:ext cx="6621782" cy="687387"/>
          </a:xfrm>
          <a:prstGeom prst="rect">
            <a:avLst/>
          </a:prstGeom>
          <a:solidFill>
            <a:schemeClr val="bg1"/>
          </a:solidFill>
          <a:ln w="25400">
            <a:solidFill>
              <a:schemeClr val="accent1"/>
            </a:solid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defRPr/>
            </a:pPr>
            <a:r>
              <a:rPr lang="en-US" sz="1200" b="1" dirty="0">
                <a:solidFill>
                  <a:schemeClr val="accent1"/>
                </a:solidFill>
                <a:latin typeface="Segoe UI Semibold" panose="020B0702040204020203" pitchFamily="34" charset="0"/>
                <a:cs typeface="Segoe UI Semibold" panose="020B0702040204020203" pitchFamily="34" charset="0"/>
              </a:rPr>
              <a:t>SIEM</a:t>
            </a:r>
          </a:p>
          <a:p>
            <a:pPr algn="ctr" defTabSz="932472" fontAlgn="base">
              <a:spcBef>
                <a:spcPct val="0"/>
              </a:spcBef>
              <a:defRPr/>
            </a:pPr>
            <a:r>
              <a:rPr lang="en-US" sz="1600" dirty="0">
                <a:solidFill>
                  <a:schemeClr val="tx1"/>
                </a:solidFill>
                <a:latin typeface="Segoe UI Semibold"/>
                <a:cs typeface="Segoe UI" pitchFamily="34" charset="0"/>
              </a:rPr>
              <a:t>Microsoft Sentinel</a:t>
            </a:r>
          </a:p>
        </p:txBody>
      </p:sp>
      <p:cxnSp>
        <p:nvCxnSpPr>
          <p:cNvPr id="130" name="Straight Connector 129" descr="Line connecting &quot;Azure Sentinel&quot; to &quot;3rd party and partners&quot;">
            <a:extLst>
              <a:ext uri="{FF2B5EF4-FFF2-40B4-BE49-F238E27FC236}">
                <a16:creationId xmlns:a16="http://schemas.microsoft.com/office/drawing/2014/main" id="{CD47E945-B8E0-4648-93BA-D119B85BE9A9}"/>
              </a:ext>
            </a:extLst>
          </p:cNvPr>
          <p:cNvCxnSpPr>
            <a:cxnSpLocks/>
            <a:stCxn id="167" idx="3"/>
            <a:endCxn id="10" idx="2"/>
          </p:cNvCxnSpPr>
          <p:nvPr/>
        </p:nvCxnSpPr>
        <p:spPr>
          <a:xfrm flipV="1">
            <a:off x="9406891" y="2038310"/>
            <a:ext cx="364779" cy="1"/>
          </a:xfrm>
          <a:prstGeom prst="line">
            <a:avLst/>
          </a:prstGeom>
          <a:ln w="22225" cap="rnd">
            <a:solidFill>
              <a:schemeClr val="tx2"/>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29" name="Group 128" descr="3rd party and partners">
            <a:extLst>
              <a:ext uri="{FF2B5EF4-FFF2-40B4-BE49-F238E27FC236}">
                <a16:creationId xmlns:a16="http://schemas.microsoft.com/office/drawing/2014/main" id="{525D6868-0650-4493-9E4E-0A37EC03F012}"/>
              </a:ext>
            </a:extLst>
          </p:cNvPr>
          <p:cNvGrpSpPr/>
          <p:nvPr/>
        </p:nvGrpSpPr>
        <p:grpSpPr>
          <a:xfrm>
            <a:off x="9771670" y="1677775"/>
            <a:ext cx="721070" cy="721070"/>
            <a:chOff x="9771670" y="1677775"/>
            <a:chExt cx="721070" cy="721070"/>
          </a:xfrm>
        </p:grpSpPr>
        <p:sp>
          <p:nvSpPr>
            <p:cNvPr id="10" name="Oval 9">
              <a:extLst>
                <a:ext uri="{FF2B5EF4-FFF2-40B4-BE49-F238E27FC236}">
                  <a16:creationId xmlns:a16="http://schemas.microsoft.com/office/drawing/2014/main" id="{85B23967-14BD-490A-BB86-15F9977DC715}"/>
                </a:ext>
              </a:extLst>
            </p:cNvPr>
            <p:cNvSpPr/>
            <p:nvPr/>
          </p:nvSpPr>
          <p:spPr bwMode="auto">
            <a:xfrm>
              <a:off x="9771670" y="1677775"/>
              <a:ext cx="721070" cy="721070"/>
            </a:xfrm>
            <a:prstGeom prst="ellipse">
              <a:avLst/>
            </a:prstGeom>
            <a:solidFill>
              <a:schemeClr val="accent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80160" rIns="0" bIns="0" numCol="1" spcCol="0" rtlCol="0" fromWordArt="0" anchor="ctr" anchorCtr="0" forceAA="0" compatLnSpc="1">
              <a:prstTxWarp prst="textNoShape">
                <a:avLst/>
              </a:prstTxWarp>
              <a:noAutofit/>
            </a:bodyPr>
            <a:lstStyle/>
            <a:p>
              <a:pPr algn="ctr" defTabSz="932472" fontAlgn="base">
                <a:spcBef>
                  <a:spcPct val="0"/>
                </a:spcBef>
                <a:spcAft>
                  <a:spcPts val="600"/>
                </a:spcAft>
              </a:pPr>
              <a:r>
                <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3</a:t>
              </a:r>
              <a:r>
                <a:rPr lang="en-US" sz="1200" b="1" baseline="30000">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rd </a:t>
              </a:r>
              <a:r>
                <a:rPr lang="en-US" sz="1200" b="1">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party and partners</a:t>
              </a:r>
            </a:p>
          </p:txBody>
        </p:sp>
        <p:grpSp>
          <p:nvGrpSpPr>
            <p:cNvPr id="349" name="Group 348">
              <a:extLst>
                <a:ext uri="{FF2B5EF4-FFF2-40B4-BE49-F238E27FC236}">
                  <a16:creationId xmlns:a16="http://schemas.microsoft.com/office/drawing/2014/main" id="{E1014B81-52CF-468D-AF96-9A88E351BE43}"/>
                </a:ext>
              </a:extLst>
            </p:cNvPr>
            <p:cNvGrpSpPr/>
            <p:nvPr/>
          </p:nvGrpSpPr>
          <p:grpSpPr bwMode="black">
            <a:xfrm>
              <a:off x="9943429" y="1892174"/>
              <a:ext cx="377552" cy="292272"/>
              <a:chOff x="10506075" y="4179358"/>
              <a:chExt cx="766762" cy="593725"/>
            </a:xfrm>
            <a:solidFill>
              <a:srgbClr val="FFFFFF"/>
            </a:solidFill>
          </p:grpSpPr>
          <p:sp>
            <p:nvSpPr>
              <p:cNvPr id="350" name="Freeform 26">
                <a:extLst>
                  <a:ext uri="{FF2B5EF4-FFF2-40B4-BE49-F238E27FC236}">
                    <a16:creationId xmlns:a16="http://schemas.microsoft.com/office/drawing/2014/main" id="{D3EAC94D-8757-4286-A114-A1096F8221E4}"/>
                  </a:ext>
                </a:extLst>
              </p:cNvPr>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51" name="Freeform 27">
                <a:extLst>
                  <a:ext uri="{FF2B5EF4-FFF2-40B4-BE49-F238E27FC236}">
                    <a16:creationId xmlns:a16="http://schemas.microsoft.com/office/drawing/2014/main" id="{426C479E-9126-4702-AD78-9FA7AB9E6FB7}"/>
                  </a:ext>
                </a:extLst>
              </p:cNvPr>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52" name="Freeform 28">
                <a:extLst>
                  <a:ext uri="{FF2B5EF4-FFF2-40B4-BE49-F238E27FC236}">
                    <a16:creationId xmlns:a16="http://schemas.microsoft.com/office/drawing/2014/main" id="{C3A101C8-D601-4272-B417-67A1BBD713B1}"/>
                  </a:ext>
                </a:extLst>
              </p:cNvPr>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grpSp>
      </p:grpSp>
      <p:cxnSp>
        <p:nvCxnSpPr>
          <p:cNvPr id="5" name="Straight Connector 4" descr="Line connecting &quot;Azure Sentinel&quot; to &quot;Microsoft 365 Defender&quot;">
            <a:extLst>
              <a:ext uri="{FF2B5EF4-FFF2-40B4-BE49-F238E27FC236}">
                <a16:creationId xmlns:a16="http://schemas.microsoft.com/office/drawing/2014/main" id="{4928FBC7-93B3-4DFC-A2E7-970544EDBD3D}"/>
              </a:ext>
            </a:extLst>
          </p:cNvPr>
          <p:cNvCxnSpPr>
            <a:cxnSpLocks/>
            <a:endCxn id="132" idx="0"/>
          </p:cNvCxnSpPr>
          <p:nvPr/>
        </p:nvCxnSpPr>
        <p:spPr>
          <a:xfrm>
            <a:off x="4527166" y="2378612"/>
            <a:ext cx="1" cy="785213"/>
          </a:xfrm>
          <a:prstGeom prst="line">
            <a:avLst/>
          </a:prstGeom>
          <a:ln w="254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219DFE0C-6415-43E7-AE52-39ED0F93DC0F}"/>
              </a:ext>
            </a:extLst>
          </p:cNvPr>
          <p:cNvSpPr/>
          <p:nvPr/>
        </p:nvSpPr>
        <p:spPr bwMode="auto">
          <a:xfrm>
            <a:off x="3025967" y="3163825"/>
            <a:ext cx="3002399" cy="447302"/>
          </a:xfrm>
          <a:prstGeom prst="rect">
            <a:avLst/>
          </a:prstGeom>
          <a:solidFill>
            <a:schemeClr val="accent1"/>
          </a:solidFill>
          <a:ln>
            <a:noFill/>
            <a:headEnd type="none" w="med" len="med"/>
            <a:tailEnd type="none" w="med" len="med"/>
          </a:ln>
          <a:effectLst>
            <a:outerShdw blurRad="127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Microsoft 365 Defender</a:t>
            </a:r>
          </a:p>
        </p:txBody>
      </p:sp>
      <p:grpSp>
        <p:nvGrpSpPr>
          <p:cNvPr id="104" name="Group 103" descr="Email/docs&#10;">
            <a:extLst>
              <a:ext uri="{FF2B5EF4-FFF2-40B4-BE49-F238E27FC236}">
                <a16:creationId xmlns:a16="http://schemas.microsoft.com/office/drawing/2014/main" id="{A4188FC5-A249-404A-8D4B-73B2A681B791}"/>
              </a:ext>
            </a:extLst>
          </p:cNvPr>
          <p:cNvGrpSpPr/>
          <p:nvPr/>
        </p:nvGrpSpPr>
        <p:grpSpPr>
          <a:xfrm>
            <a:off x="3025967" y="3682256"/>
            <a:ext cx="1459912" cy="914400"/>
            <a:chOff x="3025967" y="3686583"/>
            <a:chExt cx="1459912" cy="914400"/>
          </a:xfrm>
        </p:grpSpPr>
        <p:sp>
          <p:nvSpPr>
            <p:cNvPr id="123" name="Rectangle 122" descr="Email/docs">
              <a:extLst>
                <a:ext uri="{FF2B5EF4-FFF2-40B4-BE49-F238E27FC236}">
                  <a16:creationId xmlns:a16="http://schemas.microsoft.com/office/drawing/2014/main" id="{486C47AA-E558-4A0E-AE28-B355C7141C66}"/>
                </a:ext>
              </a:extLst>
            </p:cNvPr>
            <p:cNvSpPr/>
            <p:nvPr/>
          </p:nvSpPr>
          <p:spPr bwMode="auto">
            <a:xfrm>
              <a:off x="3025967" y="3686583"/>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Email/docs</a:t>
              </a:r>
            </a:p>
          </p:txBody>
        </p:sp>
        <p:grpSp>
          <p:nvGrpSpPr>
            <p:cNvPr id="319" name="Group 318">
              <a:extLst>
                <a:ext uri="{FF2B5EF4-FFF2-40B4-BE49-F238E27FC236}">
                  <a16:creationId xmlns:a16="http://schemas.microsoft.com/office/drawing/2014/main" id="{A46BC4E3-51F8-41F5-962B-4CFB3C28E525}"/>
                </a:ext>
              </a:extLst>
            </p:cNvPr>
            <p:cNvGrpSpPr/>
            <p:nvPr/>
          </p:nvGrpSpPr>
          <p:grpSpPr>
            <a:xfrm>
              <a:off x="3531324" y="3961641"/>
              <a:ext cx="449198" cy="197234"/>
              <a:chOff x="3540691" y="3905449"/>
              <a:chExt cx="449198" cy="197234"/>
            </a:xfrm>
          </p:grpSpPr>
          <p:grpSp>
            <p:nvGrpSpPr>
              <p:cNvPr id="230" name="Group 229">
                <a:extLst>
                  <a:ext uri="{FF2B5EF4-FFF2-40B4-BE49-F238E27FC236}">
                    <a16:creationId xmlns:a16="http://schemas.microsoft.com/office/drawing/2014/main" id="{263FCD1F-7B16-432B-98C7-69C8391C869E}"/>
                  </a:ext>
                </a:extLst>
              </p:cNvPr>
              <p:cNvGrpSpPr/>
              <p:nvPr/>
            </p:nvGrpSpPr>
            <p:grpSpPr>
              <a:xfrm>
                <a:off x="3540691" y="3906639"/>
                <a:ext cx="324299" cy="196044"/>
                <a:chOff x="2218894" y="4259430"/>
                <a:chExt cx="564176" cy="351279"/>
              </a:xfrm>
              <a:solidFill>
                <a:schemeClr val="accent1"/>
              </a:solidFill>
            </p:grpSpPr>
            <p:sp>
              <p:nvSpPr>
                <p:cNvPr id="235" name="Freeform 12">
                  <a:extLst>
                    <a:ext uri="{FF2B5EF4-FFF2-40B4-BE49-F238E27FC236}">
                      <a16:creationId xmlns:a16="http://schemas.microsoft.com/office/drawing/2014/main" id="{53F6B954-BB6E-4DCC-B58A-F9B620808F2C}"/>
                    </a:ext>
                  </a:extLst>
                </p:cNvPr>
                <p:cNvSpPr>
                  <a:spLocks noEditPoints="1"/>
                </p:cNvSpPr>
                <p:nvPr/>
              </p:nvSpPr>
              <p:spPr bwMode="auto">
                <a:xfrm>
                  <a:off x="2218898" y="4297752"/>
                  <a:ext cx="562049" cy="312957"/>
                </a:xfrm>
                <a:custGeom>
                  <a:avLst/>
                  <a:gdLst>
                    <a:gd name="T0" fmla="*/ 403 w 426"/>
                    <a:gd name="T1" fmla="*/ 12 h 236"/>
                    <a:gd name="T2" fmla="*/ 403 w 426"/>
                    <a:gd name="T3" fmla="*/ 12 h 236"/>
                    <a:gd name="T4" fmla="*/ 213 w 426"/>
                    <a:gd name="T5" fmla="*/ 107 h 236"/>
                    <a:gd name="T6" fmla="*/ 23 w 426"/>
                    <a:gd name="T7" fmla="*/ 12 h 236"/>
                    <a:gd name="T8" fmla="*/ 0 w 426"/>
                    <a:gd name="T9" fmla="*/ 0 h 236"/>
                    <a:gd name="T10" fmla="*/ 0 w 426"/>
                    <a:gd name="T11" fmla="*/ 12 h 236"/>
                    <a:gd name="T12" fmla="*/ 0 w 426"/>
                    <a:gd name="T13" fmla="*/ 236 h 236"/>
                    <a:gd name="T14" fmla="*/ 426 w 426"/>
                    <a:gd name="T15" fmla="*/ 236 h 236"/>
                    <a:gd name="T16" fmla="*/ 426 w 426"/>
                    <a:gd name="T17" fmla="*/ 12 h 236"/>
                    <a:gd name="T18" fmla="*/ 426 w 426"/>
                    <a:gd name="T19" fmla="*/ 0 h 236"/>
                    <a:gd name="T20" fmla="*/ 403 w 426"/>
                    <a:gd name="T21" fmla="*/ 12 h 236"/>
                    <a:gd name="T22" fmla="*/ 53 w 426"/>
                    <a:gd name="T23" fmla="*/ 130 h 236"/>
                    <a:gd name="T24" fmla="*/ 53 w 426"/>
                    <a:gd name="T25" fmla="*/ 130 h 236"/>
                    <a:gd name="T26" fmla="*/ 105 w 426"/>
                    <a:gd name="T27" fmla="*/ 130 h 236"/>
                    <a:gd name="T28" fmla="*/ 105 w 426"/>
                    <a:gd name="T29" fmla="*/ 182 h 236"/>
                    <a:gd name="T30" fmla="*/ 53 w 426"/>
                    <a:gd name="T31" fmla="*/ 182 h 236"/>
                    <a:gd name="T32" fmla="*/ 53 w 426"/>
                    <a:gd name="T33"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236">
                      <a:moveTo>
                        <a:pt x="403" y="12"/>
                      </a:moveTo>
                      <a:lnTo>
                        <a:pt x="403" y="12"/>
                      </a:lnTo>
                      <a:lnTo>
                        <a:pt x="213" y="107"/>
                      </a:lnTo>
                      <a:lnTo>
                        <a:pt x="23" y="12"/>
                      </a:lnTo>
                      <a:lnTo>
                        <a:pt x="0" y="0"/>
                      </a:lnTo>
                      <a:lnTo>
                        <a:pt x="0" y="12"/>
                      </a:lnTo>
                      <a:lnTo>
                        <a:pt x="0" y="236"/>
                      </a:lnTo>
                      <a:lnTo>
                        <a:pt x="426" y="236"/>
                      </a:lnTo>
                      <a:lnTo>
                        <a:pt x="426" y="12"/>
                      </a:lnTo>
                      <a:lnTo>
                        <a:pt x="426" y="0"/>
                      </a:lnTo>
                      <a:lnTo>
                        <a:pt x="403" y="12"/>
                      </a:lnTo>
                      <a:close/>
                      <a:moveTo>
                        <a:pt x="53" y="130"/>
                      </a:moveTo>
                      <a:lnTo>
                        <a:pt x="53" y="130"/>
                      </a:lnTo>
                      <a:lnTo>
                        <a:pt x="105" y="130"/>
                      </a:lnTo>
                      <a:lnTo>
                        <a:pt x="105" y="182"/>
                      </a:lnTo>
                      <a:lnTo>
                        <a:pt x="53" y="182"/>
                      </a:lnTo>
                      <a:lnTo>
                        <a:pt x="53" y="13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236" name="Rectangle 13">
                  <a:extLst>
                    <a:ext uri="{FF2B5EF4-FFF2-40B4-BE49-F238E27FC236}">
                      <a16:creationId xmlns:a16="http://schemas.microsoft.com/office/drawing/2014/main" id="{FFDAC4E0-D200-44FB-A738-817031BC9267}"/>
                    </a:ext>
                  </a:extLst>
                </p:cNvPr>
                <p:cNvSpPr>
                  <a:spLocks noChangeArrowheads="1"/>
                </p:cNvSpPr>
                <p:nvPr/>
              </p:nvSpPr>
              <p:spPr bwMode="auto">
                <a:xfrm>
                  <a:off x="2780941" y="4297752"/>
                  <a:ext cx="2129" cy="2129"/>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237" name="Rectangle 14">
                  <a:extLst>
                    <a:ext uri="{FF2B5EF4-FFF2-40B4-BE49-F238E27FC236}">
                      <a16:creationId xmlns:a16="http://schemas.microsoft.com/office/drawing/2014/main" id="{1DA7DFEA-1DF1-4CA4-BA68-511F2BEA02CD}"/>
                    </a:ext>
                  </a:extLst>
                </p:cNvPr>
                <p:cNvSpPr>
                  <a:spLocks noChangeArrowheads="1"/>
                </p:cNvSpPr>
                <p:nvPr/>
              </p:nvSpPr>
              <p:spPr bwMode="auto">
                <a:xfrm>
                  <a:off x="2218894" y="4297752"/>
                  <a:ext cx="2129" cy="2129"/>
                </a:xfrm>
                <a:prstGeom prst="rect">
                  <a:avLst/>
                </a:prstGeom>
                <a:grpFill/>
                <a:ln w="0">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238" name="Freeform 15">
                  <a:extLst>
                    <a:ext uri="{FF2B5EF4-FFF2-40B4-BE49-F238E27FC236}">
                      <a16:creationId xmlns:a16="http://schemas.microsoft.com/office/drawing/2014/main" id="{CC1E2FDD-EC05-48E3-A3F9-10AFB20B1E9A}"/>
                    </a:ext>
                  </a:extLst>
                </p:cNvPr>
                <p:cNvSpPr>
                  <a:spLocks/>
                </p:cNvSpPr>
                <p:nvPr/>
              </p:nvSpPr>
              <p:spPr bwMode="auto">
                <a:xfrm>
                  <a:off x="2218894" y="4259430"/>
                  <a:ext cx="562047" cy="140512"/>
                </a:xfrm>
                <a:custGeom>
                  <a:avLst/>
                  <a:gdLst>
                    <a:gd name="T0" fmla="*/ 0 w 426"/>
                    <a:gd name="T1" fmla="*/ 0 h 107"/>
                    <a:gd name="T2" fmla="*/ 0 w 426"/>
                    <a:gd name="T3" fmla="*/ 0 h 107"/>
                    <a:gd name="T4" fmla="*/ 0 w 426"/>
                    <a:gd name="T5" fmla="*/ 0 h 107"/>
                    <a:gd name="T6" fmla="*/ 23 w 426"/>
                    <a:gd name="T7" fmla="*/ 12 h 107"/>
                    <a:gd name="T8" fmla="*/ 213 w 426"/>
                    <a:gd name="T9" fmla="*/ 107 h 107"/>
                    <a:gd name="T10" fmla="*/ 403 w 426"/>
                    <a:gd name="T11" fmla="*/ 12 h 107"/>
                    <a:gd name="T12" fmla="*/ 426 w 426"/>
                    <a:gd name="T13" fmla="*/ 0 h 107"/>
                    <a:gd name="T14" fmla="*/ 426 w 426"/>
                    <a:gd name="T15" fmla="*/ 0 h 107"/>
                    <a:gd name="T16" fmla="*/ 0 w 426"/>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07">
                      <a:moveTo>
                        <a:pt x="0" y="0"/>
                      </a:moveTo>
                      <a:lnTo>
                        <a:pt x="0" y="0"/>
                      </a:lnTo>
                      <a:lnTo>
                        <a:pt x="0" y="0"/>
                      </a:lnTo>
                      <a:lnTo>
                        <a:pt x="23" y="12"/>
                      </a:lnTo>
                      <a:lnTo>
                        <a:pt x="213" y="107"/>
                      </a:lnTo>
                      <a:lnTo>
                        <a:pt x="403" y="12"/>
                      </a:lnTo>
                      <a:lnTo>
                        <a:pt x="426" y="0"/>
                      </a:lnTo>
                      <a:lnTo>
                        <a:pt x="426" y="0"/>
                      </a:lnTo>
                      <a:lnTo>
                        <a:pt x="0" y="0"/>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sp>
              <p:nvSpPr>
                <p:cNvPr id="239" name="Freeform 16">
                  <a:extLst>
                    <a:ext uri="{FF2B5EF4-FFF2-40B4-BE49-F238E27FC236}">
                      <a16:creationId xmlns:a16="http://schemas.microsoft.com/office/drawing/2014/main" id="{DFBDB04B-4522-4598-BE99-CC69B45FCA16}"/>
                    </a:ext>
                  </a:extLst>
                </p:cNvPr>
                <p:cNvSpPr>
                  <a:spLocks/>
                </p:cNvSpPr>
                <p:nvPr/>
              </p:nvSpPr>
              <p:spPr bwMode="auto">
                <a:xfrm>
                  <a:off x="2269989" y="4446779"/>
                  <a:ext cx="106448" cy="106448"/>
                </a:xfrm>
                <a:custGeom>
                  <a:avLst/>
                  <a:gdLst>
                    <a:gd name="T0" fmla="*/ 0 w 52"/>
                    <a:gd name="T1" fmla="*/ 52 h 52"/>
                    <a:gd name="T2" fmla="*/ 0 w 52"/>
                    <a:gd name="T3" fmla="*/ 52 h 52"/>
                    <a:gd name="T4" fmla="*/ 52 w 52"/>
                    <a:gd name="T5" fmla="*/ 52 h 52"/>
                    <a:gd name="T6" fmla="*/ 52 w 52"/>
                    <a:gd name="T7" fmla="*/ 0 h 52"/>
                    <a:gd name="T8" fmla="*/ 0 w 52"/>
                    <a:gd name="T9" fmla="*/ 0 h 52"/>
                    <a:gd name="T10" fmla="*/ 0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0" y="52"/>
                      </a:moveTo>
                      <a:lnTo>
                        <a:pt x="0" y="52"/>
                      </a:lnTo>
                      <a:lnTo>
                        <a:pt x="52" y="52"/>
                      </a:lnTo>
                      <a:lnTo>
                        <a:pt x="52" y="0"/>
                      </a:lnTo>
                      <a:lnTo>
                        <a:pt x="0" y="0"/>
                      </a:lnTo>
                      <a:lnTo>
                        <a:pt x="0" y="52"/>
                      </a:lnTo>
                      <a:close/>
                    </a:path>
                  </a:pathLst>
                </a:custGeom>
                <a:grp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endParaRPr>
                </a:p>
              </p:txBody>
            </p:sp>
          </p:grpSp>
          <p:grpSp>
            <p:nvGrpSpPr>
              <p:cNvPr id="318" name="Group 317">
                <a:extLst>
                  <a:ext uri="{FF2B5EF4-FFF2-40B4-BE49-F238E27FC236}">
                    <a16:creationId xmlns:a16="http://schemas.microsoft.com/office/drawing/2014/main" id="{1B31EC74-9503-49FA-A326-B5D55B0D2AF9}"/>
                  </a:ext>
                </a:extLst>
              </p:cNvPr>
              <p:cNvGrpSpPr/>
              <p:nvPr/>
            </p:nvGrpSpPr>
            <p:grpSpPr>
              <a:xfrm>
                <a:off x="3881471" y="3905449"/>
                <a:ext cx="108418" cy="191834"/>
                <a:chOff x="3888211" y="3905449"/>
                <a:chExt cx="108418" cy="191834"/>
              </a:xfrm>
            </p:grpSpPr>
            <p:pic>
              <p:nvPicPr>
                <p:cNvPr id="210" name="Graphic 209">
                  <a:extLst>
                    <a:ext uri="{FF2B5EF4-FFF2-40B4-BE49-F238E27FC236}">
                      <a16:creationId xmlns:a16="http://schemas.microsoft.com/office/drawing/2014/main" id="{859FD665-F3E0-4523-918D-CE9BCCD1A4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88211" y="4005751"/>
                  <a:ext cx="108418" cy="91532"/>
                </a:xfrm>
                <a:prstGeom prst="rect">
                  <a:avLst/>
                </a:prstGeom>
              </p:spPr>
            </p:pic>
            <p:pic>
              <p:nvPicPr>
                <p:cNvPr id="211" name="Graphic 210">
                  <a:extLst>
                    <a:ext uri="{FF2B5EF4-FFF2-40B4-BE49-F238E27FC236}">
                      <a16:creationId xmlns:a16="http://schemas.microsoft.com/office/drawing/2014/main" id="{BDCAB12B-34F9-4FEE-9078-F2AA3B4861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88211" y="3905449"/>
                  <a:ext cx="108418" cy="91532"/>
                </a:xfrm>
                <a:prstGeom prst="rect">
                  <a:avLst/>
                </a:prstGeom>
              </p:spPr>
            </p:pic>
          </p:grpSp>
        </p:grpSp>
      </p:grpSp>
      <p:grpSp>
        <p:nvGrpSpPr>
          <p:cNvPr id="105" name="Group 104" descr="Endpoints&#10;">
            <a:extLst>
              <a:ext uri="{FF2B5EF4-FFF2-40B4-BE49-F238E27FC236}">
                <a16:creationId xmlns:a16="http://schemas.microsoft.com/office/drawing/2014/main" id="{FE3E6B8A-C26C-49B1-B030-5C89E88EB4DD}"/>
              </a:ext>
            </a:extLst>
          </p:cNvPr>
          <p:cNvGrpSpPr/>
          <p:nvPr/>
        </p:nvGrpSpPr>
        <p:grpSpPr>
          <a:xfrm>
            <a:off x="4568454" y="3682256"/>
            <a:ext cx="1459912" cy="914400"/>
            <a:chOff x="4568452" y="3682256"/>
            <a:chExt cx="1459912" cy="914400"/>
          </a:xfrm>
        </p:grpSpPr>
        <p:sp>
          <p:nvSpPr>
            <p:cNvPr id="124" name="Rectangle 123" descr="Endpoints&#10;">
              <a:extLst>
                <a:ext uri="{FF2B5EF4-FFF2-40B4-BE49-F238E27FC236}">
                  <a16:creationId xmlns:a16="http://schemas.microsoft.com/office/drawing/2014/main" id="{311625DA-E2D6-49EE-9001-F1E2A09FA7AE}"/>
                </a:ext>
              </a:extLst>
            </p:cNvPr>
            <p:cNvSpPr/>
            <p:nvPr/>
          </p:nvSpPr>
          <p:spPr bwMode="auto">
            <a:xfrm>
              <a:off x="4568452" y="3682256"/>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Endpoints</a:t>
              </a:r>
            </a:p>
          </p:txBody>
        </p:sp>
        <p:grpSp>
          <p:nvGrpSpPr>
            <p:cNvPr id="240" name="Group 239">
              <a:extLst>
                <a:ext uri="{FF2B5EF4-FFF2-40B4-BE49-F238E27FC236}">
                  <a16:creationId xmlns:a16="http://schemas.microsoft.com/office/drawing/2014/main" id="{B04161E7-0513-4DB6-ACFB-51677D523E0D}"/>
                </a:ext>
              </a:extLst>
            </p:cNvPr>
            <p:cNvGrpSpPr/>
            <p:nvPr/>
          </p:nvGrpSpPr>
          <p:grpSpPr>
            <a:xfrm>
              <a:off x="5137821" y="3927968"/>
              <a:ext cx="321175" cy="264580"/>
              <a:chOff x="5230386" y="4132421"/>
              <a:chExt cx="339443" cy="279629"/>
            </a:xfrm>
          </p:grpSpPr>
          <p:sp>
            <p:nvSpPr>
              <p:cNvPr id="241" name="Freeform 17">
                <a:extLst>
                  <a:ext uri="{FF2B5EF4-FFF2-40B4-BE49-F238E27FC236}">
                    <a16:creationId xmlns:a16="http://schemas.microsoft.com/office/drawing/2014/main" id="{ED4D1E6D-D624-4A18-83A3-865594A4F684}"/>
                  </a:ext>
                </a:extLst>
              </p:cNvPr>
              <p:cNvSpPr>
                <a:spLocks noEditPoints="1"/>
              </p:cNvSpPr>
              <p:nvPr/>
            </p:nvSpPr>
            <p:spPr bwMode="auto">
              <a:xfrm>
                <a:off x="5452824" y="4132421"/>
                <a:ext cx="117005" cy="199735"/>
              </a:xfrm>
              <a:custGeom>
                <a:avLst/>
                <a:gdLst>
                  <a:gd name="T0" fmla="*/ 92 w 147"/>
                  <a:gd name="T1" fmla="*/ 238 h 257"/>
                  <a:gd name="T2" fmla="*/ 92 w 147"/>
                  <a:gd name="T3" fmla="*/ 238 h 257"/>
                  <a:gd name="T4" fmla="*/ 55 w 147"/>
                  <a:gd name="T5" fmla="*/ 238 h 257"/>
                  <a:gd name="T6" fmla="*/ 55 w 147"/>
                  <a:gd name="T7" fmla="*/ 220 h 257"/>
                  <a:gd name="T8" fmla="*/ 92 w 147"/>
                  <a:gd name="T9" fmla="*/ 220 h 257"/>
                  <a:gd name="T10" fmla="*/ 92 w 147"/>
                  <a:gd name="T11" fmla="*/ 238 h 257"/>
                  <a:gd name="T12" fmla="*/ 138 w 147"/>
                  <a:gd name="T13" fmla="*/ 0 h 257"/>
                  <a:gd name="T14" fmla="*/ 138 w 147"/>
                  <a:gd name="T15" fmla="*/ 0 h 257"/>
                  <a:gd name="T16" fmla="*/ 10 w 147"/>
                  <a:gd name="T17" fmla="*/ 0 h 257"/>
                  <a:gd name="T18" fmla="*/ 0 w 147"/>
                  <a:gd name="T19" fmla="*/ 9 h 257"/>
                  <a:gd name="T20" fmla="*/ 0 w 147"/>
                  <a:gd name="T21" fmla="*/ 248 h 257"/>
                  <a:gd name="T22" fmla="*/ 10 w 147"/>
                  <a:gd name="T23" fmla="*/ 257 h 257"/>
                  <a:gd name="T24" fmla="*/ 138 w 147"/>
                  <a:gd name="T25" fmla="*/ 257 h 257"/>
                  <a:gd name="T26" fmla="*/ 147 w 147"/>
                  <a:gd name="T27" fmla="*/ 248 h 257"/>
                  <a:gd name="T28" fmla="*/ 147 w 147"/>
                  <a:gd name="T29" fmla="*/ 9 h 257"/>
                  <a:gd name="T30" fmla="*/ 138 w 147"/>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57">
                    <a:moveTo>
                      <a:pt x="92" y="238"/>
                    </a:moveTo>
                    <a:lnTo>
                      <a:pt x="92" y="238"/>
                    </a:lnTo>
                    <a:lnTo>
                      <a:pt x="55" y="238"/>
                    </a:lnTo>
                    <a:lnTo>
                      <a:pt x="55" y="220"/>
                    </a:lnTo>
                    <a:lnTo>
                      <a:pt x="92" y="220"/>
                    </a:lnTo>
                    <a:lnTo>
                      <a:pt x="92" y="238"/>
                    </a:lnTo>
                    <a:close/>
                    <a:moveTo>
                      <a:pt x="138" y="0"/>
                    </a:moveTo>
                    <a:lnTo>
                      <a:pt x="138" y="0"/>
                    </a:lnTo>
                    <a:lnTo>
                      <a:pt x="10" y="0"/>
                    </a:lnTo>
                    <a:cubicBezTo>
                      <a:pt x="5" y="0"/>
                      <a:pt x="0" y="4"/>
                      <a:pt x="0" y="9"/>
                    </a:cubicBezTo>
                    <a:lnTo>
                      <a:pt x="0" y="248"/>
                    </a:lnTo>
                    <a:cubicBezTo>
                      <a:pt x="0" y="253"/>
                      <a:pt x="5" y="257"/>
                      <a:pt x="10" y="257"/>
                    </a:cubicBezTo>
                    <a:lnTo>
                      <a:pt x="138" y="257"/>
                    </a:lnTo>
                    <a:cubicBezTo>
                      <a:pt x="143" y="257"/>
                      <a:pt x="147" y="253"/>
                      <a:pt x="147" y="248"/>
                    </a:cubicBezTo>
                    <a:lnTo>
                      <a:pt x="147" y="9"/>
                    </a:lnTo>
                    <a:cubicBezTo>
                      <a:pt x="147" y="4"/>
                      <a:pt x="143" y="0"/>
                      <a:pt x="138" y="0"/>
                    </a:cubicBezTo>
                    <a:close/>
                  </a:path>
                </a:pathLst>
              </a:custGeom>
              <a:solidFill>
                <a:schemeClr val="tx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242" name="Freeform 18">
                <a:extLst>
                  <a:ext uri="{FF2B5EF4-FFF2-40B4-BE49-F238E27FC236}">
                    <a16:creationId xmlns:a16="http://schemas.microsoft.com/office/drawing/2014/main" id="{9A988EF3-3BA5-4585-A98E-EF36DF0959D0}"/>
                  </a:ext>
                </a:extLst>
              </p:cNvPr>
              <p:cNvSpPr>
                <a:spLocks noEditPoints="1"/>
              </p:cNvSpPr>
              <p:nvPr/>
            </p:nvSpPr>
            <p:spPr bwMode="auto">
              <a:xfrm>
                <a:off x="5230386" y="4206073"/>
                <a:ext cx="298298" cy="205977"/>
              </a:xfrm>
              <a:custGeom>
                <a:avLst/>
                <a:gdLst>
                  <a:gd name="T0" fmla="*/ 159 w 373"/>
                  <a:gd name="T1" fmla="*/ 213 h 266"/>
                  <a:gd name="T2" fmla="*/ 159 w 373"/>
                  <a:gd name="T3" fmla="*/ 213 h 266"/>
                  <a:gd name="T4" fmla="*/ 213 w 373"/>
                  <a:gd name="T5" fmla="*/ 213 h 266"/>
                  <a:gd name="T6" fmla="*/ 213 w 373"/>
                  <a:gd name="T7" fmla="*/ 240 h 266"/>
                  <a:gd name="T8" fmla="*/ 159 w 373"/>
                  <a:gd name="T9" fmla="*/ 240 h 266"/>
                  <a:gd name="T10" fmla="*/ 159 w 373"/>
                  <a:gd name="T11" fmla="*/ 213 h 266"/>
                  <a:gd name="T12" fmla="*/ 12 w 373"/>
                  <a:gd name="T13" fmla="*/ 266 h 266"/>
                  <a:gd name="T14" fmla="*/ 12 w 373"/>
                  <a:gd name="T15" fmla="*/ 266 h 266"/>
                  <a:gd name="T16" fmla="*/ 360 w 373"/>
                  <a:gd name="T17" fmla="*/ 266 h 266"/>
                  <a:gd name="T18" fmla="*/ 373 w 373"/>
                  <a:gd name="T19" fmla="*/ 254 h 266"/>
                  <a:gd name="T20" fmla="*/ 373 w 373"/>
                  <a:gd name="T21" fmla="*/ 189 h 266"/>
                  <a:gd name="T22" fmla="*/ 289 w 373"/>
                  <a:gd name="T23" fmla="*/ 189 h 266"/>
                  <a:gd name="T24" fmla="*/ 253 w 373"/>
                  <a:gd name="T25" fmla="*/ 154 h 266"/>
                  <a:gd name="T26" fmla="*/ 253 w 373"/>
                  <a:gd name="T27" fmla="*/ 0 h 266"/>
                  <a:gd name="T28" fmla="*/ 12 w 373"/>
                  <a:gd name="T29" fmla="*/ 0 h 266"/>
                  <a:gd name="T30" fmla="*/ 0 w 373"/>
                  <a:gd name="T31" fmla="*/ 13 h 266"/>
                  <a:gd name="T32" fmla="*/ 0 w 373"/>
                  <a:gd name="T33" fmla="*/ 254 h 266"/>
                  <a:gd name="T34" fmla="*/ 12 w 373"/>
                  <a:gd name="T35"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266">
                    <a:moveTo>
                      <a:pt x="159" y="213"/>
                    </a:moveTo>
                    <a:lnTo>
                      <a:pt x="159" y="213"/>
                    </a:lnTo>
                    <a:lnTo>
                      <a:pt x="213" y="213"/>
                    </a:lnTo>
                    <a:lnTo>
                      <a:pt x="213" y="240"/>
                    </a:lnTo>
                    <a:lnTo>
                      <a:pt x="159" y="240"/>
                    </a:lnTo>
                    <a:lnTo>
                      <a:pt x="159" y="213"/>
                    </a:lnTo>
                    <a:close/>
                    <a:moveTo>
                      <a:pt x="12" y="266"/>
                    </a:moveTo>
                    <a:lnTo>
                      <a:pt x="12" y="266"/>
                    </a:lnTo>
                    <a:lnTo>
                      <a:pt x="360" y="266"/>
                    </a:lnTo>
                    <a:cubicBezTo>
                      <a:pt x="367" y="266"/>
                      <a:pt x="373" y="261"/>
                      <a:pt x="373" y="254"/>
                    </a:cubicBezTo>
                    <a:lnTo>
                      <a:pt x="373" y="189"/>
                    </a:lnTo>
                    <a:lnTo>
                      <a:pt x="289" y="189"/>
                    </a:lnTo>
                    <a:cubicBezTo>
                      <a:pt x="269" y="189"/>
                      <a:pt x="253" y="173"/>
                      <a:pt x="253" y="154"/>
                    </a:cubicBezTo>
                    <a:lnTo>
                      <a:pt x="253" y="0"/>
                    </a:lnTo>
                    <a:lnTo>
                      <a:pt x="12" y="0"/>
                    </a:lnTo>
                    <a:cubicBezTo>
                      <a:pt x="5" y="0"/>
                      <a:pt x="0" y="6"/>
                      <a:pt x="0" y="13"/>
                    </a:cubicBezTo>
                    <a:lnTo>
                      <a:pt x="0" y="254"/>
                    </a:lnTo>
                    <a:cubicBezTo>
                      <a:pt x="0" y="261"/>
                      <a:pt x="5" y="266"/>
                      <a:pt x="12" y="266"/>
                    </a:cubicBezTo>
                    <a:close/>
                  </a:path>
                </a:pathLst>
              </a:custGeom>
              <a:solidFill>
                <a:srgbClr val="0078D4"/>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grpSp>
        <p:nvGrpSpPr>
          <p:cNvPr id="126" name="Group 125" descr="Identities&#10;">
            <a:extLst>
              <a:ext uri="{FF2B5EF4-FFF2-40B4-BE49-F238E27FC236}">
                <a16:creationId xmlns:a16="http://schemas.microsoft.com/office/drawing/2014/main" id="{9F05048C-6CF5-4968-BE73-F7630FD34DE4}"/>
              </a:ext>
            </a:extLst>
          </p:cNvPr>
          <p:cNvGrpSpPr/>
          <p:nvPr/>
        </p:nvGrpSpPr>
        <p:grpSpPr>
          <a:xfrm>
            <a:off x="3025967" y="4679317"/>
            <a:ext cx="1459912" cy="914400"/>
            <a:chOff x="3025965" y="4679317"/>
            <a:chExt cx="1459912" cy="914400"/>
          </a:xfrm>
        </p:grpSpPr>
        <p:sp>
          <p:nvSpPr>
            <p:cNvPr id="128" name="Rectangle 127" descr="Identities&#10;">
              <a:extLst>
                <a:ext uri="{FF2B5EF4-FFF2-40B4-BE49-F238E27FC236}">
                  <a16:creationId xmlns:a16="http://schemas.microsoft.com/office/drawing/2014/main" id="{4647566D-4787-44E3-BD53-A26369A91F61}"/>
                </a:ext>
              </a:extLst>
            </p:cNvPr>
            <p:cNvSpPr/>
            <p:nvPr/>
          </p:nvSpPr>
          <p:spPr bwMode="auto">
            <a:xfrm>
              <a:off x="3025965" y="4679317"/>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Identities</a:t>
              </a:r>
            </a:p>
          </p:txBody>
        </p:sp>
        <p:grpSp>
          <p:nvGrpSpPr>
            <p:cNvPr id="323" name="Group 80">
              <a:extLst>
                <a:ext uri="{FF2B5EF4-FFF2-40B4-BE49-F238E27FC236}">
                  <a16:creationId xmlns:a16="http://schemas.microsoft.com/office/drawing/2014/main" id="{A4B86F87-9FA5-4F95-B1D9-C30EE71E11BA}"/>
                </a:ext>
              </a:extLst>
            </p:cNvPr>
            <p:cNvGrpSpPr>
              <a:grpSpLocks noChangeAspect="1"/>
            </p:cNvGrpSpPr>
            <p:nvPr/>
          </p:nvGrpSpPr>
          <p:grpSpPr bwMode="auto">
            <a:xfrm>
              <a:off x="3546426" y="4900128"/>
              <a:ext cx="418992" cy="240204"/>
              <a:chOff x="695" y="1513"/>
              <a:chExt cx="210" cy="124"/>
            </a:xfrm>
            <a:solidFill>
              <a:schemeClr val="tx1"/>
            </a:solidFill>
          </p:grpSpPr>
          <p:sp>
            <p:nvSpPr>
              <p:cNvPr id="324" name="Freeform 81">
                <a:extLst>
                  <a:ext uri="{FF2B5EF4-FFF2-40B4-BE49-F238E27FC236}">
                    <a16:creationId xmlns:a16="http://schemas.microsoft.com/office/drawing/2014/main" id="{7CD30B45-C96D-4B70-B14E-72A48F058B80}"/>
                  </a:ext>
                </a:extLst>
              </p:cNvPr>
              <p:cNvSpPr>
                <a:spLocks/>
              </p:cNvSpPr>
              <p:nvPr/>
            </p:nvSpPr>
            <p:spPr bwMode="auto">
              <a:xfrm>
                <a:off x="695" y="1604"/>
                <a:ext cx="46" cy="33"/>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25" name="Freeform 82">
                <a:extLst>
                  <a:ext uri="{FF2B5EF4-FFF2-40B4-BE49-F238E27FC236}">
                    <a16:creationId xmlns:a16="http://schemas.microsoft.com/office/drawing/2014/main" id="{73F885EE-4918-4A26-99C1-A0770F7E4577}"/>
                  </a:ext>
                </a:extLst>
              </p:cNvPr>
              <p:cNvSpPr>
                <a:spLocks/>
              </p:cNvSpPr>
              <p:nvPr/>
            </p:nvSpPr>
            <p:spPr bwMode="auto">
              <a:xfrm>
                <a:off x="751" y="1588"/>
                <a:ext cx="85" cy="49"/>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solidFill>
                <a:schemeClr val="accent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26" name="Freeform 83">
                <a:extLst>
                  <a:ext uri="{FF2B5EF4-FFF2-40B4-BE49-F238E27FC236}">
                    <a16:creationId xmlns:a16="http://schemas.microsoft.com/office/drawing/2014/main" id="{89747FDB-F844-46DE-81AA-5C1CFDF7C197}"/>
                  </a:ext>
                </a:extLst>
              </p:cNvPr>
              <p:cNvSpPr>
                <a:spLocks/>
              </p:cNvSpPr>
              <p:nvPr/>
            </p:nvSpPr>
            <p:spPr bwMode="auto">
              <a:xfrm>
                <a:off x="839" y="1604"/>
                <a:ext cx="66" cy="33"/>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27" name="Freeform 84">
                <a:extLst>
                  <a:ext uri="{FF2B5EF4-FFF2-40B4-BE49-F238E27FC236}">
                    <a16:creationId xmlns:a16="http://schemas.microsoft.com/office/drawing/2014/main" id="{EDA8FAFF-46A6-498C-92CA-53FB43868A93}"/>
                  </a:ext>
                </a:extLst>
              </p:cNvPr>
              <p:cNvSpPr>
                <a:spLocks/>
              </p:cNvSpPr>
              <p:nvPr/>
            </p:nvSpPr>
            <p:spPr bwMode="auto">
              <a:xfrm>
                <a:off x="852" y="1555"/>
                <a:ext cx="41" cy="41"/>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28" name="Freeform 85">
                <a:extLst>
                  <a:ext uri="{FF2B5EF4-FFF2-40B4-BE49-F238E27FC236}">
                    <a16:creationId xmlns:a16="http://schemas.microsoft.com/office/drawing/2014/main" id="{1CC081AD-5256-4CF4-B1EA-18759BB0C0BD}"/>
                  </a:ext>
                </a:extLst>
              </p:cNvPr>
              <p:cNvSpPr>
                <a:spLocks/>
              </p:cNvSpPr>
              <p:nvPr/>
            </p:nvSpPr>
            <p:spPr bwMode="auto">
              <a:xfrm>
                <a:off x="767" y="1513"/>
                <a:ext cx="66" cy="66"/>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solidFill>
                <a:schemeClr val="accent1"/>
              </a:solid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329" name="Freeform 86">
                <a:extLst>
                  <a:ext uri="{FF2B5EF4-FFF2-40B4-BE49-F238E27FC236}">
                    <a16:creationId xmlns:a16="http://schemas.microsoft.com/office/drawing/2014/main" id="{0153FDCC-FA65-4F2B-88F8-393C23351EC0}"/>
                  </a:ext>
                </a:extLst>
              </p:cNvPr>
              <p:cNvSpPr>
                <a:spLocks/>
              </p:cNvSpPr>
              <p:nvPr/>
            </p:nvSpPr>
            <p:spPr bwMode="auto">
              <a:xfrm>
                <a:off x="703" y="1547"/>
                <a:ext cx="50" cy="49"/>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grpFill/>
              <a:ln w="0">
                <a:noFill/>
                <a:prstDash val="solid"/>
                <a:round/>
                <a:headEnd/>
                <a:tailEnd/>
              </a:ln>
            </p:spPr>
            <p:txBody>
              <a:bodyPr vert="horz" wrap="square" lIns="105456" tIns="52728" rIns="105456" bIns="52728" numCol="1" anchor="t" anchorCtr="0" compatLnSpc="1">
                <a:prstTxWarp prst="textNoShape">
                  <a:avLst/>
                </a:prstTxWarp>
              </a:bodyPr>
              <a:lstStyle/>
              <a:p>
                <a:pPr marL="0" marR="0" lvl="0" indent="0" defTabSz="896354"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grpSp>
        <p:nvGrpSpPr>
          <p:cNvPr id="320" name="Group 319" descr="Apps&#10;">
            <a:extLst>
              <a:ext uri="{FF2B5EF4-FFF2-40B4-BE49-F238E27FC236}">
                <a16:creationId xmlns:a16="http://schemas.microsoft.com/office/drawing/2014/main" id="{5FE5F068-9927-40C8-8E26-4B07EA29684F}"/>
              </a:ext>
            </a:extLst>
          </p:cNvPr>
          <p:cNvGrpSpPr/>
          <p:nvPr/>
        </p:nvGrpSpPr>
        <p:grpSpPr>
          <a:xfrm>
            <a:off x="4568454" y="4679317"/>
            <a:ext cx="1459912" cy="914400"/>
            <a:chOff x="4568452" y="4679317"/>
            <a:chExt cx="1459912" cy="914400"/>
          </a:xfrm>
        </p:grpSpPr>
        <p:sp>
          <p:nvSpPr>
            <p:cNvPr id="127" name="Rectangle 126" descr="Apps&#10;">
              <a:extLst>
                <a:ext uri="{FF2B5EF4-FFF2-40B4-BE49-F238E27FC236}">
                  <a16:creationId xmlns:a16="http://schemas.microsoft.com/office/drawing/2014/main" id="{E209AAA9-ED88-4017-B921-0D52339DDF92}"/>
                </a:ext>
              </a:extLst>
            </p:cNvPr>
            <p:cNvSpPr/>
            <p:nvPr/>
          </p:nvSpPr>
          <p:spPr bwMode="auto">
            <a:xfrm>
              <a:off x="4568452" y="4679317"/>
              <a:ext cx="1459912"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Apps</a:t>
              </a:r>
            </a:p>
          </p:txBody>
        </p:sp>
        <p:grpSp>
          <p:nvGrpSpPr>
            <p:cNvPr id="243" name="Group 242">
              <a:extLst>
                <a:ext uri="{FF2B5EF4-FFF2-40B4-BE49-F238E27FC236}">
                  <a16:creationId xmlns:a16="http://schemas.microsoft.com/office/drawing/2014/main" id="{069E6D79-904B-4D3F-BC9A-3D95BDC23754}"/>
                </a:ext>
              </a:extLst>
            </p:cNvPr>
            <p:cNvGrpSpPr/>
            <p:nvPr/>
          </p:nvGrpSpPr>
          <p:grpSpPr>
            <a:xfrm>
              <a:off x="5141766" y="4896381"/>
              <a:ext cx="313285" cy="247698"/>
              <a:chOff x="19906669" y="4851206"/>
              <a:chExt cx="362764" cy="295426"/>
            </a:xfrm>
          </p:grpSpPr>
          <p:sp>
            <p:nvSpPr>
              <p:cNvPr id="244" name="Freeform 161">
                <a:extLst>
                  <a:ext uri="{FF2B5EF4-FFF2-40B4-BE49-F238E27FC236}">
                    <a16:creationId xmlns:a16="http://schemas.microsoft.com/office/drawing/2014/main" id="{84F145E4-61D2-4833-BC18-1E90C80F30A1}"/>
                  </a:ext>
                </a:extLst>
              </p:cNvPr>
              <p:cNvSpPr>
                <a:spLocks/>
              </p:cNvSpPr>
              <p:nvPr/>
            </p:nvSpPr>
            <p:spPr bwMode="auto">
              <a:xfrm>
                <a:off x="19906669" y="4851206"/>
                <a:ext cx="362764" cy="23360"/>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sp>
            <p:nvSpPr>
              <p:cNvPr id="245" name="Freeform 163">
                <a:extLst>
                  <a:ext uri="{FF2B5EF4-FFF2-40B4-BE49-F238E27FC236}">
                    <a16:creationId xmlns:a16="http://schemas.microsoft.com/office/drawing/2014/main" id="{74012BFA-7680-4A95-B608-B6F143EB9E81}"/>
                  </a:ext>
                </a:extLst>
              </p:cNvPr>
              <p:cNvSpPr>
                <a:spLocks noEditPoints="1"/>
              </p:cNvSpPr>
              <p:nvPr/>
            </p:nvSpPr>
            <p:spPr bwMode="auto">
              <a:xfrm>
                <a:off x="19906669" y="4896545"/>
                <a:ext cx="362764" cy="250087"/>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tx1"/>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3C3C41"/>
                  </a:solidFill>
                  <a:effectLst/>
                  <a:uLnTx/>
                  <a:uFillTx/>
                </a:endParaRPr>
              </a:p>
            </p:txBody>
          </p:sp>
        </p:grpSp>
      </p:grpSp>
      <p:cxnSp>
        <p:nvCxnSpPr>
          <p:cNvPr id="113" name="Straight Connector 112" descr="Line connecting &quot;Azure Sentinel&quot; to &quot;Azure Defender&quot;">
            <a:extLst>
              <a:ext uri="{FF2B5EF4-FFF2-40B4-BE49-F238E27FC236}">
                <a16:creationId xmlns:a16="http://schemas.microsoft.com/office/drawing/2014/main" id="{91EEFE58-ED73-47E3-A684-2FE545ABC74B}"/>
              </a:ext>
            </a:extLst>
          </p:cNvPr>
          <p:cNvCxnSpPr>
            <a:cxnSpLocks/>
            <a:endCxn id="131" idx="0"/>
          </p:cNvCxnSpPr>
          <p:nvPr/>
        </p:nvCxnSpPr>
        <p:spPr>
          <a:xfrm>
            <a:off x="7664829" y="2378612"/>
            <a:ext cx="0" cy="785213"/>
          </a:xfrm>
          <a:prstGeom prst="line">
            <a:avLst/>
          </a:prstGeom>
          <a:ln w="254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1" name="Rectangle 130">
            <a:extLst>
              <a:ext uri="{FF2B5EF4-FFF2-40B4-BE49-F238E27FC236}">
                <a16:creationId xmlns:a16="http://schemas.microsoft.com/office/drawing/2014/main" id="{77207A16-1D9E-457B-9F20-B97FC0EC5BF8}"/>
              </a:ext>
            </a:extLst>
          </p:cNvPr>
          <p:cNvSpPr/>
          <p:nvPr/>
        </p:nvSpPr>
        <p:spPr bwMode="auto">
          <a:xfrm>
            <a:off x="6163624" y="3163825"/>
            <a:ext cx="3002410" cy="4473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600" b="1" dirty="0">
                <a:solidFill>
                  <a:schemeClr val="bg1"/>
                </a:solidFill>
                <a:latin typeface="Segoe UI Semibold" panose="020B0702040204020203" pitchFamily="34" charset="0"/>
                <a:cs typeface="Segoe UI Semibold" panose="020B0702040204020203" pitchFamily="34" charset="0"/>
              </a:rPr>
              <a:t>Microsoft</a:t>
            </a:r>
            <a:r>
              <a:rPr kumimoji="0" lang="en-US" sz="1600" b="1" i="0" u="none" strike="noStrike" kern="1200" cap="none" spc="0" normalizeH="0" baseline="0" noProof="0" dirty="0">
                <a:ln>
                  <a:noFill/>
                </a:ln>
                <a:solidFill>
                  <a:schemeClr val="bg1"/>
                </a:solidFill>
                <a:effectLst/>
                <a:uLnTx/>
                <a:uFillTx/>
                <a:latin typeface="Segoe UI Semibold" panose="020B0702040204020203" pitchFamily="34" charset="0"/>
                <a:cs typeface="Segoe UI Semibold" panose="020B0702040204020203" pitchFamily="34" charset="0"/>
              </a:rPr>
              <a:t> Defender for Cloud</a:t>
            </a:r>
          </a:p>
        </p:txBody>
      </p:sp>
      <p:grpSp>
        <p:nvGrpSpPr>
          <p:cNvPr id="7" name="Group 6" descr="SQL&#10;">
            <a:extLst>
              <a:ext uri="{FF2B5EF4-FFF2-40B4-BE49-F238E27FC236}">
                <a16:creationId xmlns:a16="http://schemas.microsoft.com/office/drawing/2014/main" id="{19682067-AD07-45D3-8EA1-F85132F5F03C}"/>
              </a:ext>
            </a:extLst>
          </p:cNvPr>
          <p:cNvGrpSpPr/>
          <p:nvPr/>
        </p:nvGrpSpPr>
        <p:grpSpPr>
          <a:xfrm>
            <a:off x="6163624" y="3682256"/>
            <a:ext cx="938398" cy="914400"/>
            <a:chOff x="6163624" y="3682256"/>
            <a:chExt cx="938398" cy="914400"/>
          </a:xfrm>
        </p:grpSpPr>
        <p:sp>
          <p:nvSpPr>
            <p:cNvPr id="23" name="Rectangle 22" descr="SQL&#10;">
              <a:extLst>
                <a:ext uri="{FF2B5EF4-FFF2-40B4-BE49-F238E27FC236}">
                  <a16:creationId xmlns:a16="http://schemas.microsoft.com/office/drawing/2014/main" id="{FE50B068-09F2-4CBD-A304-EEE251E3BD57}"/>
                </a:ext>
              </a:extLst>
            </p:cNvPr>
            <p:cNvSpPr/>
            <p:nvPr/>
          </p:nvSpPr>
          <p:spPr bwMode="auto">
            <a:xfrm>
              <a:off x="6163624"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SQL</a:t>
              </a:r>
            </a:p>
          </p:txBody>
        </p:sp>
        <p:pic>
          <p:nvPicPr>
            <p:cNvPr id="146" name="Picture 145">
              <a:extLst>
                <a:ext uri="{FF2B5EF4-FFF2-40B4-BE49-F238E27FC236}">
                  <a16:creationId xmlns:a16="http://schemas.microsoft.com/office/drawing/2014/main" id="{034EB9E1-00F4-4086-950F-9BFC0543AC8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62664" y="3872345"/>
              <a:ext cx="340318" cy="330408"/>
            </a:xfrm>
            <a:prstGeom prst="rect">
              <a:avLst/>
            </a:prstGeom>
          </p:spPr>
        </p:pic>
      </p:grpSp>
      <p:grpSp>
        <p:nvGrpSpPr>
          <p:cNvPr id="4" name="Group 3" descr="Server VMs&#10;">
            <a:extLst>
              <a:ext uri="{FF2B5EF4-FFF2-40B4-BE49-F238E27FC236}">
                <a16:creationId xmlns:a16="http://schemas.microsoft.com/office/drawing/2014/main" id="{A8422FCD-B936-4C37-AF5F-BD827B4F9291}"/>
              </a:ext>
            </a:extLst>
          </p:cNvPr>
          <p:cNvGrpSpPr/>
          <p:nvPr/>
        </p:nvGrpSpPr>
        <p:grpSpPr>
          <a:xfrm>
            <a:off x="7195630" y="3682256"/>
            <a:ext cx="938398" cy="914400"/>
            <a:chOff x="7195630" y="3682256"/>
            <a:chExt cx="938398" cy="914400"/>
          </a:xfrm>
        </p:grpSpPr>
        <p:sp>
          <p:nvSpPr>
            <p:cNvPr id="110" name="Rectangle 109" descr="Server VMs&#10;">
              <a:extLst>
                <a:ext uri="{FF2B5EF4-FFF2-40B4-BE49-F238E27FC236}">
                  <a16:creationId xmlns:a16="http://schemas.microsoft.com/office/drawing/2014/main" id="{6454FEE5-12BC-4AD5-93B5-9D95506DB61F}"/>
                </a:ext>
              </a:extLst>
            </p:cNvPr>
            <p:cNvSpPr/>
            <p:nvPr/>
          </p:nvSpPr>
          <p:spPr bwMode="auto">
            <a:xfrm>
              <a:off x="7195630"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Server / VMs</a:t>
              </a:r>
            </a:p>
          </p:txBody>
        </p:sp>
        <p:grpSp>
          <p:nvGrpSpPr>
            <p:cNvPr id="139" name="Graphic 33">
              <a:extLst>
                <a:ext uri="{FF2B5EF4-FFF2-40B4-BE49-F238E27FC236}">
                  <a16:creationId xmlns:a16="http://schemas.microsoft.com/office/drawing/2014/main" id="{201BDDDC-4F62-43BA-B3C3-64713B14D07D}"/>
                </a:ext>
              </a:extLst>
            </p:cNvPr>
            <p:cNvGrpSpPr/>
            <p:nvPr/>
          </p:nvGrpSpPr>
          <p:grpSpPr>
            <a:xfrm>
              <a:off x="7481338" y="3896260"/>
              <a:ext cx="366982" cy="282578"/>
              <a:chOff x="9214624" y="5352522"/>
              <a:chExt cx="755282" cy="599017"/>
            </a:xfrm>
          </p:grpSpPr>
          <p:sp>
            <p:nvSpPr>
              <p:cNvPr id="140" name="Freeform: Shape 139">
                <a:extLst>
                  <a:ext uri="{FF2B5EF4-FFF2-40B4-BE49-F238E27FC236}">
                    <a16:creationId xmlns:a16="http://schemas.microsoft.com/office/drawing/2014/main" id="{763F8D1B-E927-4A3E-87DC-D253C160128A}"/>
                  </a:ext>
                </a:extLst>
              </p:cNvPr>
              <p:cNvSpPr/>
              <p:nvPr/>
            </p:nvSpPr>
            <p:spPr>
              <a:xfrm>
                <a:off x="9214624" y="5352522"/>
                <a:ext cx="755282" cy="599017"/>
              </a:xfrm>
              <a:custGeom>
                <a:avLst/>
                <a:gdLst>
                  <a:gd name="connsiteX0" fmla="*/ 0 w 755282"/>
                  <a:gd name="connsiteY0" fmla="*/ 20835 h 599017"/>
                  <a:gd name="connsiteX1" fmla="*/ 0 w 755282"/>
                  <a:gd name="connsiteY1" fmla="*/ 20835 h 599017"/>
                  <a:gd name="connsiteX2" fmla="*/ 0 w 755282"/>
                  <a:gd name="connsiteY2" fmla="*/ 458378 h 599017"/>
                  <a:gd name="connsiteX3" fmla="*/ 20835 w 755282"/>
                  <a:gd name="connsiteY3" fmla="*/ 481818 h 599017"/>
                  <a:gd name="connsiteX4" fmla="*/ 348992 w 755282"/>
                  <a:gd name="connsiteY4" fmla="*/ 481818 h 599017"/>
                  <a:gd name="connsiteX5" fmla="*/ 348992 w 755282"/>
                  <a:gd name="connsiteY5" fmla="*/ 549533 h 599017"/>
                  <a:gd name="connsiteX6" fmla="*/ 231793 w 755282"/>
                  <a:gd name="connsiteY6" fmla="*/ 549533 h 599017"/>
                  <a:gd name="connsiteX7" fmla="*/ 231793 w 755282"/>
                  <a:gd name="connsiteY7" fmla="*/ 599017 h 599017"/>
                  <a:gd name="connsiteX8" fmla="*/ 523489 w 755282"/>
                  <a:gd name="connsiteY8" fmla="*/ 599017 h 599017"/>
                  <a:gd name="connsiteX9" fmla="*/ 523489 w 755282"/>
                  <a:gd name="connsiteY9" fmla="*/ 549533 h 599017"/>
                  <a:gd name="connsiteX10" fmla="*/ 406290 w 755282"/>
                  <a:gd name="connsiteY10" fmla="*/ 549533 h 599017"/>
                  <a:gd name="connsiteX11" fmla="*/ 406290 w 755282"/>
                  <a:gd name="connsiteY11" fmla="*/ 481818 h 599017"/>
                  <a:gd name="connsiteX12" fmla="*/ 737051 w 755282"/>
                  <a:gd name="connsiteY12" fmla="*/ 481818 h 599017"/>
                  <a:gd name="connsiteX13" fmla="*/ 760491 w 755282"/>
                  <a:gd name="connsiteY13" fmla="*/ 458378 h 599017"/>
                  <a:gd name="connsiteX14" fmla="*/ 760491 w 755282"/>
                  <a:gd name="connsiteY14" fmla="*/ 20835 h 599017"/>
                  <a:gd name="connsiteX15" fmla="*/ 737051 w 755282"/>
                  <a:gd name="connsiteY15" fmla="*/ 0 h 599017"/>
                  <a:gd name="connsiteX16" fmla="*/ 20835 w 755282"/>
                  <a:gd name="connsiteY16" fmla="*/ 0 h 599017"/>
                  <a:gd name="connsiteX17" fmla="*/ 0 w 755282"/>
                  <a:gd name="connsiteY17" fmla="*/ 20835 h 599017"/>
                  <a:gd name="connsiteX18" fmla="*/ 0 w 755282"/>
                  <a:gd name="connsiteY18" fmla="*/ 20835 h 599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5282" h="599017">
                    <a:moveTo>
                      <a:pt x="0" y="20835"/>
                    </a:moveTo>
                    <a:lnTo>
                      <a:pt x="0" y="20835"/>
                    </a:lnTo>
                    <a:lnTo>
                      <a:pt x="0" y="458378"/>
                    </a:lnTo>
                    <a:cubicBezTo>
                      <a:pt x="0" y="471400"/>
                      <a:pt x="7813" y="481818"/>
                      <a:pt x="20835" y="481818"/>
                    </a:cubicBezTo>
                    <a:lnTo>
                      <a:pt x="348992" y="481818"/>
                    </a:lnTo>
                    <a:lnTo>
                      <a:pt x="348992" y="549533"/>
                    </a:lnTo>
                    <a:lnTo>
                      <a:pt x="231793" y="549533"/>
                    </a:lnTo>
                    <a:lnTo>
                      <a:pt x="231793" y="599017"/>
                    </a:lnTo>
                    <a:lnTo>
                      <a:pt x="523489" y="599017"/>
                    </a:lnTo>
                    <a:lnTo>
                      <a:pt x="523489" y="549533"/>
                    </a:lnTo>
                    <a:lnTo>
                      <a:pt x="406290" y="549533"/>
                    </a:lnTo>
                    <a:lnTo>
                      <a:pt x="406290" y="481818"/>
                    </a:lnTo>
                    <a:lnTo>
                      <a:pt x="737051" y="481818"/>
                    </a:lnTo>
                    <a:cubicBezTo>
                      <a:pt x="750073" y="481818"/>
                      <a:pt x="760491" y="471400"/>
                      <a:pt x="760491" y="458378"/>
                    </a:cubicBezTo>
                    <a:lnTo>
                      <a:pt x="760491" y="20835"/>
                    </a:lnTo>
                    <a:cubicBezTo>
                      <a:pt x="760491" y="7813"/>
                      <a:pt x="750073" y="0"/>
                      <a:pt x="737051" y="0"/>
                    </a:cubicBezTo>
                    <a:lnTo>
                      <a:pt x="20835" y="0"/>
                    </a:lnTo>
                    <a:cubicBezTo>
                      <a:pt x="7813" y="0"/>
                      <a:pt x="0" y="7813"/>
                      <a:pt x="0" y="20835"/>
                    </a:cubicBezTo>
                    <a:lnTo>
                      <a:pt x="0" y="20835"/>
                    </a:lnTo>
                    <a:close/>
                  </a:path>
                </a:pathLst>
              </a:custGeom>
              <a:solidFill>
                <a:schemeClr val="accent1"/>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grpSp>
            <p:nvGrpSpPr>
              <p:cNvPr id="141" name="Graphic 33">
                <a:extLst>
                  <a:ext uri="{FF2B5EF4-FFF2-40B4-BE49-F238E27FC236}">
                    <a16:creationId xmlns:a16="http://schemas.microsoft.com/office/drawing/2014/main" id="{0E7074AF-EB7C-40FA-82C7-845B23B97B32}"/>
                  </a:ext>
                </a:extLst>
              </p:cNvPr>
              <p:cNvGrpSpPr/>
              <p:nvPr/>
            </p:nvGrpSpPr>
            <p:grpSpPr>
              <a:xfrm>
                <a:off x="9469857" y="5451490"/>
                <a:ext cx="244816" cy="270860"/>
                <a:chOff x="9469857" y="5451490"/>
                <a:chExt cx="244816" cy="270860"/>
              </a:xfrm>
              <a:solidFill>
                <a:srgbClr val="FFFFFF"/>
              </a:solidFill>
            </p:grpSpPr>
            <p:sp>
              <p:nvSpPr>
                <p:cNvPr id="142" name="Freeform: Shape 141">
                  <a:extLst>
                    <a:ext uri="{FF2B5EF4-FFF2-40B4-BE49-F238E27FC236}">
                      <a16:creationId xmlns:a16="http://schemas.microsoft.com/office/drawing/2014/main" id="{52F56918-9B46-4E65-9F5E-63FF6CC87370}"/>
                    </a:ext>
                  </a:extLst>
                </p:cNvPr>
                <p:cNvSpPr/>
                <p:nvPr/>
              </p:nvSpPr>
              <p:spPr>
                <a:xfrm>
                  <a:off x="9482879" y="5451490"/>
                  <a:ext cx="208354" cy="130221"/>
                </a:xfrm>
                <a:custGeom>
                  <a:avLst/>
                  <a:gdLst>
                    <a:gd name="connsiteX0" fmla="*/ 229189 w 208353"/>
                    <a:gd name="connsiteY0" fmla="*/ 67715 h 130221"/>
                    <a:gd name="connsiteX1" fmla="*/ 114595 w 208353"/>
                    <a:gd name="connsiteY1" fmla="*/ 0 h 130221"/>
                    <a:gd name="connsiteX2" fmla="*/ 0 w 208353"/>
                    <a:gd name="connsiteY2" fmla="*/ 67715 h 130221"/>
                    <a:gd name="connsiteX3" fmla="*/ 0 w 208353"/>
                    <a:gd name="connsiteY3" fmla="*/ 70319 h 130221"/>
                    <a:gd name="connsiteX4" fmla="*/ 114595 w 208353"/>
                    <a:gd name="connsiteY4" fmla="*/ 135430 h 130221"/>
                    <a:gd name="connsiteX5" fmla="*/ 229189 w 208353"/>
                    <a:gd name="connsiteY5" fmla="*/ 70319 h 130221"/>
                    <a:gd name="connsiteX6" fmla="*/ 229189 w 208353"/>
                    <a:gd name="connsiteY6" fmla="*/ 67715 h 13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53" h="130221">
                      <a:moveTo>
                        <a:pt x="229189" y="67715"/>
                      </a:moveTo>
                      <a:lnTo>
                        <a:pt x="114595" y="0"/>
                      </a:lnTo>
                      <a:lnTo>
                        <a:pt x="0" y="67715"/>
                      </a:lnTo>
                      <a:lnTo>
                        <a:pt x="0" y="70319"/>
                      </a:lnTo>
                      <a:lnTo>
                        <a:pt x="114595" y="135430"/>
                      </a:lnTo>
                      <a:lnTo>
                        <a:pt x="229189" y="70319"/>
                      </a:lnTo>
                      <a:lnTo>
                        <a:pt x="229189"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sp>
              <p:nvSpPr>
                <p:cNvPr id="143" name="Freeform: Shape 142">
                  <a:extLst>
                    <a:ext uri="{FF2B5EF4-FFF2-40B4-BE49-F238E27FC236}">
                      <a16:creationId xmlns:a16="http://schemas.microsoft.com/office/drawing/2014/main" id="{B899488F-1B68-47CC-8291-439201C30410}"/>
                    </a:ext>
                  </a:extLst>
                </p:cNvPr>
                <p:cNvSpPr/>
                <p:nvPr/>
              </p:nvSpPr>
              <p:spPr>
                <a:xfrm>
                  <a:off x="9610496" y="5540040"/>
                  <a:ext cx="104177" cy="182310"/>
                </a:xfrm>
                <a:custGeom>
                  <a:avLst/>
                  <a:gdLst>
                    <a:gd name="connsiteX0" fmla="*/ 0 w 104176"/>
                    <a:gd name="connsiteY0" fmla="*/ 67715 h 182309"/>
                    <a:gd name="connsiteX1" fmla="*/ 0 w 104176"/>
                    <a:gd name="connsiteY1" fmla="*/ 197936 h 182309"/>
                    <a:gd name="connsiteX2" fmla="*/ 114595 w 104176"/>
                    <a:gd name="connsiteY2" fmla="*/ 132826 h 182309"/>
                    <a:gd name="connsiteX3" fmla="*/ 114595 w 104176"/>
                    <a:gd name="connsiteY3" fmla="*/ 0 h 182309"/>
                    <a:gd name="connsiteX4" fmla="*/ 0 w 104176"/>
                    <a:gd name="connsiteY4" fmla="*/ 67715 h 1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6" h="182309">
                      <a:moveTo>
                        <a:pt x="0" y="67715"/>
                      </a:moveTo>
                      <a:lnTo>
                        <a:pt x="0" y="197936"/>
                      </a:lnTo>
                      <a:lnTo>
                        <a:pt x="114595" y="132826"/>
                      </a:lnTo>
                      <a:lnTo>
                        <a:pt x="114595" y="0"/>
                      </a:lnTo>
                      <a:lnTo>
                        <a:pt x="0"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sp>
              <p:nvSpPr>
                <p:cNvPr id="144" name="Freeform: Shape 143">
                  <a:extLst>
                    <a:ext uri="{FF2B5EF4-FFF2-40B4-BE49-F238E27FC236}">
                      <a16:creationId xmlns:a16="http://schemas.microsoft.com/office/drawing/2014/main" id="{2273F55C-EC74-4DAB-B310-484274B2CE01}"/>
                    </a:ext>
                  </a:extLst>
                </p:cNvPr>
                <p:cNvSpPr/>
                <p:nvPr/>
              </p:nvSpPr>
              <p:spPr>
                <a:xfrm>
                  <a:off x="9469857" y="5540040"/>
                  <a:ext cx="104177" cy="182310"/>
                </a:xfrm>
                <a:custGeom>
                  <a:avLst/>
                  <a:gdLst>
                    <a:gd name="connsiteX0" fmla="*/ 117199 w 104176"/>
                    <a:gd name="connsiteY0" fmla="*/ 67715 h 182309"/>
                    <a:gd name="connsiteX1" fmla="*/ 0 w 104176"/>
                    <a:gd name="connsiteY1" fmla="*/ 0 h 182309"/>
                    <a:gd name="connsiteX2" fmla="*/ 0 w 104176"/>
                    <a:gd name="connsiteY2" fmla="*/ 132826 h 182309"/>
                    <a:gd name="connsiteX3" fmla="*/ 114595 w 104176"/>
                    <a:gd name="connsiteY3" fmla="*/ 197936 h 182309"/>
                    <a:gd name="connsiteX4" fmla="*/ 117199 w 104176"/>
                    <a:gd name="connsiteY4" fmla="*/ 67715 h 1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76" h="182309">
                      <a:moveTo>
                        <a:pt x="117199" y="67715"/>
                      </a:moveTo>
                      <a:lnTo>
                        <a:pt x="0" y="0"/>
                      </a:lnTo>
                      <a:lnTo>
                        <a:pt x="0" y="132826"/>
                      </a:lnTo>
                      <a:lnTo>
                        <a:pt x="114595" y="197936"/>
                      </a:lnTo>
                      <a:lnTo>
                        <a:pt x="117199" y="67715"/>
                      </a:lnTo>
                      <a:close/>
                    </a:path>
                  </a:pathLst>
                </a:custGeom>
                <a:solidFill>
                  <a:srgbClr val="FFFFFF"/>
                </a:solidFill>
                <a:ln w="25947" cap="flat">
                  <a:noFill/>
                  <a:prstDash val="solid"/>
                  <a:miter/>
                </a:ln>
              </p:spPr>
              <p:txBody>
                <a:bodyPr rot="0" spcFirstLastPara="0" vertOverflow="overflow" horzOverflow="overflow" vert="horz" wrap="square" lIns="87867" tIns="43934" rIns="87867" bIns="43934" numCol="1" spcCol="0" rtlCol="0" fromWordArt="0" anchor="ctr" anchorCtr="0" forceAA="0" compatLnSpc="1">
                  <a:prstTxWarp prst="textNoShape">
                    <a:avLst/>
                  </a:prstTxWarp>
                  <a:noAutofit/>
                </a:bodyPr>
                <a:lstStyle/>
                <a:p>
                  <a:pPr algn="ctr" defTabSz="896181">
                    <a:defRPr/>
                  </a:pPr>
                  <a:endParaRPr lang="en-US" sz="2800">
                    <a:solidFill>
                      <a:srgbClr val="282828"/>
                    </a:solidFill>
                    <a:latin typeface="Segoe UI"/>
                  </a:endParaRPr>
                </a:p>
              </p:txBody>
            </p:sp>
          </p:grpSp>
        </p:grpSp>
      </p:grpSp>
      <p:grpSp>
        <p:nvGrpSpPr>
          <p:cNvPr id="2" name="Group 1" descr="Containers&#10;">
            <a:extLst>
              <a:ext uri="{FF2B5EF4-FFF2-40B4-BE49-F238E27FC236}">
                <a16:creationId xmlns:a16="http://schemas.microsoft.com/office/drawing/2014/main" id="{11179245-6088-4562-B57D-BBCC1DA31188}"/>
              </a:ext>
            </a:extLst>
          </p:cNvPr>
          <p:cNvGrpSpPr/>
          <p:nvPr/>
        </p:nvGrpSpPr>
        <p:grpSpPr>
          <a:xfrm>
            <a:off x="8227636" y="3682256"/>
            <a:ext cx="938398" cy="914400"/>
            <a:chOff x="8227636" y="3682256"/>
            <a:chExt cx="938398" cy="914400"/>
          </a:xfrm>
        </p:grpSpPr>
        <p:sp>
          <p:nvSpPr>
            <p:cNvPr id="111" name="Rectangle 110" descr="Containers&#10;">
              <a:extLst>
                <a:ext uri="{FF2B5EF4-FFF2-40B4-BE49-F238E27FC236}">
                  <a16:creationId xmlns:a16="http://schemas.microsoft.com/office/drawing/2014/main" id="{F95403B3-0674-4464-BF06-2EE3701898C6}"/>
                </a:ext>
              </a:extLst>
            </p:cNvPr>
            <p:cNvSpPr/>
            <p:nvPr/>
          </p:nvSpPr>
          <p:spPr bwMode="auto">
            <a:xfrm>
              <a:off x="8227636" y="3682256"/>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Containers</a:t>
              </a:r>
            </a:p>
          </p:txBody>
        </p:sp>
        <p:grpSp>
          <p:nvGrpSpPr>
            <p:cNvPr id="135" name="Group 134">
              <a:extLst>
                <a:ext uri="{FF2B5EF4-FFF2-40B4-BE49-F238E27FC236}">
                  <a16:creationId xmlns:a16="http://schemas.microsoft.com/office/drawing/2014/main" id="{2FD5B764-638A-4218-B231-9A569EE04AA3}"/>
                </a:ext>
              </a:extLst>
            </p:cNvPr>
            <p:cNvGrpSpPr/>
            <p:nvPr/>
          </p:nvGrpSpPr>
          <p:grpSpPr>
            <a:xfrm>
              <a:off x="8527470" y="3870428"/>
              <a:ext cx="338730" cy="334242"/>
              <a:chOff x="8051303" y="5878037"/>
              <a:chExt cx="596865" cy="523037"/>
            </a:xfrm>
          </p:grpSpPr>
          <p:sp>
            <p:nvSpPr>
              <p:cNvPr id="136" name="Freeform: Shape 135">
                <a:extLst>
                  <a:ext uri="{FF2B5EF4-FFF2-40B4-BE49-F238E27FC236}">
                    <a16:creationId xmlns:a16="http://schemas.microsoft.com/office/drawing/2014/main" id="{F6E60645-CBC0-4521-A550-D2E427EDBC0E}"/>
                  </a:ext>
                </a:extLst>
              </p:cNvPr>
              <p:cNvSpPr/>
              <p:nvPr/>
            </p:nvSpPr>
            <p:spPr>
              <a:xfrm>
                <a:off x="8301788" y="5878037"/>
                <a:ext cx="346380" cy="519572"/>
              </a:xfrm>
              <a:custGeom>
                <a:avLst/>
                <a:gdLst>
                  <a:gd name="connsiteX0" fmla="*/ 458354 w 485031"/>
                  <a:gd name="connsiteY0" fmla="*/ 550510 h 727546"/>
                  <a:gd name="connsiteX1" fmla="*/ 36377 w 485031"/>
                  <a:gd name="connsiteY1" fmla="*/ 715421 h 727546"/>
                  <a:gd name="connsiteX2" fmla="*/ 36377 w 485031"/>
                  <a:gd name="connsiteY2" fmla="*/ 36377 h 727546"/>
                  <a:gd name="connsiteX3" fmla="*/ 458354 w 485031"/>
                  <a:gd name="connsiteY3" fmla="*/ 181887 h 727546"/>
                </a:gdLst>
                <a:ahLst/>
                <a:cxnLst>
                  <a:cxn ang="0">
                    <a:pos x="connsiteX0" y="connsiteY0"/>
                  </a:cxn>
                  <a:cxn ang="0">
                    <a:pos x="connsiteX1" y="connsiteY1"/>
                  </a:cxn>
                  <a:cxn ang="0">
                    <a:pos x="connsiteX2" y="connsiteY2"/>
                  </a:cxn>
                  <a:cxn ang="0">
                    <a:pos x="connsiteX3" y="connsiteY3"/>
                  </a:cxn>
                </a:cxnLst>
                <a:rect l="l" t="t" r="r" b="b"/>
                <a:pathLst>
                  <a:path w="485031" h="727546">
                    <a:moveTo>
                      <a:pt x="458354" y="550510"/>
                    </a:moveTo>
                    <a:lnTo>
                      <a:pt x="36377" y="715421"/>
                    </a:lnTo>
                    <a:lnTo>
                      <a:pt x="36377" y="36377"/>
                    </a:lnTo>
                    <a:lnTo>
                      <a:pt x="458354" y="181887"/>
                    </a:lnTo>
                    <a:close/>
                  </a:path>
                </a:pathLst>
              </a:custGeom>
              <a:solidFill>
                <a:srgbClr val="C1C1C1"/>
              </a:solidFill>
              <a:ln w="9525" cap="flat">
                <a:noFill/>
                <a:prstDash val="solid"/>
                <a:miter/>
              </a:ln>
            </p:spPr>
            <p:txBody>
              <a:bodyPr rtlCol="0" anchor="ctr"/>
              <a:lstStyle/>
              <a:p>
                <a:pPr defTabSz="896181">
                  <a:defRPr/>
                </a:pPr>
                <a:endParaRPr lang="en-US" sz="3200" kern="0">
                  <a:solidFill>
                    <a:srgbClr val="1A1A1A"/>
                  </a:solidFill>
                  <a:latin typeface="Segoe UI"/>
                </a:endParaRPr>
              </a:p>
            </p:txBody>
          </p:sp>
          <p:sp>
            <p:nvSpPr>
              <p:cNvPr id="137" name="Freeform: Shape 136">
                <a:extLst>
                  <a:ext uri="{FF2B5EF4-FFF2-40B4-BE49-F238E27FC236}">
                    <a16:creationId xmlns:a16="http://schemas.microsoft.com/office/drawing/2014/main" id="{505EC6B0-2A40-43D5-9A4F-CC06A9347655}"/>
                  </a:ext>
                </a:extLst>
              </p:cNvPr>
              <p:cNvSpPr/>
              <p:nvPr/>
            </p:nvSpPr>
            <p:spPr>
              <a:xfrm flipH="1">
                <a:off x="8051303" y="5881501"/>
                <a:ext cx="261721" cy="519573"/>
              </a:xfrm>
              <a:custGeom>
                <a:avLst/>
                <a:gdLst>
                  <a:gd name="connsiteX0" fmla="*/ 458354 w 485031"/>
                  <a:gd name="connsiteY0" fmla="*/ 550510 h 727546"/>
                  <a:gd name="connsiteX1" fmla="*/ 36377 w 485031"/>
                  <a:gd name="connsiteY1" fmla="*/ 715421 h 727546"/>
                  <a:gd name="connsiteX2" fmla="*/ 36377 w 485031"/>
                  <a:gd name="connsiteY2" fmla="*/ 36377 h 727546"/>
                  <a:gd name="connsiteX3" fmla="*/ 458354 w 485031"/>
                  <a:gd name="connsiteY3" fmla="*/ 181887 h 727546"/>
                </a:gdLst>
                <a:ahLst/>
                <a:cxnLst>
                  <a:cxn ang="0">
                    <a:pos x="connsiteX0" y="connsiteY0"/>
                  </a:cxn>
                  <a:cxn ang="0">
                    <a:pos x="connsiteX1" y="connsiteY1"/>
                  </a:cxn>
                  <a:cxn ang="0">
                    <a:pos x="connsiteX2" y="connsiteY2"/>
                  </a:cxn>
                  <a:cxn ang="0">
                    <a:pos x="connsiteX3" y="connsiteY3"/>
                  </a:cxn>
                </a:cxnLst>
                <a:rect l="l" t="t" r="r" b="b"/>
                <a:pathLst>
                  <a:path w="485031" h="727546">
                    <a:moveTo>
                      <a:pt x="458354" y="550510"/>
                    </a:moveTo>
                    <a:lnTo>
                      <a:pt x="36377" y="715421"/>
                    </a:lnTo>
                    <a:lnTo>
                      <a:pt x="36377" y="36377"/>
                    </a:lnTo>
                    <a:lnTo>
                      <a:pt x="458354" y="181887"/>
                    </a:lnTo>
                    <a:close/>
                  </a:path>
                </a:pathLst>
              </a:custGeom>
              <a:solidFill>
                <a:srgbClr val="737373"/>
              </a:solidFill>
              <a:ln w="9525" cap="flat">
                <a:noFill/>
                <a:prstDash val="solid"/>
                <a:miter/>
              </a:ln>
            </p:spPr>
            <p:txBody>
              <a:bodyPr rtlCol="0" anchor="ctr"/>
              <a:lstStyle/>
              <a:p>
                <a:pPr defTabSz="896181">
                  <a:defRPr/>
                </a:pPr>
                <a:endParaRPr lang="en-US" sz="3200" kern="0">
                  <a:solidFill>
                    <a:srgbClr val="1A1A1A"/>
                  </a:solidFill>
                  <a:latin typeface="Segoe UI"/>
                </a:endParaRPr>
              </a:p>
            </p:txBody>
          </p:sp>
        </p:grpSp>
      </p:grpSp>
      <p:grpSp>
        <p:nvGrpSpPr>
          <p:cNvPr id="8" name="Group 7" descr="Network traffic&#10;">
            <a:extLst>
              <a:ext uri="{FF2B5EF4-FFF2-40B4-BE49-F238E27FC236}">
                <a16:creationId xmlns:a16="http://schemas.microsoft.com/office/drawing/2014/main" id="{EAB90EB7-CAA7-4950-B6FB-7390234E3AE2}"/>
              </a:ext>
            </a:extLst>
          </p:cNvPr>
          <p:cNvGrpSpPr/>
          <p:nvPr/>
        </p:nvGrpSpPr>
        <p:grpSpPr>
          <a:xfrm>
            <a:off x="6163624" y="4679317"/>
            <a:ext cx="938398" cy="914400"/>
            <a:chOff x="6163624" y="4679317"/>
            <a:chExt cx="938398" cy="914400"/>
          </a:xfrm>
        </p:grpSpPr>
        <p:sp>
          <p:nvSpPr>
            <p:cNvPr id="114" name="Rectangle 113" descr="Network traffic&#10;">
              <a:extLst>
                <a:ext uri="{FF2B5EF4-FFF2-40B4-BE49-F238E27FC236}">
                  <a16:creationId xmlns:a16="http://schemas.microsoft.com/office/drawing/2014/main" id="{C67AF00C-B319-47E0-9550-AD55437D1F31}"/>
                </a:ext>
              </a:extLst>
            </p:cNvPr>
            <p:cNvSpPr/>
            <p:nvPr/>
          </p:nvSpPr>
          <p:spPr bwMode="auto">
            <a:xfrm>
              <a:off x="6163624"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900" b="1">
                  <a:solidFill>
                    <a:schemeClr val="tx1"/>
                  </a:solidFill>
                  <a:latin typeface="Segoe UI Semibold" panose="020B0702040204020203" pitchFamily="34" charset="0"/>
                  <a:cs typeface="Segoe UI Semibold" panose="020B0702040204020203" pitchFamily="34" charset="0"/>
                </a:rPr>
                <a:t>Network traffic</a:t>
              </a:r>
            </a:p>
          </p:txBody>
        </p:sp>
        <p:grpSp>
          <p:nvGrpSpPr>
            <p:cNvPr id="313" name="Group 52">
              <a:extLst>
                <a:ext uri="{FF2B5EF4-FFF2-40B4-BE49-F238E27FC236}">
                  <a16:creationId xmlns:a16="http://schemas.microsoft.com/office/drawing/2014/main" id="{B260C76E-D7D0-4E0C-9393-06FEF3119D0D}"/>
                </a:ext>
              </a:extLst>
            </p:cNvPr>
            <p:cNvGrpSpPr>
              <a:grpSpLocks noChangeAspect="1"/>
            </p:cNvGrpSpPr>
            <p:nvPr/>
          </p:nvGrpSpPr>
          <p:grpSpPr bwMode="auto">
            <a:xfrm>
              <a:off x="6505010" y="4872601"/>
              <a:ext cx="255626" cy="250513"/>
              <a:chOff x="6269" y="2408"/>
              <a:chExt cx="200" cy="196"/>
            </a:xfrm>
          </p:grpSpPr>
          <p:sp>
            <p:nvSpPr>
              <p:cNvPr id="315" name="Freeform 53">
                <a:extLst>
                  <a:ext uri="{FF2B5EF4-FFF2-40B4-BE49-F238E27FC236}">
                    <a16:creationId xmlns:a16="http://schemas.microsoft.com/office/drawing/2014/main" id="{91F66638-5A51-4DE9-A729-7941C9DC7CC9}"/>
                  </a:ext>
                </a:extLst>
              </p:cNvPr>
              <p:cNvSpPr>
                <a:spLocks/>
              </p:cNvSpPr>
              <p:nvPr/>
            </p:nvSpPr>
            <p:spPr bwMode="auto">
              <a:xfrm>
                <a:off x="6368" y="2408"/>
                <a:ext cx="101" cy="137"/>
              </a:xfrm>
              <a:custGeom>
                <a:avLst/>
                <a:gdLst>
                  <a:gd name="T0" fmla="*/ 55 w 163"/>
                  <a:gd name="T1" fmla="*/ 0 h 221"/>
                  <a:gd name="T2" fmla="*/ 55 w 163"/>
                  <a:gd name="T3" fmla="*/ 0 h 221"/>
                  <a:gd name="T4" fmla="*/ 55 w 163"/>
                  <a:gd name="T5" fmla="*/ 107 h 221"/>
                  <a:gd name="T6" fmla="*/ 0 w 163"/>
                  <a:gd name="T7" fmla="*/ 107 h 221"/>
                  <a:gd name="T8" fmla="*/ 82 w 163"/>
                  <a:gd name="T9" fmla="*/ 221 h 221"/>
                  <a:gd name="T10" fmla="*/ 163 w 163"/>
                  <a:gd name="T11" fmla="*/ 107 h 221"/>
                  <a:gd name="T12" fmla="*/ 108 w 163"/>
                  <a:gd name="T13" fmla="*/ 107 h 221"/>
                  <a:gd name="T14" fmla="*/ 108 w 163"/>
                  <a:gd name="T15" fmla="*/ 0 h 221"/>
                  <a:gd name="T16" fmla="*/ 55 w 163"/>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21">
                    <a:moveTo>
                      <a:pt x="55" y="0"/>
                    </a:moveTo>
                    <a:lnTo>
                      <a:pt x="55" y="0"/>
                    </a:lnTo>
                    <a:lnTo>
                      <a:pt x="55" y="107"/>
                    </a:lnTo>
                    <a:lnTo>
                      <a:pt x="0" y="107"/>
                    </a:lnTo>
                    <a:lnTo>
                      <a:pt x="82" y="221"/>
                    </a:lnTo>
                    <a:lnTo>
                      <a:pt x="163" y="107"/>
                    </a:lnTo>
                    <a:lnTo>
                      <a:pt x="108" y="107"/>
                    </a:lnTo>
                    <a:lnTo>
                      <a:pt x="108" y="0"/>
                    </a:lnTo>
                    <a:lnTo>
                      <a:pt x="55"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6" name="Freeform 54">
                <a:extLst>
                  <a:ext uri="{FF2B5EF4-FFF2-40B4-BE49-F238E27FC236}">
                    <a16:creationId xmlns:a16="http://schemas.microsoft.com/office/drawing/2014/main" id="{8107AC7B-FF84-422E-95C5-C7A5526B7346}"/>
                  </a:ext>
                </a:extLst>
              </p:cNvPr>
              <p:cNvSpPr>
                <a:spLocks/>
              </p:cNvSpPr>
              <p:nvPr/>
            </p:nvSpPr>
            <p:spPr bwMode="auto">
              <a:xfrm>
                <a:off x="6269" y="2467"/>
                <a:ext cx="101" cy="137"/>
              </a:xfrm>
              <a:custGeom>
                <a:avLst/>
                <a:gdLst>
                  <a:gd name="T0" fmla="*/ 0 w 163"/>
                  <a:gd name="T1" fmla="*/ 115 h 221"/>
                  <a:gd name="T2" fmla="*/ 0 w 163"/>
                  <a:gd name="T3" fmla="*/ 115 h 221"/>
                  <a:gd name="T4" fmla="*/ 55 w 163"/>
                  <a:gd name="T5" fmla="*/ 115 h 221"/>
                  <a:gd name="T6" fmla="*/ 55 w 163"/>
                  <a:gd name="T7" fmla="*/ 221 h 221"/>
                  <a:gd name="T8" fmla="*/ 108 w 163"/>
                  <a:gd name="T9" fmla="*/ 221 h 221"/>
                  <a:gd name="T10" fmla="*/ 108 w 163"/>
                  <a:gd name="T11" fmla="*/ 115 h 221"/>
                  <a:gd name="T12" fmla="*/ 163 w 163"/>
                  <a:gd name="T13" fmla="*/ 115 h 221"/>
                  <a:gd name="T14" fmla="*/ 82 w 163"/>
                  <a:gd name="T15" fmla="*/ 0 h 221"/>
                  <a:gd name="T16" fmla="*/ 0 w 163"/>
                  <a:gd name="T17" fmla="*/ 11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21">
                    <a:moveTo>
                      <a:pt x="0" y="115"/>
                    </a:moveTo>
                    <a:lnTo>
                      <a:pt x="0" y="115"/>
                    </a:lnTo>
                    <a:lnTo>
                      <a:pt x="55" y="115"/>
                    </a:lnTo>
                    <a:lnTo>
                      <a:pt x="55" y="221"/>
                    </a:lnTo>
                    <a:lnTo>
                      <a:pt x="108" y="221"/>
                    </a:lnTo>
                    <a:lnTo>
                      <a:pt x="108" y="115"/>
                    </a:lnTo>
                    <a:lnTo>
                      <a:pt x="163" y="115"/>
                    </a:lnTo>
                    <a:lnTo>
                      <a:pt x="82" y="0"/>
                    </a:lnTo>
                    <a:lnTo>
                      <a:pt x="0" y="11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9" name="Group 8" descr="IoT&#10;">
            <a:extLst>
              <a:ext uri="{FF2B5EF4-FFF2-40B4-BE49-F238E27FC236}">
                <a16:creationId xmlns:a16="http://schemas.microsoft.com/office/drawing/2014/main" id="{B9D6A4E7-1D70-4AB2-92A2-B8048ADD44F2}"/>
              </a:ext>
            </a:extLst>
          </p:cNvPr>
          <p:cNvGrpSpPr/>
          <p:nvPr/>
        </p:nvGrpSpPr>
        <p:grpSpPr>
          <a:xfrm>
            <a:off x="7195630" y="4679317"/>
            <a:ext cx="938398" cy="914400"/>
            <a:chOff x="7195630" y="4679317"/>
            <a:chExt cx="938398" cy="914400"/>
          </a:xfrm>
        </p:grpSpPr>
        <p:sp>
          <p:nvSpPr>
            <p:cNvPr id="117" name="Rectangle 116" descr="IoT&#10;">
              <a:extLst>
                <a:ext uri="{FF2B5EF4-FFF2-40B4-BE49-F238E27FC236}">
                  <a16:creationId xmlns:a16="http://schemas.microsoft.com/office/drawing/2014/main" id="{F63F9DD6-764B-46BC-A8FC-F1EBDC8773F9}"/>
                </a:ext>
              </a:extLst>
            </p:cNvPr>
            <p:cNvSpPr/>
            <p:nvPr/>
          </p:nvSpPr>
          <p:spPr bwMode="auto">
            <a:xfrm>
              <a:off x="7195630"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IoT</a:t>
              </a:r>
            </a:p>
          </p:txBody>
        </p:sp>
        <p:grpSp>
          <p:nvGrpSpPr>
            <p:cNvPr id="148" name="Group 147">
              <a:extLst>
                <a:ext uri="{FF2B5EF4-FFF2-40B4-BE49-F238E27FC236}">
                  <a16:creationId xmlns:a16="http://schemas.microsoft.com/office/drawing/2014/main" id="{A3B962D5-E07D-42D7-AF5D-96AF9F5BACCC}"/>
                </a:ext>
              </a:extLst>
            </p:cNvPr>
            <p:cNvGrpSpPr/>
            <p:nvPr/>
          </p:nvGrpSpPr>
          <p:grpSpPr>
            <a:xfrm>
              <a:off x="7508310" y="4866958"/>
              <a:ext cx="313038" cy="306546"/>
              <a:chOff x="10854228" y="3989686"/>
              <a:chExt cx="379602" cy="382863"/>
            </a:xfrm>
          </p:grpSpPr>
          <p:sp>
            <p:nvSpPr>
              <p:cNvPr id="149" name="Rectangle 148">
                <a:extLst>
                  <a:ext uri="{FF2B5EF4-FFF2-40B4-BE49-F238E27FC236}">
                    <a16:creationId xmlns:a16="http://schemas.microsoft.com/office/drawing/2014/main" id="{FDD38EA0-3218-41E8-B16B-C7E5883FDA5C}"/>
                  </a:ext>
                </a:extLst>
              </p:cNvPr>
              <p:cNvSpPr/>
              <p:nvPr/>
            </p:nvSpPr>
            <p:spPr bwMode="auto">
              <a:xfrm rot="19125560" flipH="1">
                <a:off x="10978090" y="4049972"/>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0" name="Rectangle 149">
                <a:extLst>
                  <a:ext uri="{FF2B5EF4-FFF2-40B4-BE49-F238E27FC236}">
                    <a16:creationId xmlns:a16="http://schemas.microsoft.com/office/drawing/2014/main" id="{330D33F4-6E21-4FA4-9C4F-98C5C1923A79}"/>
                  </a:ext>
                </a:extLst>
              </p:cNvPr>
              <p:cNvSpPr/>
              <p:nvPr/>
            </p:nvSpPr>
            <p:spPr bwMode="auto">
              <a:xfrm rot="2161206" flipH="1">
                <a:off x="11091916" y="4024737"/>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1" name="Rectangle 150">
                <a:extLst>
                  <a:ext uri="{FF2B5EF4-FFF2-40B4-BE49-F238E27FC236}">
                    <a16:creationId xmlns:a16="http://schemas.microsoft.com/office/drawing/2014/main" id="{4610ACA9-1673-49A1-BC40-92791904A240}"/>
                  </a:ext>
                </a:extLst>
              </p:cNvPr>
              <p:cNvSpPr/>
              <p:nvPr/>
            </p:nvSpPr>
            <p:spPr bwMode="auto">
              <a:xfrm rot="3931757" flipH="1">
                <a:off x="10953277" y="4159000"/>
                <a:ext cx="18287" cy="13393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2" name="Rectangle 151">
                <a:extLst>
                  <a:ext uri="{FF2B5EF4-FFF2-40B4-BE49-F238E27FC236}">
                    <a16:creationId xmlns:a16="http://schemas.microsoft.com/office/drawing/2014/main" id="{BF23823A-9122-462E-A14A-33A384C04A52}"/>
                  </a:ext>
                </a:extLst>
              </p:cNvPr>
              <p:cNvSpPr/>
              <p:nvPr/>
            </p:nvSpPr>
            <p:spPr bwMode="auto">
              <a:xfrm rot="16538738" flipH="1">
                <a:off x="11108130" y="4124703"/>
                <a:ext cx="18287" cy="13393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3" name="Rectangle 152">
                <a:extLst>
                  <a:ext uri="{FF2B5EF4-FFF2-40B4-BE49-F238E27FC236}">
                    <a16:creationId xmlns:a16="http://schemas.microsoft.com/office/drawing/2014/main" id="{7008BAF6-D74D-4986-9958-4F9AEA809B9E}"/>
                  </a:ext>
                </a:extLst>
              </p:cNvPr>
              <p:cNvSpPr/>
              <p:nvPr/>
            </p:nvSpPr>
            <p:spPr bwMode="auto">
              <a:xfrm rot="20658908" flipH="1">
                <a:off x="11059269" y="4195199"/>
                <a:ext cx="18288" cy="133937"/>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grpSp>
            <p:nvGrpSpPr>
              <p:cNvPr id="154" name="Group 153">
                <a:extLst>
                  <a:ext uri="{FF2B5EF4-FFF2-40B4-BE49-F238E27FC236}">
                    <a16:creationId xmlns:a16="http://schemas.microsoft.com/office/drawing/2014/main" id="{C04B25D1-E4C6-4DEF-8DF9-7E1A94E4DD1E}"/>
                  </a:ext>
                </a:extLst>
              </p:cNvPr>
              <p:cNvGrpSpPr/>
              <p:nvPr/>
            </p:nvGrpSpPr>
            <p:grpSpPr>
              <a:xfrm>
                <a:off x="10854228" y="3989686"/>
                <a:ext cx="379602" cy="382863"/>
                <a:chOff x="10854228" y="3989686"/>
                <a:chExt cx="379602" cy="382863"/>
              </a:xfrm>
            </p:grpSpPr>
            <p:sp>
              <p:nvSpPr>
                <p:cNvPr id="155" name="Oval 154">
                  <a:extLst>
                    <a:ext uri="{FF2B5EF4-FFF2-40B4-BE49-F238E27FC236}">
                      <a16:creationId xmlns:a16="http://schemas.microsoft.com/office/drawing/2014/main" id="{581AE851-C7D3-4BDB-B7D4-C203E119D5CE}"/>
                    </a:ext>
                  </a:extLst>
                </p:cNvPr>
                <p:cNvSpPr/>
                <p:nvPr/>
              </p:nvSpPr>
              <p:spPr bwMode="auto">
                <a:xfrm>
                  <a:off x="10974270" y="4114134"/>
                  <a:ext cx="139622" cy="13962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6" name="Oval 155">
                  <a:extLst>
                    <a:ext uri="{FF2B5EF4-FFF2-40B4-BE49-F238E27FC236}">
                      <a16:creationId xmlns:a16="http://schemas.microsoft.com/office/drawing/2014/main" id="{69F9343E-BE20-458C-999E-EF5BFFA4C46D}"/>
                    </a:ext>
                  </a:extLst>
                </p:cNvPr>
                <p:cNvSpPr/>
                <p:nvPr/>
              </p:nvSpPr>
              <p:spPr bwMode="auto">
                <a:xfrm>
                  <a:off x="11101607" y="3989686"/>
                  <a:ext cx="85242"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7" name="Oval 156">
                  <a:extLst>
                    <a:ext uri="{FF2B5EF4-FFF2-40B4-BE49-F238E27FC236}">
                      <a16:creationId xmlns:a16="http://schemas.microsoft.com/office/drawing/2014/main" id="{3C671B56-65D9-432D-A24B-9089A05788E8}"/>
                    </a:ext>
                  </a:extLst>
                </p:cNvPr>
                <p:cNvSpPr/>
                <p:nvPr/>
              </p:nvSpPr>
              <p:spPr bwMode="auto">
                <a:xfrm>
                  <a:off x="10902749" y="4016582"/>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8" name="Oval 157">
                  <a:extLst>
                    <a:ext uri="{FF2B5EF4-FFF2-40B4-BE49-F238E27FC236}">
                      <a16:creationId xmlns:a16="http://schemas.microsoft.com/office/drawing/2014/main" id="{19CB7AEA-E4E7-4F63-8248-4759DBF6BE67}"/>
                    </a:ext>
                  </a:extLst>
                </p:cNvPr>
                <p:cNvSpPr/>
                <p:nvPr/>
              </p:nvSpPr>
              <p:spPr bwMode="auto">
                <a:xfrm>
                  <a:off x="10854228" y="4211133"/>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59" name="Oval 158">
                  <a:extLst>
                    <a:ext uri="{FF2B5EF4-FFF2-40B4-BE49-F238E27FC236}">
                      <a16:creationId xmlns:a16="http://schemas.microsoft.com/office/drawing/2014/main" id="{A49EC3D4-1F49-443C-B13A-1F0DC727BE24}"/>
                    </a:ext>
                  </a:extLst>
                </p:cNvPr>
                <p:cNvSpPr/>
                <p:nvPr/>
              </p:nvSpPr>
              <p:spPr bwMode="auto">
                <a:xfrm>
                  <a:off x="11148586" y="4161163"/>
                  <a:ext cx="85244"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sp>
              <p:nvSpPr>
                <p:cNvPr id="160" name="Oval 159">
                  <a:extLst>
                    <a:ext uri="{FF2B5EF4-FFF2-40B4-BE49-F238E27FC236}">
                      <a16:creationId xmlns:a16="http://schemas.microsoft.com/office/drawing/2014/main" id="{FE023FE7-10B3-4AA6-A0BB-D28C863EA4AB}"/>
                    </a:ext>
                  </a:extLst>
                </p:cNvPr>
                <p:cNvSpPr/>
                <p:nvPr/>
              </p:nvSpPr>
              <p:spPr bwMode="auto">
                <a:xfrm>
                  <a:off x="11051501" y="4287305"/>
                  <a:ext cx="85242" cy="852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3200" err="1">
                    <a:solidFill>
                      <a:srgbClr val="FFFFFF"/>
                    </a:solidFill>
                    <a:latin typeface="Segoe UI"/>
                  </a:endParaRPr>
                </a:p>
              </p:txBody>
            </p:sp>
          </p:grpSp>
        </p:grpSp>
      </p:grpSp>
      <p:grpSp>
        <p:nvGrpSpPr>
          <p:cNvPr id="11" name="Group 10" descr=" Apps&#10;">
            <a:extLst>
              <a:ext uri="{FF2B5EF4-FFF2-40B4-BE49-F238E27FC236}">
                <a16:creationId xmlns:a16="http://schemas.microsoft.com/office/drawing/2014/main" id="{5EAFF6DB-E8B9-48EE-A199-E7262CA2ABFF}"/>
              </a:ext>
            </a:extLst>
          </p:cNvPr>
          <p:cNvGrpSpPr/>
          <p:nvPr/>
        </p:nvGrpSpPr>
        <p:grpSpPr>
          <a:xfrm>
            <a:off x="8227636" y="4679317"/>
            <a:ext cx="938398" cy="914400"/>
            <a:chOff x="8227636" y="4679317"/>
            <a:chExt cx="938398" cy="914400"/>
          </a:xfrm>
        </p:grpSpPr>
        <p:sp>
          <p:nvSpPr>
            <p:cNvPr id="118" name="Rectangle 117" descr=" Apps&#10;">
              <a:extLst>
                <a:ext uri="{FF2B5EF4-FFF2-40B4-BE49-F238E27FC236}">
                  <a16:creationId xmlns:a16="http://schemas.microsoft.com/office/drawing/2014/main" id="{F12E68D0-3BF1-4AAE-A9EC-634315FB9BBB}"/>
                </a:ext>
              </a:extLst>
            </p:cNvPr>
            <p:cNvSpPr/>
            <p:nvPr/>
          </p:nvSpPr>
          <p:spPr bwMode="auto">
            <a:xfrm>
              <a:off x="8227636" y="4679317"/>
              <a:ext cx="938398" cy="914400"/>
            </a:xfrm>
            <a:prstGeom prst="rect">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000" b="1">
                  <a:solidFill>
                    <a:schemeClr val="tx1"/>
                  </a:solidFill>
                  <a:latin typeface="Segoe UI Semibold" panose="020B0702040204020203" pitchFamily="34" charset="0"/>
                  <a:cs typeface="Segoe UI Semibold" panose="020B0702040204020203" pitchFamily="34" charset="0"/>
                </a:rPr>
                <a:t> Apps</a:t>
              </a:r>
            </a:p>
          </p:txBody>
        </p:sp>
        <p:grpSp>
          <p:nvGrpSpPr>
            <p:cNvPr id="35" name="Group 34">
              <a:extLst>
                <a:ext uri="{FF2B5EF4-FFF2-40B4-BE49-F238E27FC236}">
                  <a16:creationId xmlns:a16="http://schemas.microsoft.com/office/drawing/2014/main" id="{2E79D17C-F86C-46AA-A8EB-721EB03B87A2}"/>
                </a:ext>
              </a:extLst>
            </p:cNvPr>
            <p:cNvGrpSpPr/>
            <p:nvPr/>
          </p:nvGrpSpPr>
          <p:grpSpPr>
            <a:xfrm>
              <a:off x="8532892" y="4861712"/>
              <a:ext cx="327886" cy="317038"/>
              <a:chOff x="8212085" y="4168556"/>
              <a:chExt cx="362708" cy="350709"/>
            </a:xfrm>
          </p:grpSpPr>
          <p:grpSp>
            <p:nvGrpSpPr>
              <p:cNvPr id="332" name="Group 331">
                <a:extLst>
                  <a:ext uri="{FF2B5EF4-FFF2-40B4-BE49-F238E27FC236}">
                    <a16:creationId xmlns:a16="http://schemas.microsoft.com/office/drawing/2014/main" id="{B072673C-1D37-4E7F-BCB6-EA744830200C}"/>
                  </a:ext>
                </a:extLst>
              </p:cNvPr>
              <p:cNvGrpSpPr/>
              <p:nvPr/>
            </p:nvGrpSpPr>
            <p:grpSpPr>
              <a:xfrm>
                <a:off x="8212085" y="4168556"/>
                <a:ext cx="362708" cy="350709"/>
                <a:chOff x="1279612" y="4807225"/>
                <a:chExt cx="583544" cy="581158"/>
              </a:xfrm>
            </p:grpSpPr>
            <p:grpSp>
              <p:nvGrpSpPr>
                <p:cNvPr id="333" name="Group 332">
                  <a:extLst>
                    <a:ext uri="{FF2B5EF4-FFF2-40B4-BE49-F238E27FC236}">
                      <a16:creationId xmlns:a16="http://schemas.microsoft.com/office/drawing/2014/main" id="{19ABFF09-0C3E-4A9B-AF7C-50953DFE7869}"/>
                    </a:ext>
                  </a:extLst>
                </p:cNvPr>
                <p:cNvGrpSpPr/>
                <p:nvPr/>
              </p:nvGrpSpPr>
              <p:grpSpPr>
                <a:xfrm>
                  <a:off x="1279612" y="4807225"/>
                  <a:ext cx="583544" cy="581158"/>
                  <a:chOff x="1279612" y="4807225"/>
                  <a:chExt cx="583544" cy="581158"/>
                </a:xfrm>
              </p:grpSpPr>
              <p:sp>
                <p:nvSpPr>
                  <p:cNvPr id="335" name="Arc 334">
                    <a:extLst>
                      <a:ext uri="{FF2B5EF4-FFF2-40B4-BE49-F238E27FC236}">
                        <a16:creationId xmlns:a16="http://schemas.microsoft.com/office/drawing/2014/main" id="{5A1F5741-AE04-481B-8F65-C069234661A4}"/>
                      </a:ext>
                    </a:extLst>
                  </p:cNvPr>
                  <p:cNvSpPr/>
                  <p:nvPr/>
                </p:nvSpPr>
                <p:spPr>
                  <a:xfrm rot="2748877">
                    <a:off x="1279612" y="4825601"/>
                    <a:ext cx="562782" cy="562782"/>
                  </a:xfrm>
                  <a:prstGeom prst="arc">
                    <a:avLst>
                      <a:gd name="adj1" fmla="val 12163244"/>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sp>
                <p:nvSpPr>
                  <p:cNvPr id="336" name="Arc 335">
                    <a:extLst>
                      <a:ext uri="{FF2B5EF4-FFF2-40B4-BE49-F238E27FC236}">
                        <a16:creationId xmlns:a16="http://schemas.microsoft.com/office/drawing/2014/main" id="{9C8ADBD8-6B4D-4035-A12C-808EFE04E1A6}"/>
                      </a:ext>
                    </a:extLst>
                  </p:cNvPr>
                  <p:cNvSpPr/>
                  <p:nvPr/>
                </p:nvSpPr>
                <p:spPr>
                  <a:xfrm rot="9672494">
                    <a:off x="1300374" y="4807225"/>
                    <a:ext cx="562782" cy="562782"/>
                  </a:xfrm>
                  <a:prstGeom prst="arc">
                    <a:avLst>
                      <a:gd name="adj1" fmla="val 13606772"/>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grpSp>
            <p:sp>
              <p:nvSpPr>
                <p:cNvPr id="334" name="Arc 333">
                  <a:extLst>
                    <a:ext uri="{FF2B5EF4-FFF2-40B4-BE49-F238E27FC236}">
                      <a16:creationId xmlns:a16="http://schemas.microsoft.com/office/drawing/2014/main" id="{CF42AACA-46B4-4F11-981B-FCC0A956192F}"/>
                    </a:ext>
                  </a:extLst>
                </p:cNvPr>
                <p:cNvSpPr/>
                <p:nvPr/>
              </p:nvSpPr>
              <p:spPr>
                <a:xfrm rot="16358996">
                  <a:off x="1286043" y="4815336"/>
                  <a:ext cx="562782" cy="562782"/>
                </a:xfrm>
                <a:prstGeom prst="arc">
                  <a:avLst>
                    <a:gd name="adj1" fmla="val 13267384"/>
                    <a:gd name="adj2" fmla="val 19573220"/>
                  </a:avLst>
                </a:prstGeom>
                <a:noFill/>
                <a:ln w="19050" cap="flat" cmpd="sng" algn="ctr">
                  <a:solidFill>
                    <a:srgbClr val="0078D4"/>
                  </a:solidFill>
                  <a:prstDash val="solid"/>
                  <a:headEnd type="none" w="med" len="med"/>
                  <a:tailEnd type="triangle" w="med" len="med"/>
                </a:ln>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282828"/>
                    </a:solidFill>
                    <a:effectLst/>
                    <a:uLnTx/>
                    <a:uFillTx/>
                    <a:latin typeface="Segoe UI"/>
                    <a:ea typeface="+mn-ea"/>
                    <a:cs typeface="+mn-cs"/>
                  </a:endParaRPr>
                </a:p>
              </p:txBody>
            </p:sp>
          </p:grpSp>
          <p:sp>
            <p:nvSpPr>
              <p:cNvPr id="33" name="Freeform 18">
                <a:extLst>
                  <a:ext uri="{FF2B5EF4-FFF2-40B4-BE49-F238E27FC236}">
                    <a16:creationId xmlns:a16="http://schemas.microsoft.com/office/drawing/2014/main" id="{D39D996B-F6B4-4029-B72E-DD80D2AB8F85}"/>
                  </a:ext>
                </a:extLst>
              </p:cNvPr>
              <p:cNvSpPr>
                <a:spLocks noEditPoints="1"/>
              </p:cNvSpPr>
              <p:nvPr/>
            </p:nvSpPr>
            <p:spPr bwMode="auto">
              <a:xfrm>
                <a:off x="8271995" y="4226435"/>
                <a:ext cx="242888" cy="23495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p>
            </p:txBody>
          </p:sp>
        </p:grpSp>
      </p:grpSp>
      <p:sp>
        <p:nvSpPr>
          <p:cNvPr id="100" name="Rectangle 99">
            <a:extLst>
              <a:ext uri="{FF2B5EF4-FFF2-40B4-BE49-F238E27FC236}">
                <a16:creationId xmlns:a16="http://schemas.microsoft.com/office/drawing/2014/main" id="{CF5982F4-C6A0-421C-BD7B-302CB34A203D}"/>
              </a:ext>
            </a:extLst>
          </p:cNvPr>
          <p:cNvSpPr/>
          <p:nvPr/>
        </p:nvSpPr>
        <p:spPr bwMode="auto">
          <a:xfrm>
            <a:off x="4890329" y="5847321"/>
            <a:ext cx="2411342" cy="49927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solidFill>
                <a:latin typeface="Segoe UI Semibold" panose="020B0702040204020203" pitchFamily="34" charset="0"/>
                <a:cs typeface="Segoe UI Semibold" panose="020B0702040204020203" pitchFamily="34" charset="0"/>
              </a:rPr>
              <a:t>XDR (Extended Detection and Response)</a:t>
            </a:r>
          </a:p>
          <a:p>
            <a:pPr algn="ctr" defTabSz="932472" fontAlgn="base">
              <a:spcBef>
                <a:spcPct val="0"/>
              </a:spcBef>
              <a:spcAft>
                <a:spcPct val="0"/>
              </a:spcAft>
            </a:pPr>
            <a:r>
              <a:rPr lang="en-US" sz="1600" b="1" dirty="0">
                <a:solidFill>
                  <a:schemeClr val="tx1"/>
                </a:solidFill>
                <a:latin typeface="Segoe UI Semibold" panose="020B0702040204020203" pitchFamily="34" charset="0"/>
                <a:cs typeface="Segoe UI Semibold" panose="020B0702040204020203" pitchFamily="34" charset="0"/>
              </a:rPr>
              <a:t>Microsoft Defender</a:t>
            </a:r>
          </a:p>
        </p:txBody>
      </p:sp>
    </p:spTree>
    <p:extLst>
      <p:ext uri="{BB962C8B-B14F-4D97-AF65-F5344CB8AC3E}">
        <p14:creationId xmlns:p14="http://schemas.microsoft.com/office/powerpoint/2010/main" val="242632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8B9A408-ADE8-4172-A97D-52979D79899A}"/>
              </a:ext>
            </a:extLst>
          </p:cNvPr>
          <p:cNvGrpSpPr>
            <a:grpSpLocks noChangeAspect="1"/>
          </p:cNvGrpSpPr>
          <p:nvPr/>
        </p:nvGrpSpPr>
        <p:grpSpPr>
          <a:xfrm>
            <a:off x="424104" y="508189"/>
            <a:ext cx="11343792" cy="5841622"/>
            <a:chOff x="568869" y="551882"/>
            <a:chExt cx="10622283" cy="5470071"/>
          </a:xfrm>
        </p:grpSpPr>
        <p:pic>
          <p:nvPicPr>
            <p:cNvPr id="12" name="Picture 11">
              <a:extLst>
                <a:ext uri="{FF2B5EF4-FFF2-40B4-BE49-F238E27FC236}">
                  <a16:creationId xmlns:a16="http://schemas.microsoft.com/office/drawing/2014/main" id="{9DC51B5F-926F-4C72-85E8-2E3A0D2D5007}"/>
                </a:ext>
              </a:extLst>
            </p:cNvPr>
            <p:cNvPicPr>
              <a:picLocks noChangeAspect="1"/>
            </p:cNvPicPr>
            <p:nvPr/>
          </p:nvPicPr>
          <p:blipFill>
            <a:blip r:embed="rId2"/>
            <a:stretch>
              <a:fillRect/>
            </a:stretch>
          </p:blipFill>
          <p:spPr>
            <a:xfrm>
              <a:off x="568869" y="551882"/>
              <a:ext cx="5608320" cy="5455920"/>
            </a:xfrm>
            <a:prstGeom prst="rect">
              <a:avLst/>
            </a:prstGeom>
          </p:spPr>
        </p:pic>
        <p:pic>
          <p:nvPicPr>
            <p:cNvPr id="13" name="Picture 12">
              <a:extLst>
                <a:ext uri="{FF2B5EF4-FFF2-40B4-BE49-F238E27FC236}">
                  <a16:creationId xmlns:a16="http://schemas.microsoft.com/office/drawing/2014/main" id="{118FDA05-A6FB-4C5D-8D1E-A06C4DD9985B}"/>
                </a:ext>
              </a:extLst>
            </p:cNvPr>
            <p:cNvPicPr>
              <a:picLocks noChangeAspect="1"/>
            </p:cNvPicPr>
            <p:nvPr/>
          </p:nvPicPr>
          <p:blipFill>
            <a:blip r:embed="rId3"/>
            <a:stretch>
              <a:fillRect/>
            </a:stretch>
          </p:blipFill>
          <p:spPr>
            <a:xfrm>
              <a:off x="6177192" y="573653"/>
              <a:ext cx="5013960" cy="5448300"/>
            </a:xfrm>
            <a:prstGeom prst="rect">
              <a:avLst/>
            </a:prstGeom>
          </p:spPr>
        </p:pic>
      </p:grpSp>
    </p:spTree>
    <p:extLst>
      <p:ext uri="{BB962C8B-B14F-4D97-AF65-F5344CB8AC3E}">
        <p14:creationId xmlns:p14="http://schemas.microsoft.com/office/powerpoint/2010/main" val="31005640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A560AF-02EC-4EE6-8D8B-1DE382B2845D}"/>
              </a:ext>
            </a:extLst>
          </p:cNvPr>
          <p:cNvPicPr>
            <a:picLocks noChangeAspect="1"/>
          </p:cNvPicPr>
          <p:nvPr/>
        </p:nvPicPr>
        <p:blipFill>
          <a:blip r:embed="rId2"/>
          <a:stretch>
            <a:fillRect/>
          </a:stretch>
        </p:blipFill>
        <p:spPr>
          <a:xfrm>
            <a:off x="232954" y="340269"/>
            <a:ext cx="11828145" cy="6067425"/>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7D32203B-2EE1-46AE-88CF-63C927DC170B}"/>
              </a:ext>
            </a:extLst>
          </p:cNvPr>
          <p:cNvSpPr txBox="1"/>
          <p:nvPr/>
        </p:nvSpPr>
        <p:spPr>
          <a:xfrm>
            <a:off x="5622309" y="3197666"/>
            <a:ext cx="5224917"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Dans cette phase de reconnaissance de l’appartenance aux groupes Active Directory (ici Enterprise Admins), le Machine Learning Azure ATP nous indique que ce type de requête n’a pas été observée sur cette machine CM01 (information récupérée dans la console MCAS)</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6" name="Arrow: Right 5">
            <a:extLst>
              <a:ext uri="{FF2B5EF4-FFF2-40B4-BE49-F238E27FC236}">
                <a16:creationId xmlns:a16="http://schemas.microsoft.com/office/drawing/2014/main" id="{4EE68941-09AF-4AEC-A354-712BC6A51F84}"/>
              </a:ext>
            </a:extLst>
          </p:cNvPr>
          <p:cNvSpPr/>
          <p:nvPr/>
        </p:nvSpPr>
        <p:spPr>
          <a:xfrm rot="10800000">
            <a:off x="5213679" y="3628798"/>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BAE2B05-09A4-44AF-903A-5AA0ABD2B6F0}"/>
              </a:ext>
            </a:extLst>
          </p:cNvPr>
          <p:cNvSpPr txBox="1"/>
          <p:nvPr/>
        </p:nvSpPr>
        <p:spPr>
          <a:xfrm>
            <a:off x="4342463" y="2104938"/>
            <a:ext cx="522491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Basculement possible vers l’utilisateur, machine, le groupe modifié ou même les informations du DC01</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8" name="Arrow: Right 7">
            <a:extLst>
              <a:ext uri="{FF2B5EF4-FFF2-40B4-BE49-F238E27FC236}">
                <a16:creationId xmlns:a16="http://schemas.microsoft.com/office/drawing/2014/main" id="{75901D0C-0B96-47E9-9E84-1834E1DB00A8}"/>
              </a:ext>
            </a:extLst>
          </p:cNvPr>
          <p:cNvSpPr/>
          <p:nvPr/>
        </p:nvSpPr>
        <p:spPr>
          <a:xfrm rot="16200000">
            <a:off x="6617505" y="1804999"/>
            <a:ext cx="279325" cy="230693"/>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10DAC27D-D413-4FBE-B73D-EE20DD5C86E3}"/>
              </a:ext>
            </a:extLst>
          </p:cNvPr>
          <p:cNvSpPr/>
          <p:nvPr/>
        </p:nvSpPr>
        <p:spPr>
          <a:xfrm>
            <a:off x="5493657" y="5957298"/>
            <a:ext cx="727198" cy="230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6725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BA3714-1323-455C-9248-E6D4E3B70672}"/>
              </a:ext>
            </a:extLst>
          </p:cNvPr>
          <p:cNvPicPr>
            <a:picLocks noChangeAspect="1"/>
          </p:cNvPicPr>
          <p:nvPr/>
        </p:nvPicPr>
        <p:blipFill>
          <a:blip r:embed="rId2"/>
          <a:stretch>
            <a:fillRect/>
          </a:stretch>
        </p:blipFill>
        <p:spPr>
          <a:xfrm>
            <a:off x="719182" y="916076"/>
            <a:ext cx="10165556" cy="4693444"/>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08704AFA-FFE5-4377-BBC7-7344E282EC0D}"/>
              </a:ext>
            </a:extLst>
          </p:cNvPr>
          <p:cNvSpPr txBox="1"/>
          <p:nvPr/>
        </p:nvSpPr>
        <p:spPr>
          <a:xfrm>
            <a:off x="2985377" y="2598003"/>
            <a:ext cx="551273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Le compte local SamiraA, n’existe pas dans l’Active Directory, pourtant celui-ci utilise un ticket kerberos sur la machine cliente AIPScan pour accéder à 2 ressources du domaine !</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6" name="TextBox 5">
            <a:extLst>
              <a:ext uri="{FF2B5EF4-FFF2-40B4-BE49-F238E27FC236}">
                <a16:creationId xmlns:a16="http://schemas.microsoft.com/office/drawing/2014/main" id="{BFC8EF9D-52F8-4199-8E97-65CBACE9C25A}"/>
              </a:ext>
            </a:extLst>
          </p:cNvPr>
          <p:cNvSpPr txBox="1"/>
          <p:nvPr/>
        </p:nvSpPr>
        <p:spPr>
          <a:xfrm>
            <a:off x="3120572" y="3797549"/>
            <a:ext cx="740961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On nous informe également que le mot de passe du krbtgt n’a pas été reseté depuis 1 an, dans cette situation c’est probablement le temps de faire un double reset </a:t>
            </a: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sym typeface="Wingdings" panose="05000000000000000000" pitchFamily="2" charset="2"/>
              </a:rPr>
              <a:t> </a:t>
            </a: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7" name="TextBox 6">
            <a:extLst>
              <a:ext uri="{FF2B5EF4-FFF2-40B4-BE49-F238E27FC236}">
                <a16:creationId xmlns:a16="http://schemas.microsoft.com/office/drawing/2014/main" id="{02748644-3885-4646-9F6E-43C5A0F41140}"/>
              </a:ext>
            </a:extLst>
          </p:cNvPr>
          <p:cNvSpPr txBox="1"/>
          <p:nvPr/>
        </p:nvSpPr>
        <p:spPr>
          <a:xfrm>
            <a:off x="7728850" y="4334203"/>
            <a:ext cx="298994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Un TGS_REQ  a été utilisé alors qu’aucune demande initiale de TGT (AS_REQ) n’a été faite pour ce compte, hum le Golden Ticket est opérationnel </a:t>
            </a: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sym typeface="Wingdings" panose="05000000000000000000" pitchFamily="2" charset="2"/>
              </a:rPr>
              <a:t> !</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8" name="Arrow: Right 7">
            <a:extLst>
              <a:ext uri="{FF2B5EF4-FFF2-40B4-BE49-F238E27FC236}">
                <a16:creationId xmlns:a16="http://schemas.microsoft.com/office/drawing/2014/main" id="{F4C48B14-BEAD-4642-B131-82575F6FBE7F}"/>
              </a:ext>
            </a:extLst>
          </p:cNvPr>
          <p:cNvSpPr/>
          <p:nvPr/>
        </p:nvSpPr>
        <p:spPr>
          <a:xfrm rot="8762830">
            <a:off x="2579446" y="3313707"/>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Arrow: Right 8">
            <a:extLst>
              <a:ext uri="{FF2B5EF4-FFF2-40B4-BE49-F238E27FC236}">
                <a16:creationId xmlns:a16="http://schemas.microsoft.com/office/drawing/2014/main" id="{94EEA542-D40F-47BA-97B1-A1300CF236CB}"/>
              </a:ext>
            </a:extLst>
          </p:cNvPr>
          <p:cNvSpPr/>
          <p:nvPr/>
        </p:nvSpPr>
        <p:spPr>
          <a:xfrm rot="5400000">
            <a:off x="6651744" y="4489667"/>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54F5EB4-80C7-46FF-92BA-3095B2295162}"/>
              </a:ext>
            </a:extLst>
          </p:cNvPr>
          <p:cNvSpPr/>
          <p:nvPr/>
        </p:nvSpPr>
        <p:spPr>
          <a:xfrm rot="10800000">
            <a:off x="7391066" y="5193609"/>
            <a:ext cx="308761" cy="24924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E5614A8-21A4-4785-BCEB-2F96E5A3C0C3}"/>
              </a:ext>
            </a:extLst>
          </p:cNvPr>
          <p:cNvSpPr/>
          <p:nvPr/>
        </p:nvSpPr>
        <p:spPr>
          <a:xfrm>
            <a:off x="1391479" y="3633079"/>
            <a:ext cx="574734" cy="148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65119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60C7E4-5728-423C-B10D-38FC645097F4}"/>
              </a:ext>
            </a:extLst>
          </p:cNvPr>
          <p:cNvGrpSpPr>
            <a:grpSpLocks noChangeAspect="1"/>
          </p:cNvGrpSpPr>
          <p:nvPr/>
        </p:nvGrpSpPr>
        <p:grpSpPr>
          <a:xfrm>
            <a:off x="961755" y="1372257"/>
            <a:ext cx="10157171" cy="4545648"/>
            <a:chOff x="1726587" y="1059543"/>
            <a:chExt cx="9261341" cy="4144736"/>
          </a:xfrm>
        </p:grpSpPr>
        <p:pic>
          <p:nvPicPr>
            <p:cNvPr id="4" name="Picture 3">
              <a:extLst>
                <a:ext uri="{FF2B5EF4-FFF2-40B4-BE49-F238E27FC236}">
                  <a16:creationId xmlns:a16="http://schemas.microsoft.com/office/drawing/2014/main" id="{D2871DDD-9F7C-4B9A-852B-416E5F936722}"/>
                </a:ext>
              </a:extLst>
            </p:cNvPr>
            <p:cNvPicPr>
              <a:picLocks noChangeAspect="1"/>
            </p:cNvPicPr>
            <p:nvPr/>
          </p:nvPicPr>
          <p:blipFill>
            <a:blip r:embed="rId2"/>
            <a:stretch>
              <a:fillRect/>
            </a:stretch>
          </p:blipFill>
          <p:spPr>
            <a:xfrm>
              <a:off x="1726587" y="1059543"/>
              <a:ext cx="9261341" cy="4144736"/>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816225A-D22C-411F-AF5F-79A62A622F44}"/>
                </a:ext>
              </a:extLst>
            </p:cNvPr>
            <p:cNvPicPr>
              <a:picLocks noChangeAspect="1"/>
            </p:cNvPicPr>
            <p:nvPr/>
          </p:nvPicPr>
          <p:blipFill>
            <a:blip r:embed="rId3"/>
            <a:stretch>
              <a:fillRect/>
            </a:stretch>
          </p:blipFill>
          <p:spPr>
            <a:xfrm>
              <a:off x="9202738" y="1059543"/>
              <a:ext cx="1566861" cy="1503374"/>
            </a:xfrm>
            <a:prstGeom prst="rect">
              <a:avLst/>
            </a:prstGeom>
          </p:spPr>
        </p:pic>
        <p:sp>
          <p:nvSpPr>
            <p:cNvPr id="7" name="TextBox 6">
              <a:extLst>
                <a:ext uri="{FF2B5EF4-FFF2-40B4-BE49-F238E27FC236}">
                  <a16:creationId xmlns:a16="http://schemas.microsoft.com/office/drawing/2014/main" id="{62A9C72E-9F1D-4988-947F-34181998A3EB}"/>
                </a:ext>
              </a:extLst>
            </p:cNvPr>
            <p:cNvSpPr txBox="1"/>
            <p:nvPr/>
          </p:nvSpPr>
          <p:spPr>
            <a:xfrm>
              <a:off x="2102969" y="1119599"/>
              <a:ext cx="709976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Ici, dans la console Azure ATP, c’est le Lateral Movement Paths (LPMs) qui peut être pertinent pour comprendre l’exposition des autres comptes pouvant se connecter sur une machine infectée (ici sccmslientpush pour VictimVMDanielp)</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8" name="Arrow: Right 7">
              <a:extLst>
                <a:ext uri="{FF2B5EF4-FFF2-40B4-BE49-F238E27FC236}">
                  <a16:creationId xmlns:a16="http://schemas.microsoft.com/office/drawing/2014/main" id="{57A74D0D-460E-4FB5-BAF6-3353F5742C7C}"/>
                </a:ext>
              </a:extLst>
            </p:cNvPr>
            <p:cNvSpPr/>
            <p:nvPr/>
          </p:nvSpPr>
          <p:spPr>
            <a:xfrm rot="4349377">
              <a:off x="7601387" y="2082312"/>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1B711650-AD88-4C3F-A531-8978FF81CCA5}"/>
                </a:ext>
              </a:extLst>
            </p:cNvPr>
            <p:cNvSpPr/>
            <p:nvPr/>
          </p:nvSpPr>
          <p:spPr>
            <a:xfrm>
              <a:off x="9501042" y="1629868"/>
              <a:ext cx="392621" cy="128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 name="Title 1">
            <a:extLst>
              <a:ext uri="{FF2B5EF4-FFF2-40B4-BE49-F238E27FC236}">
                <a16:creationId xmlns:a16="http://schemas.microsoft.com/office/drawing/2014/main" id="{455C0057-7ECB-4986-B9CF-50CDF4835A58}"/>
              </a:ext>
            </a:extLst>
          </p:cNvPr>
          <p:cNvSpPr>
            <a:spLocks noGrp="1"/>
          </p:cNvSpPr>
          <p:nvPr>
            <p:ph type="title"/>
          </p:nvPr>
        </p:nvSpPr>
        <p:spPr>
          <a:xfrm>
            <a:off x="762662" y="79626"/>
            <a:ext cx="11184172" cy="1325563"/>
          </a:xfrm>
        </p:spPr>
        <p:txBody>
          <a:bodyPr/>
          <a:lstStyle/>
          <a:p>
            <a:r>
              <a:rPr lang="en-US"/>
              <a:t>Azure ATP - Lateral Movement Paths (LMPs)</a:t>
            </a:r>
          </a:p>
        </p:txBody>
      </p:sp>
    </p:spTree>
    <p:extLst>
      <p:ext uri="{BB962C8B-B14F-4D97-AF65-F5344CB8AC3E}">
        <p14:creationId xmlns:p14="http://schemas.microsoft.com/office/powerpoint/2010/main" val="32359047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82B48A1-A95F-4609-922B-EFA9B6F9C269}"/>
              </a:ext>
            </a:extLst>
          </p:cNvPr>
          <p:cNvGrpSpPr>
            <a:grpSpLocks noChangeAspect="1"/>
          </p:cNvGrpSpPr>
          <p:nvPr/>
        </p:nvGrpSpPr>
        <p:grpSpPr>
          <a:xfrm>
            <a:off x="1359693" y="1272852"/>
            <a:ext cx="9472613" cy="5062061"/>
            <a:chOff x="569111" y="805543"/>
            <a:chExt cx="8237055" cy="4401792"/>
          </a:xfrm>
        </p:grpSpPr>
        <p:pic>
          <p:nvPicPr>
            <p:cNvPr id="4" name="Picture 3">
              <a:extLst>
                <a:ext uri="{FF2B5EF4-FFF2-40B4-BE49-F238E27FC236}">
                  <a16:creationId xmlns:a16="http://schemas.microsoft.com/office/drawing/2014/main" id="{22EF6655-BC34-45D3-BA70-46DCFFB019A0}"/>
                </a:ext>
              </a:extLst>
            </p:cNvPr>
            <p:cNvPicPr>
              <a:picLocks noChangeAspect="1"/>
            </p:cNvPicPr>
            <p:nvPr/>
          </p:nvPicPr>
          <p:blipFill>
            <a:blip r:embed="rId2"/>
            <a:stretch>
              <a:fillRect/>
            </a:stretch>
          </p:blipFill>
          <p:spPr>
            <a:xfrm>
              <a:off x="569111" y="805543"/>
              <a:ext cx="8237055" cy="4401792"/>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707282DA-5403-41F1-9099-EFC846439846}"/>
                </a:ext>
              </a:extLst>
            </p:cNvPr>
            <p:cNvSpPr txBox="1"/>
            <p:nvPr/>
          </p:nvSpPr>
          <p:spPr>
            <a:xfrm>
              <a:off x="2655973" y="2904284"/>
              <a:ext cx="513536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rPr>
                <a:t>On retrouve ici tous les IoC (Indicator of Compromise) de la station pour bien comprendre l’origine du problème; les alertes sont conservées sur les 6 derniers mois !</a:t>
              </a:r>
              <a:endParaRPr kumimoji="0" lang="en-US" sz="1600" b="0" i="0" u="none" strike="noStrike" kern="1200" cap="none" spc="0" normalizeH="0" baseline="0" noProof="0">
                <a:ln>
                  <a:noFill/>
                </a:ln>
                <a:solidFill>
                  <a:srgbClr val="FF0000"/>
                </a:solidFill>
                <a:effectLst/>
                <a:highlight>
                  <a:srgbClr val="FFFF00"/>
                </a:highlight>
                <a:uLnTx/>
                <a:uFillTx/>
                <a:latin typeface="Ink Free" panose="03080402000500000000" pitchFamily="66" charset="0"/>
                <a:ea typeface="+mn-ea"/>
                <a:cs typeface="+mn-cs"/>
              </a:endParaRPr>
            </a:p>
          </p:txBody>
        </p:sp>
        <p:sp>
          <p:nvSpPr>
            <p:cNvPr id="7" name="Arrow: Right 6">
              <a:extLst>
                <a:ext uri="{FF2B5EF4-FFF2-40B4-BE49-F238E27FC236}">
                  <a16:creationId xmlns:a16="http://schemas.microsoft.com/office/drawing/2014/main" id="{80287B33-6203-4921-8E09-2C558D10668B}"/>
                </a:ext>
              </a:extLst>
            </p:cNvPr>
            <p:cNvSpPr/>
            <p:nvPr/>
          </p:nvSpPr>
          <p:spPr>
            <a:xfrm rot="8762830">
              <a:off x="3377731" y="3682691"/>
              <a:ext cx="445273" cy="230587"/>
            </a:xfrm>
            <a:prstGeom prst="rightArrow">
              <a:avLst>
                <a:gd name="adj1" fmla="val 12233"/>
                <a:gd name="adj2" fmla="val 50000"/>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32C8D622-7EEE-4BBF-A961-88E7CA341C0B}"/>
                </a:ext>
              </a:extLst>
            </p:cNvPr>
            <p:cNvSpPr/>
            <p:nvPr/>
          </p:nvSpPr>
          <p:spPr>
            <a:xfrm>
              <a:off x="2266023" y="3733523"/>
              <a:ext cx="392621" cy="128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EDFFF236-535B-4C09-BA7A-7BDF5F86C371}"/>
                </a:ext>
              </a:extLst>
            </p:cNvPr>
            <p:cNvSpPr/>
            <p:nvPr/>
          </p:nvSpPr>
          <p:spPr>
            <a:xfrm>
              <a:off x="1096754" y="1154107"/>
              <a:ext cx="620969" cy="1051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C15B7A8B-93B5-47A4-9AA7-CEEB9DE06CF6}"/>
                </a:ext>
              </a:extLst>
            </p:cNvPr>
            <p:cNvSpPr/>
            <p:nvPr/>
          </p:nvSpPr>
          <p:spPr>
            <a:xfrm>
              <a:off x="1622066" y="1640057"/>
              <a:ext cx="511123" cy="144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C781B5A7-F0F7-46A7-8609-1C2472829AF5}"/>
                </a:ext>
              </a:extLst>
            </p:cNvPr>
            <p:cNvSpPr/>
            <p:nvPr/>
          </p:nvSpPr>
          <p:spPr>
            <a:xfrm>
              <a:off x="7982688" y="891393"/>
              <a:ext cx="509651" cy="128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1" name="Title 1">
            <a:extLst>
              <a:ext uri="{FF2B5EF4-FFF2-40B4-BE49-F238E27FC236}">
                <a16:creationId xmlns:a16="http://schemas.microsoft.com/office/drawing/2014/main" id="{E8192F35-4773-4EFB-B7BF-7D3E2998AF48}"/>
              </a:ext>
            </a:extLst>
          </p:cNvPr>
          <p:cNvSpPr>
            <a:spLocks noGrp="1"/>
          </p:cNvSpPr>
          <p:nvPr>
            <p:ph type="title"/>
          </p:nvPr>
        </p:nvSpPr>
        <p:spPr>
          <a:xfrm>
            <a:off x="772601" y="179782"/>
            <a:ext cx="11054963" cy="1325563"/>
          </a:xfrm>
        </p:spPr>
        <p:txBody>
          <a:bodyPr/>
          <a:lstStyle/>
          <a:p>
            <a:r>
              <a:rPr lang="en-US"/>
              <a:t>Vue dans Microsoft Defender Security Center</a:t>
            </a:r>
          </a:p>
        </p:txBody>
      </p:sp>
    </p:spTree>
    <p:extLst>
      <p:ext uri="{BB962C8B-B14F-4D97-AF65-F5344CB8AC3E}">
        <p14:creationId xmlns:p14="http://schemas.microsoft.com/office/powerpoint/2010/main" val="13262065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792655-0D1D-4B5F-B92E-D51FA59E0E95}"/>
              </a:ext>
            </a:extLst>
          </p:cNvPr>
          <p:cNvPicPr>
            <a:picLocks noChangeAspect="1"/>
          </p:cNvPicPr>
          <p:nvPr/>
        </p:nvPicPr>
        <p:blipFill>
          <a:blip r:embed="rId2"/>
          <a:stretch>
            <a:fillRect/>
          </a:stretch>
        </p:blipFill>
        <p:spPr>
          <a:xfrm>
            <a:off x="0" y="210731"/>
            <a:ext cx="12192000" cy="2511309"/>
          </a:xfrm>
          <a:prstGeom prst="rect">
            <a:avLst/>
          </a:prstGeom>
        </p:spPr>
      </p:pic>
      <p:pic>
        <p:nvPicPr>
          <p:cNvPr id="5" name="Picture 4">
            <a:extLst>
              <a:ext uri="{FF2B5EF4-FFF2-40B4-BE49-F238E27FC236}">
                <a16:creationId xmlns:a16="http://schemas.microsoft.com/office/drawing/2014/main" id="{63021DA4-4F64-41CB-8C1A-23DDFECFD1E4}"/>
              </a:ext>
            </a:extLst>
          </p:cNvPr>
          <p:cNvPicPr>
            <a:picLocks noChangeAspect="1"/>
          </p:cNvPicPr>
          <p:nvPr/>
        </p:nvPicPr>
        <p:blipFill>
          <a:blip r:embed="rId3"/>
          <a:stretch>
            <a:fillRect/>
          </a:stretch>
        </p:blipFill>
        <p:spPr>
          <a:xfrm>
            <a:off x="8028530" y="1722258"/>
            <a:ext cx="4014788" cy="2786784"/>
          </a:xfrm>
          <a:prstGeom prst="rect">
            <a:avLst/>
          </a:prstGeom>
        </p:spPr>
      </p:pic>
      <p:pic>
        <p:nvPicPr>
          <p:cNvPr id="6" name="Picture 5">
            <a:extLst>
              <a:ext uri="{FF2B5EF4-FFF2-40B4-BE49-F238E27FC236}">
                <a16:creationId xmlns:a16="http://schemas.microsoft.com/office/drawing/2014/main" id="{0D7AED8B-4A24-4045-9125-ED2813D76E9B}"/>
              </a:ext>
            </a:extLst>
          </p:cNvPr>
          <p:cNvPicPr>
            <a:picLocks noChangeAspect="1"/>
          </p:cNvPicPr>
          <p:nvPr/>
        </p:nvPicPr>
        <p:blipFill>
          <a:blip r:embed="rId4"/>
          <a:stretch>
            <a:fillRect/>
          </a:stretch>
        </p:blipFill>
        <p:spPr>
          <a:xfrm>
            <a:off x="0" y="4233567"/>
            <a:ext cx="12192000" cy="2543117"/>
          </a:xfrm>
          <a:prstGeom prst="rect">
            <a:avLst/>
          </a:prstGeom>
        </p:spPr>
      </p:pic>
    </p:spTree>
    <p:extLst>
      <p:ext uri="{BB962C8B-B14F-4D97-AF65-F5344CB8AC3E}">
        <p14:creationId xmlns:p14="http://schemas.microsoft.com/office/powerpoint/2010/main" val="30329252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ACBDFE02-06C9-4C54-BB66-71B13FBD2BF4}"/>
              </a:ext>
            </a:extLst>
          </p:cNvPr>
          <p:cNvSpPr>
            <a:spLocks noGrp="1"/>
          </p:cNvSpPr>
          <p:nvPr>
            <p:ph type="title"/>
          </p:nvPr>
        </p:nvSpPr>
        <p:spPr/>
        <p:txBody>
          <a:bodyPr/>
          <a:lstStyle/>
          <a:p>
            <a:r>
              <a:rPr lang="fr-FR" dirty="0"/>
              <a:t>Liens</a:t>
            </a:r>
          </a:p>
        </p:txBody>
      </p:sp>
      <p:sp>
        <p:nvSpPr>
          <p:cNvPr id="14" name="Content Placeholder 13">
            <a:extLst>
              <a:ext uri="{FF2B5EF4-FFF2-40B4-BE49-F238E27FC236}">
                <a16:creationId xmlns:a16="http://schemas.microsoft.com/office/drawing/2014/main" id="{D907DB9C-AEFF-4801-B40D-184B28F4B81B}"/>
              </a:ext>
            </a:extLst>
          </p:cNvPr>
          <p:cNvSpPr>
            <a:spLocks noGrp="1"/>
          </p:cNvSpPr>
          <p:nvPr>
            <p:ph sz="quarter" idx="10"/>
          </p:nvPr>
        </p:nvSpPr>
        <p:spPr>
          <a:xfrm>
            <a:off x="693336" y="1354716"/>
            <a:ext cx="10909382" cy="5297294"/>
          </a:xfrm>
        </p:spPr>
        <p:txBody>
          <a:bodyPr/>
          <a:lstStyle/>
          <a:p>
            <a:r>
              <a:rPr lang="fr-FR" dirty="0"/>
              <a:t>Azure ATP </a:t>
            </a:r>
            <a:r>
              <a:rPr lang="fr-FR" dirty="0" err="1"/>
              <a:t>sizing</a:t>
            </a:r>
            <a:r>
              <a:rPr lang="fr-FR" dirty="0"/>
              <a:t> </a:t>
            </a:r>
            <a:r>
              <a:rPr lang="fr-FR" dirty="0" err="1"/>
              <a:t>tool</a:t>
            </a:r>
            <a:r>
              <a:rPr lang="fr-FR" dirty="0"/>
              <a:t> : </a:t>
            </a:r>
            <a:r>
              <a:rPr lang="en-US" dirty="0">
                <a:hlinkClick r:id="rId3"/>
              </a:rPr>
              <a:t>https://aka.ms/aatpsizingtool</a:t>
            </a:r>
            <a:endParaRPr lang="en-US" dirty="0"/>
          </a:p>
          <a:p>
            <a:r>
              <a:rPr lang="en-US" dirty="0"/>
              <a:t>Advanced Auditing Tool : </a:t>
            </a:r>
            <a:r>
              <a:rPr lang="en-US" dirty="0">
                <a:hlinkClick r:id="rId4"/>
              </a:rPr>
              <a:t>https://aka.ms/aatpauditing</a:t>
            </a:r>
            <a:endParaRPr lang="en-US" dirty="0"/>
          </a:p>
          <a:p>
            <a:r>
              <a:rPr lang="en-US" dirty="0" err="1"/>
              <a:t>Communauté</a:t>
            </a:r>
            <a:r>
              <a:rPr lang="en-US" dirty="0"/>
              <a:t> : </a:t>
            </a:r>
            <a:r>
              <a:rPr lang="en-US" sz="2800" u="sng" dirty="0">
                <a:hlinkClick r:id="rId5"/>
              </a:rPr>
              <a:t>https://aka.ms/aatpTechComm</a:t>
            </a:r>
            <a:r>
              <a:rPr lang="en-US" sz="2800" u="sng" dirty="0"/>
              <a:t> </a:t>
            </a:r>
          </a:p>
          <a:p>
            <a:r>
              <a:rPr lang="en-US" sz="2800" dirty="0"/>
              <a:t>Webinars : </a:t>
            </a:r>
            <a:r>
              <a:rPr lang="en-US" sz="2800" dirty="0">
                <a:hlinkClick r:id="rId6"/>
              </a:rPr>
              <a:t>https://aka.ms/aatprecordings</a:t>
            </a:r>
            <a:r>
              <a:rPr lang="en-US" sz="2800" dirty="0"/>
              <a:t> </a:t>
            </a:r>
          </a:p>
          <a:p>
            <a:r>
              <a:rPr lang="en-US" dirty="0"/>
              <a:t>Queries : </a:t>
            </a:r>
            <a:r>
              <a:rPr lang="fr-FR" dirty="0">
                <a:hlinkClick r:id="rId7"/>
              </a:rPr>
              <a:t>https://github.com/microsoft/Microsoft-threat-protection-Hunting-Queries</a:t>
            </a:r>
            <a:r>
              <a:rPr lang="en-US" dirty="0"/>
              <a:t> </a:t>
            </a:r>
          </a:p>
          <a:p>
            <a:r>
              <a:rPr lang="en-US" dirty="0"/>
              <a:t>Billet : </a:t>
            </a:r>
            <a:r>
              <a:rPr lang="en-US" dirty="0">
                <a:hlinkClick r:id="rId8"/>
              </a:rPr>
              <a:t>Vivre </a:t>
            </a:r>
            <a:r>
              <a:rPr lang="en-US" dirty="0" err="1">
                <a:hlinkClick r:id="rId8"/>
              </a:rPr>
              <a:t>une</a:t>
            </a:r>
            <a:r>
              <a:rPr lang="en-US" dirty="0">
                <a:hlinkClick r:id="rId8"/>
              </a:rPr>
              <a:t> experience </a:t>
            </a:r>
            <a:r>
              <a:rPr lang="en-US" dirty="0" err="1">
                <a:hlinkClick r:id="rId8"/>
              </a:rPr>
              <a:t>d’investigation</a:t>
            </a:r>
            <a:r>
              <a:rPr lang="en-US" dirty="0">
                <a:hlinkClick r:id="rId8"/>
              </a:rPr>
              <a:t> </a:t>
            </a:r>
            <a:r>
              <a:rPr lang="en-US" dirty="0" err="1">
                <a:hlinkClick r:id="rId8"/>
              </a:rPr>
              <a:t>hybride</a:t>
            </a:r>
            <a:endParaRPr lang="en-US" dirty="0"/>
          </a:p>
          <a:p>
            <a:r>
              <a:rPr lang="en-US" sz="2800" dirty="0">
                <a:hlinkClick r:id="rId9"/>
              </a:rPr>
              <a:t>Detect threats and manage alerts with MCAS</a:t>
            </a:r>
            <a:endParaRPr lang="en-US" sz="2800" dirty="0"/>
          </a:p>
          <a:p>
            <a:r>
              <a:rPr lang="en-US" dirty="0"/>
              <a:t>Ninja Training : </a:t>
            </a:r>
            <a:r>
              <a:rPr lang="en-US" dirty="0">
                <a:hlinkClick r:id="rId10"/>
              </a:rPr>
              <a:t>https://aka.ms/mdininja</a:t>
            </a:r>
            <a:r>
              <a:rPr lang="en-US" dirty="0"/>
              <a:t> et </a:t>
            </a:r>
            <a:r>
              <a:rPr lang="en-US" dirty="0">
                <a:hlinkClick r:id="rId11"/>
              </a:rPr>
              <a:t>https://aka.ms/mcasninja</a:t>
            </a:r>
            <a:r>
              <a:rPr lang="en-US" dirty="0"/>
              <a:t> </a:t>
            </a:r>
            <a:endParaRPr lang="en-US" sz="2800" dirty="0"/>
          </a:p>
          <a:p>
            <a:endParaRPr lang="en-US" dirty="0"/>
          </a:p>
          <a:p>
            <a:endParaRPr lang="en-US" sz="2800" dirty="0"/>
          </a:p>
          <a:p>
            <a:endParaRPr lang="fr-FR" dirty="0"/>
          </a:p>
        </p:txBody>
      </p:sp>
    </p:spTree>
    <p:extLst>
      <p:ext uri="{BB962C8B-B14F-4D97-AF65-F5344CB8AC3E}">
        <p14:creationId xmlns:p14="http://schemas.microsoft.com/office/powerpoint/2010/main" val="3957722359"/>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282864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D54D7ACC-6E55-46A9-8F7B-30DB25FF0CC4}"/>
              </a:ext>
            </a:extLst>
          </p:cNvPr>
          <p:cNvSpPr/>
          <p:nvPr/>
        </p:nvSpPr>
        <p:spPr bwMode="auto">
          <a:xfrm>
            <a:off x="865" y="487"/>
            <a:ext cx="4571352" cy="6857027"/>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78" name="Rectangle 77">
            <a:extLst>
              <a:ext uri="{FF2B5EF4-FFF2-40B4-BE49-F238E27FC236}">
                <a16:creationId xmlns:a16="http://schemas.microsoft.com/office/drawing/2014/main" id="{786E86E7-F2AE-451C-B820-F6D7CCE39F12}"/>
              </a:ext>
            </a:extLst>
          </p:cNvPr>
          <p:cNvSpPr/>
          <p:nvPr/>
        </p:nvSpPr>
        <p:spPr bwMode="auto">
          <a:xfrm>
            <a:off x="4836498"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endParaRPr lang="en-US" spc="-30" dirty="0">
              <a:solidFill>
                <a:srgbClr val="505050"/>
              </a:solidFill>
              <a:latin typeface="Segoe UI"/>
              <a:cs typeface="Arial" panose="020B0604020202020204" pitchFamily="34" charset="0"/>
            </a:endParaRPr>
          </a:p>
          <a:p>
            <a:pPr defTabSz="914225" fontAlgn="t">
              <a:defRPr/>
            </a:pPr>
            <a:r>
              <a:rPr lang="en-US" spc="-30" dirty="0">
                <a:solidFill>
                  <a:srgbClr val="505050"/>
                </a:solidFill>
                <a:latin typeface="Segoe UI"/>
                <a:cs typeface="Arial" panose="020B0604020202020204" pitchFamily="34" charset="0"/>
              </a:rPr>
              <a:t>Microsoft Endpoint</a:t>
            </a:r>
            <a:br>
              <a:rPr lang="en-US" spc="-30" dirty="0">
                <a:solidFill>
                  <a:srgbClr val="505050"/>
                </a:solidFill>
                <a:latin typeface="Segoe UI"/>
                <a:cs typeface="Arial" panose="020B0604020202020204" pitchFamily="34" charset="0"/>
              </a:rPr>
            </a:br>
            <a:r>
              <a:rPr lang="en-US" spc="-30" dirty="0">
                <a:solidFill>
                  <a:srgbClr val="505050"/>
                </a:solidFill>
                <a:latin typeface="Segoe UI"/>
                <a:cs typeface="Arial" panose="020B0604020202020204" pitchFamily="34" charset="0"/>
              </a:rPr>
              <a:t>Manager</a:t>
            </a:r>
          </a:p>
          <a:p>
            <a:pPr defTabSz="914225" fontAlgn="t">
              <a:defRPr/>
            </a:pPr>
            <a:endParaRPr lang="en-US" spc="-30" dirty="0">
              <a:solidFill>
                <a:srgbClr val="505050"/>
              </a:solidFill>
              <a:latin typeface="Segoe UI"/>
              <a:cs typeface="Arial" panose="020B0604020202020204" pitchFamily="34" charset="0"/>
            </a:endParaRPr>
          </a:p>
        </p:txBody>
      </p:sp>
      <p:sp>
        <p:nvSpPr>
          <p:cNvPr id="79" name="Rectangle 78">
            <a:extLst>
              <a:ext uri="{FF2B5EF4-FFF2-40B4-BE49-F238E27FC236}">
                <a16:creationId xmlns:a16="http://schemas.microsoft.com/office/drawing/2014/main" id="{AAC27753-CF40-48A0-8F8F-FDD62843D578}"/>
              </a:ext>
            </a:extLst>
          </p:cNvPr>
          <p:cNvSpPr/>
          <p:nvPr/>
        </p:nvSpPr>
        <p:spPr bwMode="auto">
          <a:xfrm>
            <a:off x="9659099"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Office 365 Threat Intelligence</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65" name="Rectangle 64">
            <a:extLst>
              <a:ext uri="{FF2B5EF4-FFF2-40B4-BE49-F238E27FC236}">
                <a16:creationId xmlns:a16="http://schemas.microsoft.com/office/drawing/2014/main" id="{435F4A00-837C-4439-9512-4EF1E68FE2DA}"/>
              </a:ext>
            </a:extLst>
          </p:cNvPr>
          <p:cNvSpPr/>
          <p:nvPr/>
        </p:nvSpPr>
        <p:spPr bwMode="auto">
          <a:xfrm>
            <a:off x="4836498"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Endpoint</a:t>
            </a:r>
          </a:p>
          <a:p>
            <a:pPr defTabSz="914225" fontAlgn="t">
              <a:defRPr/>
            </a:pPr>
            <a:endParaRPr lang="en-US" spc="-30" dirty="0">
              <a:solidFill>
                <a:srgbClr val="505050"/>
              </a:solidFill>
              <a:latin typeface="Segoe UI"/>
              <a:cs typeface="Arial" panose="020B0604020202020204" pitchFamily="34" charset="0"/>
            </a:endParaRPr>
          </a:p>
        </p:txBody>
      </p:sp>
      <p:sp>
        <p:nvSpPr>
          <p:cNvPr id="62" name="Rectangle 61">
            <a:extLst>
              <a:ext uri="{FF2B5EF4-FFF2-40B4-BE49-F238E27FC236}">
                <a16:creationId xmlns:a16="http://schemas.microsoft.com/office/drawing/2014/main" id="{08DBF3F1-C52B-45EE-A232-3128370C958F}"/>
              </a:ext>
            </a:extLst>
          </p:cNvPr>
          <p:cNvSpPr/>
          <p:nvPr/>
        </p:nvSpPr>
        <p:spPr bwMode="auto">
          <a:xfrm>
            <a:off x="4836498"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Azure Active Directory</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75" name="Rectangle 74">
            <a:extLst>
              <a:ext uri="{FF2B5EF4-FFF2-40B4-BE49-F238E27FC236}">
                <a16:creationId xmlns:a16="http://schemas.microsoft.com/office/drawing/2014/main" id="{1439C170-8C83-486E-8697-D49394D02D43}"/>
              </a:ext>
            </a:extLst>
          </p:cNvPr>
          <p:cNvSpPr/>
          <p:nvPr/>
        </p:nvSpPr>
        <p:spPr bwMode="auto">
          <a:xfrm>
            <a:off x="7247800"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Office 365</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74" name="Rectangle 73">
            <a:extLst>
              <a:ext uri="{FF2B5EF4-FFF2-40B4-BE49-F238E27FC236}">
                <a16:creationId xmlns:a16="http://schemas.microsoft.com/office/drawing/2014/main" id="{A9360368-9E31-4C76-921B-344DE5EE93EF}"/>
              </a:ext>
            </a:extLst>
          </p:cNvPr>
          <p:cNvSpPr/>
          <p:nvPr/>
        </p:nvSpPr>
        <p:spPr bwMode="auto">
          <a:xfrm>
            <a:off x="9659099"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Cloud Apps</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70" name="Rectangle 69">
            <a:extLst>
              <a:ext uri="{FF2B5EF4-FFF2-40B4-BE49-F238E27FC236}">
                <a16:creationId xmlns:a16="http://schemas.microsoft.com/office/drawing/2014/main" id="{2BDC0F9F-C9FC-4B0A-866B-80192225A964}"/>
              </a:ext>
            </a:extLst>
          </p:cNvPr>
          <p:cNvSpPr/>
          <p:nvPr/>
        </p:nvSpPr>
        <p:spPr bwMode="auto">
          <a:xfrm>
            <a:off x="9659099"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a:p>
            <a:pPr defTabSz="914225" fontAlgn="t">
              <a:defRPr/>
            </a:pPr>
            <a:endParaRPr lang="en-US" spc="-30" dirty="0">
              <a:solidFill>
                <a:srgbClr val="505050"/>
              </a:solidFill>
              <a:latin typeface="Segoe UI"/>
              <a:cs typeface="Arial" panose="020B0604020202020204" pitchFamily="34" charset="0"/>
            </a:endParaRPr>
          </a:p>
          <a:p>
            <a:pPr defTabSz="914225" fontAlgn="t">
              <a:defRPr/>
            </a:pP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a:p>
            <a:pPr defTabSz="914225" fontAlgn="t">
              <a:defRPr/>
            </a:pPr>
            <a:r>
              <a:rPr lang="en-US" spc="-30" dirty="0">
                <a:solidFill>
                  <a:srgbClr val="505050"/>
                </a:solidFill>
                <a:latin typeface="Segoe UI"/>
                <a:cs typeface="Arial" panose="020B0604020202020204" pitchFamily="34" charset="0"/>
              </a:rPr>
              <a:t>Microsoft Defender for Cloud / Microsoft Sentinel</a:t>
            </a:r>
          </a:p>
        </p:txBody>
      </p:sp>
      <p:sp>
        <p:nvSpPr>
          <p:cNvPr id="69" name="Rectangle 68">
            <a:extLst>
              <a:ext uri="{FF2B5EF4-FFF2-40B4-BE49-F238E27FC236}">
                <a16:creationId xmlns:a16="http://schemas.microsoft.com/office/drawing/2014/main" id="{6F0B8F26-7C41-45F4-B1C4-20C431A24441}"/>
              </a:ext>
            </a:extLst>
          </p:cNvPr>
          <p:cNvSpPr/>
          <p:nvPr/>
        </p:nvSpPr>
        <p:spPr bwMode="auto">
          <a:xfrm>
            <a:off x="7247800"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Identity</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64" name="Rectangle 63">
            <a:extLst>
              <a:ext uri="{FF2B5EF4-FFF2-40B4-BE49-F238E27FC236}">
                <a16:creationId xmlns:a16="http://schemas.microsoft.com/office/drawing/2014/main" id="{FFBEF209-6D3E-4E2D-99A5-0CD1A9E970C7}"/>
              </a:ext>
            </a:extLst>
          </p:cNvPr>
          <p:cNvSpPr/>
          <p:nvPr/>
        </p:nvSpPr>
        <p:spPr bwMode="auto">
          <a:xfrm>
            <a:off x="7247800"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Windows 11</a:t>
            </a:r>
            <a:br>
              <a:rPr lang="en-US" spc="-30" dirty="0">
                <a:solidFill>
                  <a:srgbClr val="505050"/>
                </a:solidFill>
                <a:latin typeface="Segoe UI"/>
                <a:cs typeface="Arial" panose="020B0604020202020204" pitchFamily="34" charset="0"/>
              </a:rPr>
            </a:b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pic>
        <p:nvPicPr>
          <p:cNvPr id="18" name="Picture 17">
            <a:extLst>
              <a:ext uri="{FF2B5EF4-FFF2-40B4-BE49-F238E27FC236}">
                <a16:creationId xmlns:a16="http://schemas.microsoft.com/office/drawing/2014/main" id="{FD432E83-EA02-48C6-BA85-680801D6F784}"/>
              </a:ext>
            </a:extLst>
          </p:cNvPr>
          <p:cNvPicPr>
            <a:picLocks noChangeAspect="1"/>
          </p:cNvPicPr>
          <p:nvPr/>
        </p:nvPicPr>
        <p:blipFill>
          <a:blip r:embed="rId3"/>
          <a:stretch>
            <a:fillRect/>
          </a:stretch>
        </p:blipFill>
        <p:spPr>
          <a:xfrm>
            <a:off x="4938705" y="357390"/>
            <a:ext cx="394427" cy="394427"/>
          </a:xfrm>
          <a:prstGeom prst="rect">
            <a:avLst/>
          </a:prstGeom>
        </p:spPr>
      </p:pic>
      <p:pic>
        <p:nvPicPr>
          <p:cNvPr id="20" name="Picture 19">
            <a:extLst>
              <a:ext uri="{FF2B5EF4-FFF2-40B4-BE49-F238E27FC236}">
                <a16:creationId xmlns:a16="http://schemas.microsoft.com/office/drawing/2014/main" id="{7D03B571-757D-4FA9-A16B-79050060A0EC}"/>
              </a:ext>
            </a:extLst>
          </p:cNvPr>
          <p:cNvPicPr>
            <a:picLocks noChangeAspect="1"/>
          </p:cNvPicPr>
          <p:nvPr/>
        </p:nvPicPr>
        <p:blipFill>
          <a:blip r:embed="rId4"/>
          <a:stretch>
            <a:fillRect/>
          </a:stretch>
        </p:blipFill>
        <p:spPr>
          <a:xfrm>
            <a:off x="9754239" y="1984485"/>
            <a:ext cx="394427" cy="394427"/>
          </a:xfrm>
          <a:prstGeom prst="rect">
            <a:avLst/>
          </a:prstGeom>
        </p:spPr>
      </p:pic>
      <p:pic>
        <p:nvPicPr>
          <p:cNvPr id="22" name="Picture 21">
            <a:extLst>
              <a:ext uri="{FF2B5EF4-FFF2-40B4-BE49-F238E27FC236}">
                <a16:creationId xmlns:a16="http://schemas.microsoft.com/office/drawing/2014/main" id="{409208B0-8D41-4417-B76A-60C84A7791E8}"/>
              </a:ext>
            </a:extLst>
          </p:cNvPr>
          <p:cNvPicPr>
            <a:picLocks noChangeAspect="1"/>
          </p:cNvPicPr>
          <p:nvPr/>
        </p:nvPicPr>
        <p:blipFill>
          <a:blip r:embed="rId5"/>
          <a:stretch>
            <a:fillRect/>
          </a:stretch>
        </p:blipFill>
        <p:spPr>
          <a:xfrm>
            <a:off x="4938705" y="1984485"/>
            <a:ext cx="394427" cy="394427"/>
          </a:xfrm>
          <a:prstGeom prst="rect">
            <a:avLst/>
          </a:prstGeom>
        </p:spPr>
      </p:pic>
      <p:sp>
        <p:nvSpPr>
          <p:cNvPr id="47" name="Freeform 16">
            <a:extLst>
              <a:ext uri="{FF2B5EF4-FFF2-40B4-BE49-F238E27FC236}">
                <a16:creationId xmlns:a16="http://schemas.microsoft.com/office/drawing/2014/main" id="{FDE28F55-A0C7-4308-9997-522198753E25}"/>
              </a:ext>
            </a:extLst>
          </p:cNvPr>
          <p:cNvSpPr>
            <a:spLocks noChangeAspect="1"/>
          </p:cNvSpPr>
          <p:nvPr/>
        </p:nvSpPr>
        <p:spPr bwMode="black">
          <a:xfrm>
            <a:off x="9787029"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pic>
        <p:nvPicPr>
          <p:cNvPr id="30" name="Picture 29">
            <a:extLst>
              <a:ext uri="{FF2B5EF4-FFF2-40B4-BE49-F238E27FC236}">
                <a16:creationId xmlns:a16="http://schemas.microsoft.com/office/drawing/2014/main" id="{D4FF4E26-8EDC-486F-A7E9-8D9C5C313A2E}"/>
              </a:ext>
            </a:extLst>
          </p:cNvPr>
          <p:cNvPicPr>
            <a:picLocks noChangeAspect="1"/>
          </p:cNvPicPr>
          <p:nvPr/>
        </p:nvPicPr>
        <p:blipFill>
          <a:blip r:embed="rId6"/>
          <a:stretch>
            <a:fillRect/>
          </a:stretch>
        </p:blipFill>
        <p:spPr>
          <a:xfrm>
            <a:off x="4938705" y="3598831"/>
            <a:ext cx="394427" cy="394427"/>
          </a:xfrm>
          <a:prstGeom prst="rect">
            <a:avLst/>
          </a:prstGeom>
        </p:spPr>
      </p:pic>
      <p:pic>
        <p:nvPicPr>
          <p:cNvPr id="50" name="Picture 49">
            <a:extLst>
              <a:ext uri="{FF2B5EF4-FFF2-40B4-BE49-F238E27FC236}">
                <a16:creationId xmlns:a16="http://schemas.microsoft.com/office/drawing/2014/main" id="{47AAEF8F-AAE7-4F54-BB7E-F38C47FBF467}"/>
              </a:ext>
            </a:extLst>
          </p:cNvPr>
          <p:cNvPicPr>
            <a:picLocks noChangeAspect="1"/>
          </p:cNvPicPr>
          <p:nvPr/>
        </p:nvPicPr>
        <p:blipFill>
          <a:blip r:embed="rId7"/>
          <a:stretch>
            <a:fillRect/>
          </a:stretch>
        </p:blipFill>
        <p:spPr>
          <a:xfrm>
            <a:off x="7356097" y="355619"/>
            <a:ext cx="398411" cy="397970"/>
          </a:xfrm>
          <a:prstGeom prst="rect">
            <a:avLst/>
          </a:prstGeom>
        </p:spPr>
      </p:pic>
      <p:sp>
        <p:nvSpPr>
          <p:cNvPr id="40" name="Rectangle 39">
            <a:extLst>
              <a:ext uri="{FF2B5EF4-FFF2-40B4-BE49-F238E27FC236}">
                <a16:creationId xmlns:a16="http://schemas.microsoft.com/office/drawing/2014/main" id="{EBEA7BD5-36DE-4049-A15F-8B6CC65F47D3}"/>
              </a:ext>
            </a:extLst>
          </p:cNvPr>
          <p:cNvSpPr/>
          <p:nvPr/>
        </p:nvSpPr>
        <p:spPr bwMode="auto">
          <a:xfrm>
            <a:off x="1171728" y="137482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Identités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Valider</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vérifier</a:t>
            </a:r>
            <a:r>
              <a:rPr lang="en-US" sz="1372" dirty="0">
                <a:solidFill>
                  <a:srgbClr val="505050"/>
                </a:solidFill>
                <a:latin typeface="Segoe UI"/>
                <a:cs typeface="Arial" panose="020B0604020202020204" pitchFamily="34" charset="0"/>
              </a:rPr>
              <a:t> et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utilisateurs</a:t>
            </a:r>
            <a:r>
              <a:rPr lang="en-US" sz="1372" dirty="0">
                <a:solidFill>
                  <a:srgbClr val="505050"/>
                </a:solidFill>
                <a:latin typeface="Segoe UI"/>
                <a:cs typeface="Arial" panose="020B0604020202020204" pitchFamily="34" charset="0"/>
              </a:rPr>
              <a:t> et les </a:t>
            </a:r>
            <a:r>
              <a:rPr lang="en-US" sz="1372" dirty="0" err="1">
                <a:solidFill>
                  <a:srgbClr val="505050"/>
                </a:solidFill>
                <a:latin typeface="Segoe UI"/>
                <a:cs typeface="Arial" panose="020B0604020202020204" pitchFamily="34" charset="0"/>
              </a:rPr>
              <a:t>comptes</a:t>
            </a:r>
            <a:r>
              <a:rPr lang="en-US" sz="1372" dirty="0">
                <a:solidFill>
                  <a:srgbClr val="505050"/>
                </a:solidFill>
                <a:latin typeface="Segoe UI"/>
                <a:cs typeface="Arial" panose="020B0604020202020204" pitchFamily="34" charset="0"/>
              </a:rPr>
              <a:t> à </a:t>
            </a:r>
            <a:r>
              <a:rPr lang="en-US" sz="1372" dirty="0" err="1">
                <a:solidFill>
                  <a:srgbClr val="505050"/>
                </a:solidFill>
                <a:latin typeface="Segoe UI"/>
                <a:cs typeface="Arial" panose="020B0604020202020204" pitchFamily="34" charset="0"/>
              </a:rPr>
              <a:t>privilèges</a:t>
            </a:r>
            <a:endParaRPr lang="en-US" sz="1372" dirty="0">
              <a:solidFill>
                <a:srgbClr val="505050"/>
              </a:solidFill>
              <a:latin typeface="Segoe UI"/>
              <a:cs typeface="Arial" panose="020B0604020202020204" pitchFamily="34" charset="0"/>
            </a:endParaRPr>
          </a:p>
        </p:txBody>
      </p:sp>
      <p:sp>
        <p:nvSpPr>
          <p:cNvPr id="41" name="Rectangle 40">
            <a:extLst>
              <a:ext uri="{FF2B5EF4-FFF2-40B4-BE49-F238E27FC236}">
                <a16:creationId xmlns:a16="http://schemas.microsoft.com/office/drawing/2014/main" id="{1A432EBC-D4ED-46E4-9458-CD7BAE788AB2}"/>
              </a:ext>
            </a:extLst>
          </p:cNvPr>
          <p:cNvSpPr/>
          <p:nvPr/>
        </p:nvSpPr>
        <p:spPr bwMode="auto">
          <a:xfrm>
            <a:off x="1171728" y="3489943"/>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Données</a:t>
            </a:r>
            <a:r>
              <a:rPr lang="en-US" sz="1372" b="1" dirty="0">
                <a:solidFill>
                  <a:srgbClr val="505050"/>
                </a:solidFill>
                <a:latin typeface="Segoe UI Semibold"/>
                <a:cs typeface="Arial" panose="020B0604020202020204" pitchFamily="34" charset="0"/>
              </a:rPr>
              <a:t> </a:t>
            </a:r>
            <a:r>
              <a:rPr lang="en-US" sz="1372" b="1" dirty="0" err="1">
                <a:solidFill>
                  <a:srgbClr val="505050"/>
                </a:solidFill>
                <a:latin typeface="Segoe UI Semibold"/>
                <a:cs typeface="Arial" panose="020B0604020202020204" pitchFamily="34" charset="0"/>
              </a:rPr>
              <a:t>utilisateurs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évaluer</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contenu</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courriels</a:t>
            </a:r>
            <a:r>
              <a:rPr lang="en-US" sz="1372" dirty="0">
                <a:solidFill>
                  <a:srgbClr val="505050"/>
                </a:solidFill>
                <a:latin typeface="Segoe UI"/>
                <a:cs typeface="Arial" panose="020B0604020202020204" pitchFamily="34" charset="0"/>
              </a:rPr>
              <a:t> et des documents pour </a:t>
            </a:r>
            <a:r>
              <a:rPr lang="en-US" sz="1372" dirty="0" err="1">
                <a:solidFill>
                  <a:srgbClr val="505050"/>
                </a:solidFill>
                <a:latin typeface="Segoe UI"/>
                <a:cs typeface="Arial" panose="020B0604020202020204" pitchFamily="34" charset="0"/>
              </a:rPr>
              <a:t>traquer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éléments</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malveillants</a:t>
            </a:r>
            <a:endParaRPr lang="en-US" sz="1372" dirty="0">
              <a:solidFill>
                <a:srgbClr val="505050"/>
              </a:solidFill>
              <a:latin typeface="Segoe UI"/>
              <a:cs typeface="Arial" panose="020B0604020202020204" pitchFamily="34" charset="0"/>
            </a:endParaRPr>
          </a:p>
        </p:txBody>
      </p:sp>
      <p:sp>
        <p:nvSpPr>
          <p:cNvPr id="42" name="Rectangle 41">
            <a:extLst>
              <a:ext uri="{FF2B5EF4-FFF2-40B4-BE49-F238E27FC236}">
                <a16:creationId xmlns:a16="http://schemas.microsoft.com/office/drawing/2014/main" id="{31B0B97A-B67D-4C0C-AD03-7131EF501365}"/>
              </a:ext>
            </a:extLst>
          </p:cNvPr>
          <p:cNvSpPr/>
          <p:nvPr/>
        </p:nvSpPr>
        <p:spPr bwMode="auto">
          <a:xfrm>
            <a:off x="1171728" y="2432386"/>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Endpoints:</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périphériques</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utilisateurs</a:t>
            </a:r>
            <a:endParaRPr lang="en-US" sz="1372" dirty="0">
              <a:solidFill>
                <a:srgbClr val="505050"/>
              </a:solidFill>
              <a:latin typeface="Segoe UI"/>
              <a:cs typeface="Arial" panose="020B0604020202020204" pitchFamily="34" charset="0"/>
            </a:endParaRPr>
          </a:p>
        </p:txBody>
      </p:sp>
      <p:sp>
        <p:nvSpPr>
          <p:cNvPr id="43" name="Rectangle 42">
            <a:extLst>
              <a:ext uri="{FF2B5EF4-FFF2-40B4-BE49-F238E27FC236}">
                <a16:creationId xmlns:a16="http://schemas.microsoft.com/office/drawing/2014/main" id="{0A036950-3C17-472A-8C11-0C06CDDA34EA}"/>
              </a:ext>
            </a:extLst>
          </p:cNvPr>
          <p:cNvSpPr/>
          <p:nvPr/>
        </p:nvSpPr>
        <p:spPr bwMode="auto">
          <a:xfrm>
            <a:off x="1171728" y="560505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Infrastructure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serveurs</a:t>
            </a:r>
            <a:r>
              <a:rPr lang="en-US" sz="1372" dirty="0">
                <a:solidFill>
                  <a:srgbClr val="505050"/>
                </a:solidFill>
                <a:latin typeface="Segoe UI"/>
                <a:cs typeface="Arial" panose="020B0604020202020204" pitchFamily="34" charset="0"/>
              </a:rPr>
              <a:t>, bases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réseau</a:t>
            </a:r>
            <a:r>
              <a:rPr lang="en-US" sz="1372" dirty="0">
                <a:solidFill>
                  <a:srgbClr val="505050"/>
                </a:solidFill>
                <a:latin typeface="Segoe UI"/>
                <a:cs typeface="Arial" panose="020B0604020202020204" pitchFamily="34" charset="0"/>
              </a:rPr>
              <a:t> dans les clouds et à </a:t>
            </a:r>
            <a:r>
              <a:rPr lang="en-US" sz="1372" dirty="0" err="1">
                <a:solidFill>
                  <a:srgbClr val="505050"/>
                </a:solidFill>
                <a:latin typeface="Segoe UI"/>
                <a:cs typeface="Arial" panose="020B0604020202020204" pitchFamily="34" charset="0"/>
              </a:rPr>
              <a:t>demeure</a:t>
            </a:r>
            <a:endParaRPr lang="en-US" sz="1372" dirty="0">
              <a:solidFill>
                <a:srgbClr val="505050"/>
              </a:solidFill>
              <a:latin typeface="Segoe UI"/>
              <a:cs typeface="Arial" panose="020B0604020202020204" pitchFamily="34" charset="0"/>
            </a:endParaRPr>
          </a:p>
        </p:txBody>
      </p:sp>
      <p:sp>
        <p:nvSpPr>
          <p:cNvPr id="44" name="Rectangle 43">
            <a:extLst>
              <a:ext uri="{FF2B5EF4-FFF2-40B4-BE49-F238E27FC236}">
                <a16:creationId xmlns:a16="http://schemas.microsoft.com/office/drawing/2014/main" id="{3566D054-6B91-4ABB-BA2B-CF7D2D0FAB08}"/>
              </a:ext>
            </a:extLst>
          </p:cNvPr>
          <p:cNvSpPr/>
          <p:nvPr/>
        </p:nvSpPr>
        <p:spPr bwMode="auto">
          <a:xfrm>
            <a:off x="1171727" y="4547501"/>
            <a:ext cx="3400488"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Applications Cloud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applications SaaS et </a:t>
            </a:r>
            <a:r>
              <a:rPr lang="en-US" sz="1372" dirty="0" err="1">
                <a:solidFill>
                  <a:srgbClr val="505050"/>
                </a:solidFill>
                <a:latin typeface="Segoe UI"/>
                <a:cs typeface="Arial" panose="020B0604020202020204" pitchFamily="34" charset="0"/>
              </a:rPr>
              <a:t>leurs</a:t>
            </a:r>
            <a:r>
              <a:rPr lang="en-US" sz="1372" dirty="0">
                <a:solidFill>
                  <a:srgbClr val="505050"/>
                </a:solidFill>
                <a:latin typeface="Segoe UI"/>
                <a:cs typeface="Arial" panose="020B0604020202020204" pitchFamily="34" charset="0"/>
              </a:rPr>
              <a:t> entrepôts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a:t>
            </a:r>
          </a:p>
        </p:txBody>
      </p:sp>
      <p:sp>
        <p:nvSpPr>
          <p:cNvPr id="45" name="Oval 44">
            <a:extLst>
              <a:ext uri="{FF2B5EF4-FFF2-40B4-BE49-F238E27FC236}">
                <a16:creationId xmlns:a16="http://schemas.microsoft.com/office/drawing/2014/main" id="{257360B4-5F0A-4001-9C99-FE02B94FD970}"/>
              </a:ext>
            </a:extLst>
          </p:cNvPr>
          <p:cNvSpPr>
            <a:spLocks noChangeAspect="1"/>
          </p:cNvSpPr>
          <p:nvPr/>
        </p:nvSpPr>
        <p:spPr bwMode="auto">
          <a:xfrm>
            <a:off x="378751" y="137482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1</a:t>
            </a:r>
          </a:p>
        </p:txBody>
      </p:sp>
      <p:sp>
        <p:nvSpPr>
          <p:cNvPr id="48" name="Oval 47">
            <a:extLst>
              <a:ext uri="{FF2B5EF4-FFF2-40B4-BE49-F238E27FC236}">
                <a16:creationId xmlns:a16="http://schemas.microsoft.com/office/drawing/2014/main" id="{5C13A1F3-DBAC-4F23-8BA6-FF13DAD3E7D8}"/>
              </a:ext>
            </a:extLst>
          </p:cNvPr>
          <p:cNvSpPr>
            <a:spLocks noChangeAspect="1"/>
          </p:cNvSpPr>
          <p:nvPr/>
        </p:nvSpPr>
        <p:spPr bwMode="auto">
          <a:xfrm>
            <a:off x="378751" y="3489943"/>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3</a:t>
            </a:r>
          </a:p>
        </p:txBody>
      </p:sp>
      <p:sp>
        <p:nvSpPr>
          <p:cNvPr id="49" name="Oval 48">
            <a:extLst>
              <a:ext uri="{FF2B5EF4-FFF2-40B4-BE49-F238E27FC236}">
                <a16:creationId xmlns:a16="http://schemas.microsoft.com/office/drawing/2014/main" id="{084CA713-A9B4-4BC8-A2B7-F3182FA604DB}"/>
              </a:ext>
            </a:extLst>
          </p:cNvPr>
          <p:cNvSpPr>
            <a:spLocks noChangeAspect="1"/>
          </p:cNvSpPr>
          <p:nvPr/>
        </p:nvSpPr>
        <p:spPr bwMode="auto">
          <a:xfrm>
            <a:off x="378751" y="2432385"/>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2</a:t>
            </a:r>
          </a:p>
        </p:txBody>
      </p:sp>
      <p:sp>
        <p:nvSpPr>
          <p:cNvPr id="52" name="Oval 51">
            <a:extLst>
              <a:ext uri="{FF2B5EF4-FFF2-40B4-BE49-F238E27FC236}">
                <a16:creationId xmlns:a16="http://schemas.microsoft.com/office/drawing/2014/main" id="{6CA4A821-666F-446D-8B50-55893900425A}"/>
              </a:ext>
            </a:extLst>
          </p:cNvPr>
          <p:cNvSpPr>
            <a:spLocks noChangeAspect="1"/>
          </p:cNvSpPr>
          <p:nvPr/>
        </p:nvSpPr>
        <p:spPr bwMode="auto">
          <a:xfrm>
            <a:off x="378751" y="560505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5</a:t>
            </a:r>
          </a:p>
        </p:txBody>
      </p:sp>
      <p:sp>
        <p:nvSpPr>
          <p:cNvPr id="53" name="Oval 52">
            <a:extLst>
              <a:ext uri="{FF2B5EF4-FFF2-40B4-BE49-F238E27FC236}">
                <a16:creationId xmlns:a16="http://schemas.microsoft.com/office/drawing/2014/main" id="{EC6D8A31-1797-4745-814B-208F9AE3A1DD}"/>
              </a:ext>
            </a:extLst>
          </p:cNvPr>
          <p:cNvSpPr>
            <a:spLocks noChangeAspect="1"/>
          </p:cNvSpPr>
          <p:nvPr/>
        </p:nvSpPr>
        <p:spPr bwMode="auto">
          <a:xfrm>
            <a:off x="378751" y="4547501"/>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4</a:t>
            </a:r>
          </a:p>
        </p:txBody>
      </p:sp>
      <p:pic>
        <p:nvPicPr>
          <p:cNvPr id="6" name="Picture 5">
            <a:extLst>
              <a:ext uri="{FF2B5EF4-FFF2-40B4-BE49-F238E27FC236}">
                <a16:creationId xmlns:a16="http://schemas.microsoft.com/office/drawing/2014/main" id="{B21071B9-6B34-4520-9952-240F7B7814B0}"/>
              </a:ext>
            </a:extLst>
          </p:cNvPr>
          <p:cNvPicPr>
            <a:picLocks noChangeAspect="1"/>
          </p:cNvPicPr>
          <p:nvPr/>
        </p:nvPicPr>
        <p:blipFill>
          <a:blip r:embed="rId8"/>
          <a:stretch>
            <a:fillRect/>
          </a:stretch>
        </p:blipFill>
        <p:spPr>
          <a:xfrm>
            <a:off x="7356984" y="1984485"/>
            <a:ext cx="396337" cy="394427"/>
          </a:xfrm>
          <a:prstGeom prst="rect">
            <a:avLst/>
          </a:prstGeom>
        </p:spPr>
      </p:pic>
      <p:pic>
        <p:nvPicPr>
          <p:cNvPr id="8" name="Picture 7">
            <a:extLst>
              <a:ext uri="{FF2B5EF4-FFF2-40B4-BE49-F238E27FC236}">
                <a16:creationId xmlns:a16="http://schemas.microsoft.com/office/drawing/2014/main" id="{A06A98C4-21C5-4FBF-BF6A-06DED657542E}"/>
              </a:ext>
            </a:extLst>
          </p:cNvPr>
          <p:cNvPicPr>
            <a:picLocks noChangeAspect="1"/>
          </p:cNvPicPr>
          <p:nvPr/>
        </p:nvPicPr>
        <p:blipFill>
          <a:blip r:embed="rId9"/>
          <a:stretch>
            <a:fillRect/>
          </a:stretch>
        </p:blipFill>
        <p:spPr>
          <a:xfrm>
            <a:off x="9756231" y="355398"/>
            <a:ext cx="394427" cy="394427"/>
          </a:xfrm>
          <a:prstGeom prst="rect">
            <a:avLst/>
          </a:prstGeom>
        </p:spPr>
      </p:pic>
      <p:sp>
        <p:nvSpPr>
          <p:cNvPr id="46" name="Title 2">
            <a:extLst>
              <a:ext uri="{FF2B5EF4-FFF2-40B4-BE49-F238E27FC236}">
                <a16:creationId xmlns:a16="http://schemas.microsoft.com/office/drawing/2014/main" id="{DEC59246-B22C-40E1-A800-4826A542C51D}"/>
              </a:ext>
            </a:extLst>
          </p:cNvPr>
          <p:cNvSpPr>
            <a:spLocks noGrp="1"/>
          </p:cNvSpPr>
          <p:nvPr>
            <p:ph type="title"/>
          </p:nvPr>
        </p:nvSpPr>
        <p:spPr/>
        <p:txBody>
          <a:bodyPr/>
          <a:lstStyle/>
          <a:p>
            <a:r>
              <a:rPr lang="en-US" sz="2745" dirty="0"/>
              <a:t>Microsoft Defender</a:t>
            </a:r>
          </a:p>
        </p:txBody>
      </p:sp>
      <p:sp>
        <p:nvSpPr>
          <p:cNvPr id="38" name="Rectangle 37">
            <a:extLst>
              <a:ext uri="{FF2B5EF4-FFF2-40B4-BE49-F238E27FC236}">
                <a16:creationId xmlns:a16="http://schemas.microsoft.com/office/drawing/2014/main" id="{7F9D3572-8CAA-47A0-9626-556BFE62D2AF}"/>
              </a:ext>
            </a:extLst>
          </p:cNvPr>
          <p:cNvSpPr/>
          <p:nvPr/>
        </p:nvSpPr>
        <p:spPr bwMode="auto">
          <a:xfrm>
            <a:off x="7247800"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Exchange Online Protection</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9" name="Rectangle 38">
            <a:extLst>
              <a:ext uri="{FF2B5EF4-FFF2-40B4-BE49-F238E27FC236}">
                <a16:creationId xmlns:a16="http://schemas.microsoft.com/office/drawing/2014/main" id="{A5CD7F7C-C870-4C66-9F6D-6F502A0FC85E}"/>
              </a:ext>
            </a:extLst>
          </p:cNvPr>
          <p:cNvSpPr/>
          <p:nvPr/>
        </p:nvSpPr>
        <p:spPr bwMode="auto">
          <a:xfrm>
            <a:off x="96590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SQL Server</a:t>
            </a:r>
          </a:p>
          <a:p>
            <a:pPr defTabSz="914225" fontAlgn="t">
              <a:defRPr/>
            </a:pPr>
            <a:endParaRPr lang="en-US" spc="-30">
              <a:solidFill>
                <a:srgbClr val="505050"/>
              </a:solidFill>
              <a:latin typeface="Segoe UI"/>
              <a:cs typeface="Arial" panose="020B0604020202020204" pitchFamily="34" charset="0"/>
            </a:endParaRPr>
          </a:p>
          <a:p>
            <a:pPr defTabSz="914225" fontAlgn="t">
              <a:defRPr/>
            </a:pPr>
            <a:endParaRPr lang="en-US" spc="-30">
              <a:solidFill>
                <a:srgbClr val="505050"/>
              </a:solidFill>
              <a:latin typeface="Segoe UI"/>
              <a:cs typeface="Arial" panose="020B0604020202020204" pitchFamily="34" charset="0"/>
            </a:endParaRPr>
          </a:p>
        </p:txBody>
      </p:sp>
      <p:sp>
        <p:nvSpPr>
          <p:cNvPr id="54" name="Rectangle 53">
            <a:extLst>
              <a:ext uri="{FF2B5EF4-FFF2-40B4-BE49-F238E27FC236}">
                <a16:creationId xmlns:a16="http://schemas.microsoft.com/office/drawing/2014/main" id="{F394354C-FB37-4DBF-B61A-519B307659EB}"/>
              </a:ext>
            </a:extLst>
          </p:cNvPr>
          <p:cNvSpPr/>
          <p:nvPr/>
        </p:nvSpPr>
        <p:spPr bwMode="auto">
          <a:xfrm>
            <a:off x="48364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Windows Server </a:t>
            </a:r>
          </a:p>
          <a:p>
            <a:pPr defTabSz="914225" fontAlgn="t">
              <a:defRPr/>
            </a:pPr>
            <a:r>
              <a:rPr lang="en-US" spc="-30">
                <a:solidFill>
                  <a:srgbClr val="505050"/>
                </a:solidFill>
                <a:latin typeface="Segoe UI"/>
                <a:cs typeface="Arial" panose="020B0604020202020204" pitchFamily="34" charset="0"/>
              </a:rPr>
              <a:t>Linux</a:t>
            </a:r>
          </a:p>
          <a:p>
            <a:pPr defTabSz="914225" fontAlgn="t">
              <a:defRPr/>
            </a:pPr>
            <a:endParaRPr lang="en-US" spc="-30">
              <a:solidFill>
                <a:srgbClr val="505050"/>
              </a:solidFill>
              <a:latin typeface="Segoe UI"/>
              <a:cs typeface="Arial" panose="020B0604020202020204" pitchFamily="34" charset="0"/>
            </a:endParaRPr>
          </a:p>
        </p:txBody>
      </p:sp>
      <p:pic>
        <p:nvPicPr>
          <p:cNvPr id="56" name="Picture 55">
            <a:extLst>
              <a:ext uri="{FF2B5EF4-FFF2-40B4-BE49-F238E27FC236}">
                <a16:creationId xmlns:a16="http://schemas.microsoft.com/office/drawing/2014/main" id="{EB7D2AF7-1D54-4284-92D3-57CF1180B1C3}"/>
              </a:ext>
            </a:extLst>
          </p:cNvPr>
          <p:cNvPicPr>
            <a:picLocks noChangeAspect="1"/>
          </p:cNvPicPr>
          <p:nvPr/>
        </p:nvPicPr>
        <p:blipFill>
          <a:blip r:embed="rId10"/>
          <a:stretch>
            <a:fillRect/>
          </a:stretch>
        </p:blipFill>
        <p:spPr>
          <a:xfrm>
            <a:off x="9756001" y="5176027"/>
            <a:ext cx="398411" cy="397935"/>
          </a:xfrm>
          <a:prstGeom prst="rect">
            <a:avLst/>
          </a:prstGeom>
        </p:spPr>
      </p:pic>
      <p:pic>
        <p:nvPicPr>
          <p:cNvPr id="57" name="Picture 56">
            <a:extLst>
              <a:ext uri="{FF2B5EF4-FFF2-40B4-BE49-F238E27FC236}">
                <a16:creationId xmlns:a16="http://schemas.microsoft.com/office/drawing/2014/main" id="{77E878AE-FB9C-42D6-813F-6E318FFD9CD0}"/>
              </a:ext>
            </a:extLst>
          </p:cNvPr>
          <p:cNvPicPr>
            <a:picLocks noChangeAspect="1"/>
          </p:cNvPicPr>
          <p:nvPr/>
        </p:nvPicPr>
        <p:blipFill>
          <a:blip r:embed="rId11"/>
          <a:stretch>
            <a:fillRect/>
          </a:stretch>
        </p:blipFill>
        <p:spPr>
          <a:xfrm>
            <a:off x="5449961" y="5210033"/>
            <a:ext cx="338129" cy="394427"/>
          </a:xfrm>
          <a:prstGeom prst="rect">
            <a:avLst/>
          </a:prstGeom>
        </p:spPr>
      </p:pic>
      <p:pic>
        <p:nvPicPr>
          <p:cNvPr id="58" name="Picture 57">
            <a:extLst>
              <a:ext uri="{FF2B5EF4-FFF2-40B4-BE49-F238E27FC236}">
                <a16:creationId xmlns:a16="http://schemas.microsoft.com/office/drawing/2014/main" id="{BADE327C-59FC-4636-990A-5DAB3B8D14D0}"/>
              </a:ext>
            </a:extLst>
          </p:cNvPr>
          <p:cNvPicPr>
            <a:picLocks noChangeAspect="1"/>
          </p:cNvPicPr>
          <p:nvPr/>
        </p:nvPicPr>
        <p:blipFill>
          <a:blip r:embed="rId8"/>
          <a:stretch>
            <a:fillRect/>
          </a:stretch>
        </p:blipFill>
        <p:spPr>
          <a:xfrm>
            <a:off x="4933296" y="5220708"/>
            <a:ext cx="396338" cy="394427"/>
          </a:xfrm>
          <a:prstGeom prst="rect">
            <a:avLst/>
          </a:prstGeom>
        </p:spPr>
      </p:pic>
      <p:sp>
        <p:nvSpPr>
          <p:cNvPr id="55" name="Freeform 16">
            <a:extLst>
              <a:ext uri="{FF2B5EF4-FFF2-40B4-BE49-F238E27FC236}">
                <a16:creationId xmlns:a16="http://schemas.microsoft.com/office/drawing/2014/main" id="{DB6A6F32-F8A2-4542-AE0C-B70642E5BBE5}"/>
              </a:ext>
            </a:extLst>
          </p:cNvPr>
          <p:cNvSpPr>
            <a:spLocks noChangeAspect="1"/>
          </p:cNvSpPr>
          <p:nvPr/>
        </p:nvSpPr>
        <p:spPr bwMode="black">
          <a:xfrm>
            <a:off x="7385561"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
        <p:nvSpPr>
          <p:cNvPr id="59" name="Freeform 16">
            <a:extLst>
              <a:ext uri="{FF2B5EF4-FFF2-40B4-BE49-F238E27FC236}">
                <a16:creationId xmlns:a16="http://schemas.microsoft.com/office/drawing/2014/main" id="{AB1E050C-80BF-4B5B-AD18-D4CE14F7C6FB}"/>
              </a:ext>
            </a:extLst>
          </p:cNvPr>
          <p:cNvSpPr>
            <a:spLocks noChangeAspect="1"/>
          </p:cNvSpPr>
          <p:nvPr/>
        </p:nvSpPr>
        <p:spPr bwMode="black">
          <a:xfrm>
            <a:off x="7395454" y="5187490"/>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Tree>
    <p:extLst>
      <p:ext uri="{BB962C8B-B14F-4D97-AF65-F5344CB8AC3E}">
        <p14:creationId xmlns:p14="http://schemas.microsoft.com/office/powerpoint/2010/main" val="400239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D54D7ACC-6E55-46A9-8F7B-30DB25FF0CC4}"/>
              </a:ext>
            </a:extLst>
          </p:cNvPr>
          <p:cNvSpPr/>
          <p:nvPr/>
        </p:nvSpPr>
        <p:spPr bwMode="auto">
          <a:xfrm>
            <a:off x="865" y="487"/>
            <a:ext cx="4571352" cy="6857027"/>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28" name="Rectangle 27">
            <a:extLst>
              <a:ext uri="{FF2B5EF4-FFF2-40B4-BE49-F238E27FC236}">
                <a16:creationId xmlns:a16="http://schemas.microsoft.com/office/drawing/2014/main" id="{AB80A9C3-863B-42D8-B162-08762103ACD3}"/>
              </a:ext>
            </a:extLst>
          </p:cNvPr>
          <p:cNvSpPr/>
          <p:nvPr/>
        </p:nvSpPr>
        <p:spPr bwMode="auto">
          <a:xfrm>
            <a:off x="4836498"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Endpoint</a:t>
            </a:r>
            <a:br>
              <a:rPr lang="en-US" spc="-30" dirty="0">
                <a:solidFill>
                  <a:srgbClr val="505050"/>
                </a:solidFill>
                <a:latin typeface="Segoe UI"/>
                <a:cs typeface="Arial" panose="020B0604020202020204" pitchFamily="34" charset="0"/>
              </a:rPr>
            </a:br>
            <a:r>
              <a:rPr lang="en-US" spc="-30" dirty="0">
                <a:solidFill>
                  <a:srgbClr val="505050"/>
                </a:solidFill>
                <a:latin typeface="Segoe UI"/>
                <a:cs typeface="Arial" panose="020B0604020202020204" pitchFamily="34" charset="0"/>
              </a:rPr>
              <a:t>Manager</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29" name="Rectangle 28">
            <a:extLst>
              <a:ext uri="{FF2B5EF4-FFF2-40B4-BE49-F238E27FC236}">
                <a16:creationId xmlns:a16="http://schemas.microsoft.com/office/drawing/2014/main" id="{1345DC66-EC11-48C3-A692-F1A765AB4021}"/>
              </a:ext>
            </a:extLst>
          </p:cNvPr>
          <p:cNvSpPr/>
          <p:nvPr/>
        </p:nvSpPr>
        <p:spPr bwMode="auto">
          <a:xfrm>
            <a:off x="9659099"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Office 365 Threat Intelligence</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0" name="Rectangle 29">
            <a:extLst>
              <a:ext uri="{FF2B5EF4-FFF2-40B4-BE49-F238E27FC236}">
                <a16:creationId xmlns:a16="http://schemas.microsoft.com/office/drawing/2014/main" id="{D04B8F3B-0FFC-40C2-8BFD-D0A6C2CC7270}"/>
              </a:ext>
            </a:extLst>
          </p:cNvPr>
          <p:cNvSpPr/>
          <p:nvPr/>
        </p:nvSpPr>
        <p:spPr bwMode="auto">
          <a:xfrm>
            <a:off x="4836498"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Endpoint</a:t>
            </a:r>
          </a:p>
          <a:p>
            <a:pPr defTabSz="914225" fontAlgn="t">
              <a:defRPr/>
            </a:pPr>
            <a:endParaRPr lang="en-US" spc="-30" dirty="0">
              <a:solidFill>
                <a:srgbClr val="505050"/>
              </a:solidFill>
              <a:latin typeface="Segoe UI"/>
              <a:cs typeface="Arial" panose="020B0604020202020204" pitchFamily="34" charset="0"/>
            </a:endParaRPr>
          </a:p>
        </p:txBody>
      </p:sp>
      <p:sp>
        <p:nvSpPr>
          <p:cNvPr id="34" name="Rectangle 33">
            <a:extLst>
              <a:ext uri="{FF2B5EF4-FFF2-40B4-BE49-F238E27FC236}">
                <a16:creationId xmlns:a16="http://schemas.microsoft.com/office/drawing/2014/main" id="{36474316-7F55-4BE0-A3D1-5ADD0D9612BF}"/>
              </a:ext>
            </a:extLst>
          </p:cNvPr>
          <p:cNvSpPr/>
          <p:nvPr/>
        </p:nvSpPr>
        <p:spPr bwMode="auto">
          <a:xfrm>
            <a:off x="4836498" y="264767"/>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a:solidFill>
                  <a:srgbClr val="FFFFFF"/>
                </a:solidFill>
                <a:latin typeface="Segoe UI"/>
                <a:cs typeface="Arial" panose="020B0604020202020204" pitchFamily="34" charset="0"/>
              </a:rPr>
              <a:t>Azure Active Directory</a:t>
            </a:r>
            <a:br>
              <a:rPr lang="en-US" spc="-30">
                <a:solidFill>
                  <a:srgbClr val="FFFFFF"/>
                </a:solidFill>
                <a:latin typeface="Segoe UI"/>
                <a:cs typeface="Arial" panose="020B0604020202020204" pitchFamily="34" charset="0"/>
              </a:rPr>
            </a:br>
            <a:endParaRPr lang="en-US" spc="-30">
              <a:solidFill>
                <a:srgbClr val="FFFFFF"/>
              </a:solidFill>
              <a:latin typeface="Segoe UI"/>
              <a:cs typeface="Arial" panose="020B0604020202020204" pitchFamily="34" charset="0"/>
            </a:endParaRPr>
          </a:p>
        </p:txBody>
      </p:sp>
      <p:sp>
        <p:nvSpPr>
          <p:cNvPr id="35" name="Rectangle 34">
            <a:extLst>
              <a:ext uri="{FF2B5EF4-FFF2-40B4-BE49-F238E27FC236}">
                <a16:creationId xmlns:a16="http://schemas.microsoft.com/office/drawing/2014/main" id="{7DE03D75-F73D-4A0E-92E0-E7FFFA26573A}"/>
              </a:ext>
            </a:extLst>
          </p:cNvPr>
          <p:cNvSpPr/>
          <p:nvPr/>
        </p:nvSpPr>
        <p:spPr bwMode="auto">
          <a:xfrm>
            <a:off x="7247800"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Office 365</a:t>
            </a:r>
          </a:p>
          <a:p>
            <a:pPr defTabSz="914225" fontAlgn="t">
              <a:defRPr/>
            </a:pPr>
            <a:endParaRPr lang="en-US" spc="-30" dirty="0">
              <a:solidFill>
                <a:srgbClr val="505050"/>
              </a:solidFill>
              <a:latin typeface="Segoe UI"/>
              <a:cs typeface="Arial" panose="020B0604020202020204" pitchFamily="34" charset="0"/>
            </a:endParaRPr>
          </a:p>
        </p:txBody>
      </p:sp>
      <p:sp>
        <p:nvSpPr>
          <p:cNvPr id="36" name="Rectangle 35">
            <a:extLst>
              <a:ext uri="{FF2B5EF4-FFF2-40B4-BE49-F238E27FC236}">
                <a16:creationId xmlns:a16="http://schemas.microsoft.com/office/drawing/2014/main" id="{F02DC045-7440-461B-8124-C93EA27832C4}"/>
              </a:ext>
            </a:extLst>
          </p:cNvPr>
          <p:cNvSpPr/>
          <p:nvPr/>
        </p:nvSpPr>
        <p:spPr bwMode="auto">
          <a:xfrm>
            <a:off x="9659099" y="264767"/>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dirty="0">
                <a:solidFill>
                  <a:srgbClr val="FFFFFF"/>
                </a:solidFill>
                <a:latin typeface="Segoe UI"/>
                <a:cs typeface="Arial" panose="020B0604020202020204" pitchFamily="34" charset="0"/>
              </a:rPr>
              <a:t>Microsoft Defender for Cloud Apps</a:t>
            </a:r>
            <a:br>
              <a:rPr lang="en-US" spc="-30" dirty="0">
                <a:solidFill>
                  <a:srgbClr val="FFFFFF"/>
                </a:solidFill>
                <a:latin typeface="Segoe UI"/>
                <a:cs typeface="Arial" panose="020B0604020202020204" pitchFamily="34" charset="0"/>
              </a:rPr>
            </a:br>
            <a:endParaRPr lang="en-US" spc="-30" dirty="0">
              <a:solidFill>
                <a:srgbClr val="FFFFFF"/>
              </a:solidFill>
              <a:latin typeface="Segoe UI"/>
              <a:cs typeface="Arial" panose="020B0604020202020204" pitchFamily="34" charset="0"/>
            </a:endParaRPr>
          </a:p>
        </p:txBody>
      </p:sp>
      <p:sp>
        <p:nvSpPr>
          <p:cNvPr id="37" name="Rectangle 36">
            <a:extLst>
              <a:ext uri="{FF2B5EF4-FFF2-40B4-BE49-F238E27FC236}">
                <a16:creationId xmlns:a16="http://schemas.microsoft.com/office/drawing/2014/main" id="{AA6B822B-4597-4368-B3DE-76EE914F9C19}"/>
              </a:ext>
            </a:extLst>
          </p:cNvPr>
          <p:cNvSpPr/>
          <p:nvPr/>
        </p:nvSpPr>
        <p:spPr bwMode="auto">
          <a:xfrm>
            <a:off x="9659099"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Azure Defender/ Azure Sentinel</a:t>
            </a:r>
          </a:p>
          <a:p>
            <a:pPr defTabSz="914225" fontAlgn="t">
              <a:defRPr/>
            </a:pPr>
            <a:endParaRPr lang="en-US" spc="-30" dirty="0">
              <a:solidFill>
                <a:srgbClr val="505050"/>
              </a:solidFill>
              <a:latin typeface="Segoe UI"/>
              <a:cs typeface="Arial" panose="020B0604020202020204" pitchFamily="34" charset="0"/>
            </a:endParaRPr>
          </a:p>
        </p:txBody>
      </p:sp>
      <p:sp>
        <p:nvSpPr>
          <p:cNvPr id="38" name="Rectangle 37">
            <a:extLst>
              <a:ext uri="{FF2B5EF4-FFF2-40B4-BE49-F238E27FC236}">
                <a16:creationId xmlns:a16="http://schemas.microsoft.com/office/drawing/2014/main" id="{18CED2A9-3737-4141-97F6-0ABE5AE6C88C}"/>
              </a:ext>
            </a:extLst>
          </p:cNvPr>
          <p:cNvSpPr/>
          <p:nvPr/>
        </p:nvSpPr>
        <p:spPr bwMode="auto">
          <a:xfrm>
            <a:off x="7247800" y="264767"/>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a:defRPr/>
            </a:pPr>
            <a:r>
              <a:rPr lang="en-US" spc="-30" dirty="0">
                <a:solidFill>
                  <a:srgbClr val="FFFFFF"/>
                </a:solidFill>
                <a:latin typeface="Segoe UI"/>
                <a:cs typeface="Arial" panose="020B0604020202020204" pitchFamily="34" charset="0"/>
              </a:rPr>
              <a:t>Microsoft Defender for Identity</a:t>
            </a:r>
            <a:br>
              <a:rPr lang="en-US" spc="-30" dirty="0">
                <a:solidFill>
                  <a:srgbClr val="FFFFFF"/>
                </a:solidFill>
                <a:latin typeface="Segoe UI"/>
                <a:cs typeface="Arial" panose="020B0604020202020204" pitchFamily="34" charset="0"/>
              </a:rPr>
            </a:br>
            <a:endParaRPr lang="en-US" spc="-30" dirty="0">
              <a:solidFill>
                <a:srgbClr val="FFFFFF"/>
              </a:solidFill>
              <a:latin typeface="Segoe UI"/>
              <a:cs typeface="Arial" panose="020B0604020202020204" pitchFamily="34" charset="0"/>
            </a:endParaRPr>
          </a:p>
        </p:txBody>
      </p:sp>
      <p:sp>
        <p:nvSpPr>
          <p:cNvPr id="39" name="Rectangle 38">
            <a:extLst>
              <a:ext uri="{FF2B5EF4-FFF2-40B4-BE49-F238E27FC236}">
                <a16:creationId xmlns:a16="http://schemas.microsoft.com/office/drawing/2014/main" id="{A5AD87B0-1DBA-4CA7-815E-AD1A9C657069}"/>
              </a:ext>
            </a:extLst>
          </p:cNvPr>
          <p:cNvSpPr/>
          <p:nvPr/>
        </p:nvSpPr>
        <p:spPr bwMode="auto">
          <a:xfrm>
            <a:off x="7247800"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Windows 11</a:t>
            </a:r>
            <a:br>
              <a:rPr lang="en-US" spc="-30" dirty="0">
                <a:solidFill>
                  <a:srgbClr val="505050"/>
                </a:solidFill>
                <a:latin typeface="Segoe UI"/>
                <a:cs typeface="Arial" panose="020B0604020202020204" pitchFamily="34" charset="0"/>
              </a:rPr>
            </a:b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pic>
        <p:nvPicPr>
          <p:cNvPr id="50" name="Picture 49">
            <a:extLst>
              <a:ext uri="{FF2B5EF4-FFF2-40B4-BE49-F238E27FC236}">
                <a16:creationId xmlns:a16="http://schemas.microsoft.com/office/drawing/2014/main" id="{C686141E-9E07-44B1-B13F-335052574D4B}"/>
              </a:ext>
            </a:extLst>
          </p:cNvPr>
          <p:cNvPicPr>
            <a:picLocks noChangeAspect="1"/>
          </p:cNvPicPr>
          <p:nvPr/>
        </p:nvPicPr>
        <p:blipFill>
          <a:blip r:embed="rId3">
            <a:biLevel thresh="25000"/>
          </a:blip>
          <a:stretch>
            <a:fillRect/>
          </a:stretch>
        </p:blipFill>
        <p:spPr>
          <a:xfrm>
            <a:off x="4938705" y="357390"/>
            <a:ext cx="394427" cy="394427"/>
          </a:xfrm>
          <a:prstGeom prst="rect">
            <a:avLst/>
          </a:prstGeom>
        </p:spPr>
      </p:pic>
      <p:pic>
        <p:nvPicPr>
          <p:cNvPr id="51" name="Picture 50">
            <a:extLst>
              <a:ext uri="{FF2B5EF4-FFF2-40B4-BE49-F238E27FC236}">
                <a16:creationId xmlns:a16="http://schemas.microsoft.com/office/drawing/2014/main" id="{3EDECF5C-6901-44DA-BA0B-FF357E9B39B7}"/>
              </a:ext>
            </a:extLst>
          </p:cNvPr>
          <p:cNvPicPr>
            <a:picLocks noChangeAspect="1"/>
          </p:cNvPicPr>
          <p:nvPr/>
        </p:nvPicPr>
        <p:blipFill>
          <a:blip r:embed="rId4"/>
          <a:stretch>
            <a:fillRect/>
          </a:stretch>
        </p:blipFill>
        <p:spPr>
          <a:xfrm>
            <a:off x="9754239" y="1984485"/>
            <a:ext cx="394427" cy="394427"/>
          </a:xfrm>
          <a:prstGeom prst="rect">
            <a:avLst/>
          </a:prstGeom>
        </p:spPr>
      </p:pic>
      <p:pic>
        <p:nvPicPr>
          <p:cNvPr id="59" name="Picture 58">
            <a:extLst>
              <a:ext uri="{FF2B5EF4-FFF2-40B4-BE49-F238E27FC236}">
                <a16:creationId xmlns:a16="http://schemas.microsoft.com/office/drawing/2014/main" id="{C06548FB-6C26-4AEF-A2AF-589F93A36952}"/>
              </a:ext>
            </a:extLst>
          </p:cNvPr>
          <p:cNvPicPr>
            <a:picLocks noChangeAspect="1"/>
          </p:cNvPicPr>
          <p:nvPr/>
        </p:nvPicPr>
        <p:blipFill>
          <a:blip r:embed="rId5"/>
          <a:stretch>
            <a:fillRect/>
          </a:stretch>
        </p:blipFill>
        <p:spPr>
          <a:xfrm>
            <a:off x="4938705" y="3598831"/>
            <a:ext cx="394427" cy="394427"/>
          </a:xfrm>
          <a:prstGeom prst="rect">
            <a:avLst/>
          </a:prstGeom>
        </p:spPr>
      </p:pic>
      <p:sp>
        <p:nvSpPr>
          <p:cNvPr id="62" name="Rectangle 61">
            <a:extLst>
              <a:ext uri="{FF2B5EF4-FFF2-40B4-BE49-F238E27FC236}">
                <a16:creationId xmlns:a16="http://schemas.microsoft.com/office/drawing/2014/main" id="{7A76B478-A779-4023-A95A-A596D2F8F0BA}"/>
              </a:ext>
            </a:extLst>
          </p:cNvPr>
          <p:cNvSpPr/>
          <p:nvPr/>
        </p:nvSpPr>
        <p:spPr bwMode="auto">
          <a:xfrm>
            <a:off x="865" y="1191973"/>
            <a:ext cx="4571352" cy="1005698"/>
          </a:xfrm>
          <a:prstGeom prst="rect">
            <a:avLst/>
          </a:prstGeom>
          <a:solidFill>
            <a:schemeClr val="tx1">
              <a:lumMod val="25000"/>
              <a:lumOff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69" name="Oval 68">
            <a:extLst>
              <a:ext uri="{FF2B5EF4-FFF2-40B4-BE49-F238E27FC236}">
                <a16:creationId xmlns:a16="http://schemas.microsoft.com/office/drawing/2014/main" id="{57AD2E6F-D1BA-4D18-925D-34D2E5172B21}"/>
              </a:ext>
            </a:extLst>
          </p:cNvPr>
          <p:cNvSpPr>
            <a:spLocks noChangeAspect="1"/>
          </p:cNvSpPr>
          <p:nvPr/>
        </p:nvSpPr>
        <p:spPr bwMode="auto">
          <a:xfrm>
            <a:off x="378751" y="137482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1</a:t>
            </a:r>
          </a:p>
        </p:txBody>
      </p:sp>
      <p:sp>
        <p:nvSpPr>
          <p:cNvPr id="70" name="Oval 69">
            <a:extLst>
              <a:ext uri="{FF2B5EF4-FFF2-40B4-BE49-F238E27FC236}">
                <a16:creationId xmlns:a16="http://schemas.microsoft.com/office/drawing/2014/main" id="{468F422A-8544-4EC3-9134-556771D17072}"/>
              </a:ext>
            </a:extLst>
          </p:cNvPr>
          <p:cNvSpPr>
            <a:spLocks noChangeAspect="1"/>
          </p:cNvSpPr>
          <p:nvPr/>
        </p:nvSpPr>
        <p:spPr bwMode="auto">
          <a:xfrm>
            <a:off x="378751" y="3489943"/>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3</a:t>
            </a:r>
          </a:p>
        </p:txBody>
      </p:sp>
      <p:sp>
        <p:nvSpPr>
          <p:cNvPr id="71" name="Oval 70">
            <a:extLst>
              <a:ext uri="{FF2B5EF4-FFF2-40B4-BE49-F238E27FC236}">
                <a16:creationId xmlns:a16="http://schemas.microsoft.com/office/drawing/2014/main" id="{86933479-0844-4CE3-A067-7E3EC4392739}"/>
              </a:ext>
            </a:extLst>
          </p:cNvPr>
          <p:cNvSpPr>
            <a:spLocks noChangeAspect="1"/>
          </p:cNvSpPr>
          <p:nvPr/>
        </p:nvSpPr>
        <p:spPr bwMode="auto">
          <a:xfrm>
            <a:off x="378751" y="2432385"/>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2</a:t>
            </a:r>
          </a:p>
        </p:txBody>
      </p:sp>
      <p:sp>
        <p:nvSpPr>
          <p:cNvPr id="72" name="Oval 71">
            <a:extLst>
              <a:ext uri="{FF2B5EF4-FFF2-40B4-BE49-F238E27FC236}">
                <a16:creationId xmlns:a16="http://schemas.microsoft.com/office/drawing/2014/main" id="{723A7348-AE00-4BF0-BD04-53C0427481F6}"/>
              </a:ext>
            </a:extLst>
          </p:cNvPr>
          <p:cNvSpPr>
            <a:spLocks noChangeAspect="1"/>
          </p:cNvSpPr>
          <p:nvPr/>
        </p:nvSpPr>
        <p:spPr bwMode="auto">
          <a:xfrm>
            <a:off x="378751" y="560505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5</a:t>
            </a:r>
          </a:p>
        </p:txBody>
      </p:sp>
      <p:sp>
        <p:nvSpPr>
          <p:cNvPr id="73" name="Oval 72">
            <a:extLst>
              <a:ext uri="{FF2B5EF4-FFF2-40B4-BE49-F238E27FC236}">
                <a16:creationId xmlns:a16="http://schemas.microsoft.com/office/drawing/2014/main" id="{20679CEC-FB8B-4AC0-BA8A-B87152080F17}"/>
              </a:ext>
            </a:extLst>
          </p:cNvPr>
          <p:cNvSpPr>
            <a:spLocks noChangeAspect="1"/>
          </p:cNvSpPr>
          <p:nvPr/>
        </p:nvSpPr>
        <p:spPr bwMode="auto">
          <a:xfrm>
            <a:off x="378751" y="4547501"/>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4</a:t>
            </a:r>
          </a:p>
        </p:txBody>
      </p:sp>
      <p:pic>
        <p:nvPicPr>
          <p:cNvPr id="41" name="Picture 40">
            <a:extLst>
              <a:ext uri="{FF2B5EF4-FFF2-40B4-BE49-F238E27FC236}">
                <a16:creationId xmlns:a16="http://schemas.microsoft.com/office/drawing/2014/main" id="{C741A66E-B676-4305-BB30-A8AED51DECEE}"/>
              </a:ext>
            </a:extLst>
          </p:cNvPr>
          <p:cNvPicPr>
            <a:picLocks noChangeAspect="1"/>
          </p:cNvPicPr>
          <p:nvPr/>
        </p:nvPicPr>
        <p:blipFill>
          <a:blip r:embed="rId6"/>
          <a:stretch>
            <a:fillRect/>
          </a:stretch>
        </p:blipFill>
        <p:spPr>
          <a:xfrm>
            <a:off x="4938705" y="1984485"/>
            <a:ext cx="394427" cy="394427"/>
          </a:xfrm>
          <a:prstGeom prst="rect">
            <a:avLst/>
          </a:prstGeom>
        </p:spPr>
      </p:pic>
      <p:sp>
        <p:nvSpPr>
          <p:cNvPr id="43" name="Freeform 16">
            <a:extLst>
              <a:ext uri="{FF2B5EF4-FFF2-40B4-BE49-F238E27FC236}">
                <a16:creationId xmlns:a16="http://schemas.microsoft.com/office/drawing/2014/main" id="{62F645F0-47EC-43C1-B9E3-3B9F7F737085}"/>
              </a:ext>
            </a:extLst>
          </p:cNvPr>
          <p:cNvSpPr>
            <a:spLocks noChangeAspect="1"/>
          </p:cNvSpPr>
          <p:nvPr/>
        </p:nvSpPr>
        <p:spPr bwMode="black">
          <a:xfrm>
            <a:off x="9787029"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pic>
        <p:nvPicPr>
          <p:cNvPr id="45" name="Picture 44">
            <a:extLst>
              <a:ext uri="{FF2B5EF4-FFF2-40B4-BE49-F238E27FC236}">
                <a16:creationId xmlns:a16="http://schemas.microsoft.com/office/drawing/2014/main" id="{31C9FABF-F691-4238-9F13-EF6D58D8AA4A}"/>
              </a:ext>
            </a:extLst>
          </p:cNvPr>
          <p:cNvPicPr>
            <a:picLocks noChangeAspect="1"/>
          </p:cNvPicPr>
          <p:nvPr/>
        </p:nvPicPr>
        <p:blipFill>
          <a:blip r:embed="rId7"/>
          <a:stretch>
            <a:fillRect/>
          </a:stretch>
        </p:blipFill>
        <p:spPr>
          <a:xfrm>
            <a:off x="7356984" y="1984485"/>
            <a:ext cx="396337" cy="394427"/>
          </a:xfrm>
          <a:prstGeom prst="rect">
            <a:avLst/>
          </a:prstGeom>
        </p:spPr>
      </p:pic>
      <p:pic>
        <p:nvPicPr>
          <p:cNvPr id="46" name="Picture 45">
            <a:extLst>
              <a:ext uri="{FF2B5EF4-FFF2-40B4-BE49-F238E27FC236}">
                <a16:creationId xmlns:a16="http://schemas.microsoft.com/office/drawing/2014/main" id="{EC668595-A4E3-407D-9FF2-D7B064EF6DCC}"/>
              </a:ext>
            </a:extLst>
          </p:cNvPr>
          <p:cNvPicPr>
            <a:picLocks noChangeAspect="1"/>
          </p:cNvPicPr>
          <p:nvPr/>
        </p:nvPicPr>
        <p:blipFill>
          <a:blip r:embed="rId8">
            <a:biLevel thresh="25000"/>
          </a:blip>
          <a:stretch>
            <a:fillRect/>
          </a:stretch>
        </p:blipFill>
        <p:spPr>
          <a:xfrm>
            <a:off x="9756231" y="355398"/>
            <a:ext cx="394427" cy="394427"/>
          </a:xfrm>
          <a:prstGeom prst="rect">
            <a:avLst/>
          </a:prstGeom>
        </p:spPr>
      </p:pic>
      <p:pic>
        <p:nvPicPr>
          <p:cNvPr id="49" name="Picture 48">
            <a:extLst>
              <a:ext uri="{FF2B5EF4-FFF2-40B4-BE49-F238E27FC236}">
                <a16:creationId xmlns:a16="http://schemas.microsoft.com/office/drawing/2014/main" id="{657031BD-D42F-4664-BD44-D61925086F3C}"/>
              </a:ext>
            </a:extLst>
          </p:cNvPr>
          <p:cNvPicPr>
            <a:picLocks noChangeAspect="1"/>
          </p:cNvPicPr>
          <p:nvPr/>
        </p:nvPicPr>
        <p:blipFill>
          <a:blip r:embed="rId9">
            <a:biLevel thresh="25000"/>
          </a:blip>
          <a:stretch>
            <a:fillRect/>
          </a:stretch>
        </p:blipFill>
        <p:spPr>
          <a:xfrm>
            <a:off x="7356097" y="355619"/>
            <a:ext cx="398411" cy="397970"/>
          </a:xfrm>
          <a:prstGeom prst="rect">
            <a:avLst/>
          </a:prstGeom>
        </p:spPr>
      </p:pic>
      <p:sp>
        <p:nvSpPr>
          <p:cNvPr id="47" name="Title 2">
            <a:extLst>
              <a:ext uri="{FF2B5EF4-FFF2-40B4-BE49-F238E27FC236}">
                <a16:creationId xmlns:a16="http://schemas.microsoft.com/office/drawing/2014/main" id="{1032214B-06FE-4C55-9BB4-2DC4BD654129}"/>
              </a:ext>
            </a:extLst>
          </p:cNvPr>
          <p:cNvSpPr>
            <a:spLocks noGrp="1"/>
          </p:cNvSpPr>
          <p:nvPr>
            <p:ph type="title"/>
          </p:nvPr>
        </p:nvSpPr>
        <p:spPr/>
        <p:txBody>
          <a:bodyPr/>
          <a:lstStyle/>
          <a:p>
            <a:r>
              <a:rPr lang="en-US" sz="2745"/>
              <a:t>Microsoft Threat Protection</a:t>
            </a:r>
          </a:p>
        </p:txBody>
      </p:sp>
      <p:sp>
        <p:nvSpPr>
          <p:cNvPr id="53" name="Rectangle 52">
            <a:extLst>
              <a:ext uri="{FF2B5EF4-FFF2-40B4-BE49-F238E27FC236}">
                <a16:creationId xmlns:a16="http://schemas.microsoft.com/office/drawing/2014/main" id="{830D681D-EDB6-47DF-97C9-8CF3D0937CD0}"/>
              </a:ext>
            </a:extLst>
          </p:cNvPr>
          <p:cNvSpPr/>
          <p:nvPr/>
        </p:nvSpPr>
        <p:spPr bwMode="auto">
          <a:xfrm>
            <a:off x="1171728" y="2432386"/>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Endpoints:</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périphériques</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utilisateurs</a:t>
            </a:r>
            <a:endParaRPr lang="en-US" sz="1372" dirty="0">
              <a:solidFill>
                <a:srgbClr val="505050"/>
              </a:solidFill>
              <a:latin typeface="Segoe UI"/>
              <a:cs typeface="Arial" panose="020B0604020202020204" pitchFamily="34" charset="0"/>
            </a:endParaRPr>
          </a:p>
        </p:txBody>
      </p:sp>
      <p:sp>
        <p:nvSpPr>
          <p:cNvPr id="42" name="Rectangle 41">
            <a:extLst>
              <a:ext uri="{FF2B5EF4-FFF2-40B4-BE49-F238E27FC236}">
                <a16:creationId xmlns:a16="http://schemas.microsoft.com/office/drawing/2014/main" id="{7E2C4757-5122-4C99-A5A4-A853382E201C}"/>
              </a:ext>
            </a:extLst>
          </p:cNvPr>
          <p:cNvSpPr/>
          <p:nvPr/>
        </p:nvSpPr>
        <p:spPr bwMode="auto">
          <a:xfrm>
            <a:off x="1171728" y="3489943"/>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Données</a:t>
            </a:r>
            <a:r>
              <a:rPr lang="en-US" sz="1372" b="1" dirty="0">
                <a:solidFill>
                  <a:srgbClr val="505050"/>
                </a:solidFill>
                <a:latin typeface="Segoe UI Semibold"/>
                <a:cs typeface="Arial" panose="020B0604020202020204" pitchFamily="34" charset="0"/>
              </a:rPr>
              <a:t> </a:t>
            </a:r>
            <a:r>
              <a:rPr lang="en-US" sz="1372" b="1" dirty="0" err="1">
                <a:solidFill>
                  <a:srgbClr val="505050"/>
                </a:solidFill>
                <a:latin typeface="Segoe UI Semibold"/>
                <a:cs typeface="Arial" panose="020B0604020202020204" pitchFamily="34" charset="0"/>
              </a:rPr>
              <a:t>utilisateurs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évaluer</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contenu</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courriels</a:t>
            </a:r>
            <a:r>
              <a:rPr lang="en-US" sz="1372" dirty="0">
                <a:solidFill>
                  <a:srgbClr val="505050"/>
                </a:solidFill>
                <a:latin typeface="Segoe UI"/>
                <a:cs typeface="Arial" panose="020B0604020202020204" pitchFamily="34" charset="0"/>
              </a:rPr>
              <a:t> et des documents pour </a:t>
            </a:r>
            <a:r>
              <a:rPr lang="en-US" sz="1372" dirty="0" err="1">
                <a:solidFill>
                  <a:srgbClr val="505050"/>
                </a:solidFill>
                <a:latin typeface="Segoe UI"/>
                <a:cs typeface="Arial" panose="020B0604020202020204" pitchFamily="34" charset="0"/>
              </a:rPr>
              <a:t>traquer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éléments</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malveillants</a:t>
            </a:r>
            <a:endParaRPr lang="en-US" sz="1372" dirty="0">
              <a:solidFill>
                <a:srgbClr val="505050"/>
              </a:solidFill>
              <a:latin typeface="Segoe UI"/>
              <a:cs typeface="Arial" panose="020B0604020202020204" pitchFamily="34" charset="0"/>
            </a:endParaRPr>
          </a:p>
        </p:txBody>
      </p:sp>
      <p:sp>
        <p:nvSpPr>
          <p:cNvPr id="55" name="Rectangle 54">
            <a:extLst>
              <a:ext uri="{FF2B5EF4-FFF2-40B4-BE49-F238E27FC236}">
                <a16:creationId xmlns:a16="http://schemas.microsoft.com/office/drawing/2014/main" id="{DA9BC2CC-FACA-4707-BD5D-FC0734811CE1}"/>
              </a:ext>
            </a:extLst>
          </p:cNvPr>
          <p:cNvSpPr/>
          <p:nvPr/>
        </p:nvSpPr>
        <p:spPr bwMode="auto">
          <a:xfrm>
            <a:off x="96590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SQL Server</a:t>
            </a:r>
          </a:p>
          <a:p>
            <a:pPr defTabSz="914225" fontAlgn="t">
              <a:defRPr/>
            </a:pPr>
            <a:endParaRPr lang="en-US" spc="-30">
              <a:solidFill>
                <a:srgbClr val="505050"/>
              </a:solidFill>
              <a:latin typeface="Segoe UI"/>
              <a:cs typeface="Arial" panose="020B0604020202020204" pitchFamily="34" charset="0"/>
            </a:endParaRPr>
          </a:p>
          <a:p>
            <a:pPr defTabSz="914225" fontAlgn="t">
              <a:defRPr/>
            </a:pPr>
            <a:endParaRPr lang="en-US" spc="-30">
              <a:solidFill>
                <a:srgbClr val="505050"/>
              </a:solidFill>
              <a:latin typeface="Segoe UI"/>
              <a:cs typeface="Arial" panose="020B0604020202020204" pitchFamily="34" charset="0"/>
            </a:endParaRPr>
          </a:p>
        </p:txBody>
      </p:sp>
      <p:pic>
        <p:nvPicPr>
          <p:cNvPr id="60" name="Picture 59">
            <a:extLst>
              <a:ext uri="{FF2B5EF4-FFF2-40B4-BE49-F238E27FC236}">
                <a16:creationId xmlns:a16="http://schemas.microsoft.com/office/drawing/2014/main" id="{BFD4B872-5A10-4B90-A39F-9BD8EA3530D9}"/>
              </a:ext>
            </a:extLst>
          </p:cNvPr>
          <p:cNvPicPr>
            <a:picLocks noChangeAspect="1"/>
          </p:cNvPicPr>
          <p:nvPr/>
        </p:nvPicPr>
        <p:blipFill>
          <a:blip r:embed="rId10"/>
          <a:stretch>
            <a:fillRect/>
          </a:stretch>
        </p:blipFill>
        <p:spPr>
          <a:xfrm>
            <a:off x="9756001" y="5176027"/>
            <a:ext cx="398411" cy="397935"/>
          </a:xfrm>
          <a:prstGeom prst="rect">
            <a:avLst/>
          </a:prstGeom>
        </p:spPr>
      </p:pic>
      <p:sp>
        <p:nvSpPr>
          <p:cNvPr id="40" name="Rectangle 39">
            <a:extLst>
              <a:ext uri="{FF2B5EF4-FFF2-40B4-BE49-F238E27FC236}">
                <a16:creationId xmlns:a16="http://schemas.microsoft.com/office/drawing/2014/main" id="{739D8533-8AC8-48C6-8A26-27846C272B34}"/>
              </a:ext>
            </a:extLst>
          </p:cNvPr>
          <p:cNvSpPr/>
          <p:nvPr/>
        </p:nvSpPr>
        <p:spPr bwMode="auto">
          <a:xfrm>
            <a:off x="7247800"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Exchange Online Protection</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57" name="Rectangle 56">
            <a:extLst>
              <a:ext uri="{FF2B5EF4-FFF2-40B4-BE49-F238E27FC236}">
                <a16:creationId xmlns:a16="http://schemas.microsoft.com/office/drawing/2014/main" id="{55A6030D-D947-4B8F-A543-4F9F715FD6D0}"/>
              </a:ext>
            </a:extLst>
          </p:cNvPr>
          <p:cNvSpPr/>
          <p:nvPr/>
        </p:nvSpPr>
        <p:spPr bwMode="auto">
          <a:xfrm>
            <a:off x="48364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Windows Server </a:t>
            </a:r>
          </a:p>
          <a:p>
            <a:pPr defTabSz="914225" fontAlgn="t">
              <a:defRPr/>
            </a:pPr>
            <a:r>
              <a:rPr lang="en-US" spc="-30">
                <a:solidFill>
                  <a:srgbClr val="505050"/>
                </a:solidFill>
                <a:latin typeface="Segoe UI"/>
                <a:cs typeface="Arial" panose="020B0604020202020204" pitchFamily="34" charset="0"/>
              </a:rPr>
              <a:t>Linux</a:t>
            </a:r>
          </a:p>
          <a:p>
            <a:pPr defTabSz="914225" fontAlgn="t">
              <a:defRPr/>
            </a:pPr>
            <a:endParaRPr lang="en-US" spc="-30">
              <a:solidFill>
                <a:srgbClr val="505050"/>
              </a:solidFill>
              <a:latin typeface="Segoe UI"/>
              <a:cs typeface="Arial" panose="020B0604020202020204" pitchFamily="34" charset="0"/>
            </a:endParaRPr>
          </a:p>
        </p:txBody>
      </p:sp>
      <p:pic>
        <p:nvPicPr>
          <p:cNvPr id="65" name="Picture 64">
            <a:extLst>
              <a:ext uri="{FF2B5EF4-FFF2-40B4-BE49-F238E27FC236}">
                <a16:creationId xmlns:a16="http://schemas.microsoft.com/office/drawing/2014/main" id="{E1AF89A6-C13D-42E5-BCED-CAF0FFEA431C}"/>
              </a:ext>
            </a:extLst>
          </p:cNvPr>
          <p:cNvPicPr>
            <a:picLocks noChangeAspect="1"/>
          </p:cNvPicPr>
          <p:nvPr/>
        </p:nvPicPr>
        <p:blipFill>
          <a:blip r:embed="rId11"/>
          <a:stretch>
            <a:fillRect/>
          </a:stretch>
        </p:blipFill>
        <p:spPr>
          <a:xfrm>
            <a:off x="5449961" y="5210033"/>
            <a:ext cx="338129" cy="394427"/>
          </a:xfrm>
          <a:prstGeom prst="rect">
            <a:avLst/>
          </a:prstGeom>
        </p:spPr>
      </p:pic>
      <p:pic>
        <p:nvPicPr>
          <p:cNvPr id="66" name="Picture 65">
            <a:extLst>
              <a:ext uri="{FF2B5EF4-FFF2-40B4-BE49-F238E27FC236}">
                <a16:creationId xmlns:a16="http://schemas.microsoft.com/office/drawing/2014/main" id="{61EE9653-4E7C-47B8-A072-AA6251602565}"/>
              </a:ext>
            </a:extLst>
          </p:cNvPr>
          <p:cNvPicPr>
            <a:picLocks noChangeAspect="1"/>
          </p:cNvPicPr>
          <p:nvPr/>
        </p:nvPicPr>
        <p:blipFill>
          <a:blip r:embed="rId7"/>
          <a:stretch>
            <a:fillRect/>
          </a:stretch>
        </p:blipFill>
        <p:spPr>
          <a:xfrm>
            <a:off x="4933296" y="5220708"/>
            <a:ext cx="396338" cy="394427"/>
          </a:xfrm>
          <a:prstGeom prst="rect">
            <a:avLst/>
          </a:prstGeom>
        </p:spPr>
      </p:pic>
      <p:sp>
        <p:nvSpPr>
          <p:cNvPr id="52" name="Freeform 16">
            <a:extLst>
              <a:ext uri="{FF2B5EF4-FFF2-40B4-BE49-F238E27FC236}">
                <a16:creationId xmlns:a16="http://schemas.microsoft.com/office/drawing/2014/main" id="{49C5A73F-7838-4C23-9DFA-EBC6BCB8E1FD}"/>
              </a:ext>
            </a:extLst>
          </p:cNvPr>
          <p:cNvSpPr>
            <a:spLocks noChangeAspect="1"/>
          </p:cNvSpPr>
          <p:nvPr/>
        </p:nvSpPr>
        <p:spPr bwMode="black">
          <a:xfrm>
            <a:off x="7385561"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
        <p:nvSpPr>
          <p:cNvPr id="44" name="Rectangle 43">
            <a:extLst>
              <a:ext uri="{FF2B5EF4-FFF2-40B4-BE49-F238E27FC236}">
                <a16:creationId xmlns:a16="http://schemas.microsoft.com/office/drawing/2014/main" id="{8A16146E-0202-4D1F-8BF9-87D00EE34CA2}"/>
              </a:ext>
            </a:extLst>
          </p:cNvPr>
          <p:cNvSpPr/>
          <p:nvPr/>
        </p:nvSpPr>
        <p:spPr bwMode="auto">
          <a:xfrm>
            <a:off x="1171728" y="560505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Infrastructure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serveurs</a:t>
            </a:r>
            <a:r>
              <a:rPr lang="en-US" sz="1372" dirty="0">
                <a:solidFill>
                  <a:srgbClr val="505050"/>
                </a:solidFill>
                <a:latin typeface="Segoe UI"/>
                <a:cs typeface="Arial" panose="020B0604020202020204" pitchFamily="34" charset="0"/>
              </a:rPr>
              <a:t>, bases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réseau</a:t>
            </a:r>
            <a:r>
              <a:rPr lang="en-US" sz="1372" dirty="0">
                <a:solidFill>
                  <a:srgbClr val="505050"/>
                </a:solidFill>
                <a:latin typeface="Segoe UI"/>
                <a:cs typeface="Arial" panose="020B0604020202020204" pitchFamily="34" charset="0"/>
              </a:rPr>
              <a:t> dans les clouds et à </a:t>
            </a:r>
            <a:r>
              <a:rPr lang="en-US" sz="1372" dirty="0" err="1">
                <a:solidFill>
                  <a:srgbClr val="505050"/>
                </a:solidFill>
                <a:latin typeface="Segoe UI"/>
                <a:cs typeface="Arial" panose="020B0604020202020204" pitchFamily="34" charset="0"/>
              </a:rPr>
              <a:t>demeure</a:t>
            </a:r>
            <a:endParaRPr lang="en-US" sz="1372" dirty="0">
              <a:solidFill>
                <a:srgbClr val="505050"/>
              </a:solidFill>
              <a:latin typeface="Segoe UI"/>
              <a:cs typeface="Arial" panose="020B0604020202020204" pitchFamily="34" charset="0"/>
            </a:endParaRPr>
          </a:p>
        </p:txBody>
      </p:sp>
      <p:sp>
        <p:nvSpPr>
          <p:cNvPr id="58" name="Rectangle 57">
            <a:extLst>
              <a:ext uri="{FF2B5EF4-FFF2-40B4-BE49-F238E27FC236}">
                <a16:creationId xmlns:a16="http://schemas.microsoft.com/office/drawing/2014/main" id="{A46D39F1-5E79-4C42-BCFD-7AC618FF6ACC}"/>
              </a:ext>
            </a:extLst>
          </p:cNvPr>
          <p:cNvSpPr/>
          <p:nvPr/>
        </p:nvSpPr>
        <p:spPr bwMode="auto">
          <a:xfrm>
            <a:off x="1171727" y="4547501"/>
            <a:ext cx="3400488"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Applications Cloud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applications SaaS et </a:t>
            </a:r>
            <a:r>
              <a:rPr lang="en-US" sz="1372" dirty="0" err="1">
                <a:solidFill>
                  <a:srgbClr val="505050"/>
                </a:solidFill>
                <a:latin typeface="Segoe UI"/>
                <a:cs typeface="Arial" panose="020B0604020202020204" pitchFamily="34" charset="0"/>
              </a:rPr>
              <a:t>leurs</a:t>
            </a:r>
            <a:r>
              <a:rPr lang="en-US" sz="1372" dirty="0">
                <a:solidFill>
                  <a:srgbClr val="505050"/>
                </a:solidFill>
                <a:latin typeface="Segoe UI"/>
                <a:cs typeface="Arial" panose="020B0604020202020204" pitchFamily="34" charset="0"/>
              </a:rPr>
              <a:t> entrepôts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a:t>
            </a:r>
          </a:p>
        </p:txBody>
      </p:sp>
      <p:sp>
        <p:nvSpPr>
          <p:cNvPr id="54" name="Rectangle 53">
            <a:extLst>
              <a:ext uri="{FF2B5EF4-FFF2-40B4-BE49-F238E27FC236}">
                <a16:creationId xmlns:a16="http://schemas.microsoft.com/office/drawing/2014/main" id="{9E5EC412-76EC-40EB-B6A1-EC6BD162F5B2}"/>
              </a:ext>
            </a:extLst>
          </p:cNvPr>
          <p:cNvSpPr/>
          <p:nvPr/>
        </p:nvSpPr>
        <p:spPr bwMode="auto">
          <a:xfrm>
            <a:off x="1171728" y="137482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Identités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Valider</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vérifier</a:t>
            </a:r>
            <a:r>
              <a:rPr lang="en-US" sz="1372" dirty="0">
                <a:solidFill>
                  <a:srgbClr val="505050"/>
                </a:solidFill>
                <a:latin typeface="Segoe UI"/>
                <a:cs typeface="Arial" panose="020B0604020202020204" pitchFamily="34" charset="0"/>
              </a:rPr>
              <a:t> et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utilisateurs</a:t>
            </a:r>
            <a:r>
              <a:rPr lang="en-US" sz="1372" dirty="0">
                <a:solidFill>
                  <a:srgbClr val="505050"/>
                </a:solidFill>
                <a:latin typeface="Segoe UI"/>
                <a:cs typeface="Arial" panose="020B0604020202020204" pitchFamily="34" charset="0"/>
              </a:rPr>
              <a:t> et les </a:t>
            </a:r>
            <a:r>
              <a:rPr lang="en-US" sz="1372" dirty="0" err="1">
                <a:solidFill>
                  <a:srgbClr val="505050"/>
                </a:solidFill>
                <a:latin typeface="Segoe UI"/>
                <a:cs typeface="Arial" panose="020B0604020202020204" pitchFamily="34" charset="0"/>
              </a:rPr>
              <a:t>comptes</a:t>
            </a:r>
            <a:r>
              <a:rPr lang="en-US" sz="1372" dirty="0">
                <a:solidFill>
                  <a:srgbClr val="505050"/>
                </a:solidFill>
                <a:latin typeface="Segoe UI"/>
                <a:cs typeface="Arial" panose="020B0604020202020204" pitchFamily="34" charset="0"/>
              </a:rPr>
              <a:t> à </a:t>
            </a:r>
            <a:r>
              <a:rPr lang="en-US" sz="1372" dirty="0" err="1">
                <a:solidFill>
                  <a:srgbClr val="505050"/>
                </a:solidFill>
                <a:latin typeface="Segoe UI"/>
                <a:cs typeface="Arial" panose="020B0604020202020204" pitchFamily="34" charset="0"/>
              </a:rPr>
              <a:t>privilèges</a:t>
            </a:r>
            <a:endParaRPr lang="en-US" sz="1372" dirty="0">
              <a:solidFill>
                <a:srgbClr val="505050"/>
              </a:solidFill>
              <a:latin typeface="Segoe UI"/>
              <a:cs typeface="Arial" panose="020B0604020202020204" pitchFamily="34" charset="0"/>
            </a:endParaRPr>
          </a:p>
        </p:txBody>
      </p:sp>
      <p:sp>
        <p:nvSpPr>
          <p:cNvPr id="48" name="Freeform 16">
            <a:extLst>
              <a:ext uri="{FF2B5EF4-FFF2-40B4-BE49-F238E27FC236}">
                <a16:creationId xmlns:a16="http://schemas.microsoft.com/office/drawing/2014/main" id="{CCE4BB1E-1751-4377-A528-DF9676DB1CB8}"/>
              </a:ext>
            </a:extLst>
          </p:cNvPr>
          <p:cNvSpPr>
            <a:spLocks noChangeAspect="1"/>
          </p:cNvSpPr>
          <p:nvPr/>
        </p:nvSpPr>
        <p:spPr bwMode="black">
          <a:xfrm>
            <a:off x="7386360" y="5187490"/>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Tree>
    <p:extLst>
      <p:ext uri="{BB962C8B-B14F-4D97-AF65-F5344CB8AC3E}">
        <p14:creationId xmlns:p14="http://schemas.microsoft.com/office/powerpoint/2010/main" val="1866244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D54D7ACC-6E55-46A9-8F7B-30DB25FF0CC4}"/>
              </a:ext>
            </a:extLst>
          </p:cNvPr>
          <p:cNvSpPr/>
          <p:nvPr/>
        </p:nvSpPr>
        <p:spPr bwMode="auto">
          <a:xfrm>
            <a:off x="865" y="487"/>
            <a:ext cx="4571352" cy="6857027"/>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28" name="Rectangle 27">
            <a:extLst>
              <a:ext uri="{FF2B5EF4-FFF2-40B4-BE49-F238E27FC236}">
                <a16:creationId xmlns:a16="http://schemas.microsoft.com/office/drawing/2014/main" id="{C55ACEF6-7AA8-4404-88E9-5787CED630EE}"/>
              </a:ext>
            </a:extLst>
          </p:cNvPr>
          <p:cNvSpPr/>
          <p:nvPr/>
        </p:nvSpPr>
        <p:spPr bwMode="auto">
          <a:xfrm>
            <a:off x="4836498" y="1876785"/>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dirty="0">
                <a:solidFill>
                  <a:schemeClr val="bg1"/>
                </a:solidFill>
                <a:latin typeface="Segoe UI"/>
                <a:cs typeface="Arial" panose="020B0604020202020204" pitchFamily="34" charset="0"/>
              </a:rPr>
              <a:t>Microsoft Endpoint</a:t>
            </a:r>
            <a:br>
              <a:rPr lang="en-US" spc="-30" dirty="0">
                <a:solidFill>
                  <a:schemeClr val="bg1"/>
                </a:solidFill>
                <a:latin typeface="Segoe UI"/>
                <a:cs typeface="Arial" panose="020B0604020202020204" pitchFamily="34" charset="0"/>
              </a:rPr>
            </a:br>
            <a:r>
              <a:rPr lang="en-US" spc="-30" dirty="0">
                <a:solidFill>
                  <a:schemeClr val="bg1"/>
                </a:solidFill>
                <a:latin typeface="Segoe UI"/>
                <a:cs typeface="Arial" panose="020B0604020202020204" pitchFamily="34" charset="0"/>
              </a:rPr>
              <a:t>Manager</a:t>
            </a:r>
          </a:p>
          <a:p>
            <a:pPr defTabSz="914225" fontAlgn="t">
              <a:defRPr/>
            </a:pPr>
            <a:endParaRPr lang="en-US" spc="-30" dirty="0">
              <a:solidFill>
                <a:srgbClr val="505050"/>
              </a:solidFill>
              <a:latin typeface="Segoe UI"/>
              <a:cs typeface="Arial" panose="020B0604020202020204" pitchFamily="34" charset="0"/>
            </a:endParaRPr>
          </a:p>
        </p:txBody>
      </p:sp>
      <p:sp>
        <p:nvSpPr>
          <p:cNvPr id="29" name="Rectangle 28">
            <a:extLst>
              <a:ext uri="{FF2B5EF4-FFF2-40B4-BE49-F238E27FC236}">
                <a16:creationId xmlns:a16="http://schemas.microsoft.com/office/drawing/2014/main" id="{8F50F7F4-3A28-4702-B322-F00E4D78AF1C}"/>
              </a:ext>
            </a:extLst>
          </p:cNvPr>
          <p:cNvSpPr/>
          <p:nvPr/>
        </p:nvSpPr>
        <p:spPr bwMode="auto">
          <a:xfrm>
            <a:off x="9659099"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Office 365 Threat Intelligence</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0" name="Rectangle 29">
            <a:extLst>
              <a:ext uri="{FF2B5EF4-FFF2-40B4-BE49-F238E27FC236}">
                <a16:creationId xmlns:a16="http://schemas.microsoft.com/office/drawing/2014/main" id="{B121591A-69EA-4E2F-98FD-BA6EE7D8CD81}"/>
              </a:ext>
            </a:extLst>
          </p:cNvPr>
          <p:cNvSpPr/>
          <p:nvPr/>
        </p:nvSpPr>
        <p:spPr bwMode="auto">
          <a:xfrm>
            <a:off x="4836498" y="3488803"/>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dirty="0">
                <a:solidFill>
                  <a:srgbClr val="FFFFFF"/>
                </a:solidFill>
                <a:latin typeface="Segoe UI"/>
                <a:ea typeface="Segoe UI" pitchFamily="34" charset="0"/>
                <a:cs typeface="Arial" panose="020B0604020202020204" pitchFamily="34" charset="0"/>
              </a:rPr>
              <a:t>Microsoft Defender for Endpoint</a:t>
            </a:r>
          </a:p>
          <a:p>
            <a:pPr defTabSz="914225" fontAlgn="t">
              <a:defRPr/>
            </a:pPr>
            <a:endParaRPr lang="en-US" spc="-30" dirty="0">
              <a:solidFill>
                <a:srgbClr val="FFFFFF"/>
              </a:solidFill>
              <a:latin typeface="Segoe UI"/>
              <a:cs typeface="Arial" panose="020B0604020202020204" pitchFamily="34" charset="0"/>
            </a:endParaRPr>
          </a:p>
        </p:txBody>
      </p:sp>
      <p:sp>
        <p:nvSpPr>
          <p:cNvPr id="34" name="Rectangle 33">
            <a:extLst>
              <a:ext uri="{FF2B5EF4-FFF2-40B4-BE49-F238E27FC236}">
                <a16:creationId xmlns:a16="http://schemas.microsoft.com/office/drawing/2014/main" id="{91BA84E1-EFA7-4017-BB7B-02BDB8971621}"/>
              </a:ext>
            </a:extLst>
          </p:cNvPr>
          <p:cNvSpPr/>
          <p:nvPr/>
        </p:nvSpPr>
        <p:spPr bwMode="auto">
          <a:xfrm>
            <a:off x="4836498"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Azure Active Directory</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5" name="Rectangle 34">
            <a:extLst>
              <a:ext uri="{FF2B5EF4-FFF2-40B4-BE49-F238E27FC236}">
                <a16:creationId xmlns:a16="http://schemas.microsoft.com/office/drawing/2014/main" id="{AD6A1186-C9C1-4DC8-99AB-6E00C95EDA43}"/>
              </a:ext>
            </a:extLst>
          </p:cNvPr>
          <p:cNvSpPr/>
          <p:nvPr/>
        </p:nvSpPr>
        <p:spPr bwMode="auto">
          <a:xfrm>
            <a:off x="7247800" y="3488803"/>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Office 365</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6" name="Rectangle 35">
            <a:extLst>
              <a:ext uri="{FF2B5EF4-FFF2-40B4-BE49-F238E27FC236}">
                <a16:creationId xmlns:a16="http://schemas.microsoft.com/office/drawing/2014/main" id="{CE323853-1F0B-40D7-9ABC-9B2DE25A1C81}"/>
              </a:ext>
            </a:extLst>
          </p:cNvPr>
          <p:cNvSpPr/>
          <p:nvPr/>
        </p:nvSpPr>
        <p:spPr bwMode="auto">
          <a:xfrm>
            <a:off x="9659099"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Cloud Apps</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8" name="Rectangle 37">
            <a:extLst>
              <a:ext uri="{FF2B5EF4-FFF2-40B4-BE49-F238E27FC236}">
                <a16:creationId xmlns:a16="http://schemas.microsoft.com/office/drawing/2014/main" id="{75CC74D5-1C35-4214-89DB-A148451D822A}"/>
              </a:ext>
            </a:extLst>
          </p:cNvPr>
          <p:cNvSpPr/>
          <p:nvPr/>
        </p:nvSpPr>
        <p:spPr bwMode="auto">
          <a:xfrm>
            <a:off x="7247800"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Identity</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9" name="Rectangle 38">
            <a:extLst>
              <a:ext uri="{FF2B5EF4-FFF2-40B4-BE49-F238E27FC236}">
                <a16:creationId xmlns:a16="http://schemas.microsoft.com/office/drawing/2014/main" id="{A05C9D3D-C243-441F-93E6-4407C2E1C02B}"/>
              </a:ext>
            </a:extLst>
          </p:cNvPr>
          <p:cNvSpPr/>
          <p:nvPr/>
        </p:nvSpPr>
        <p:spPr bwMode="auto">
          <a:xfrm>
            <a:off x="7247800" y="1876785"/>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dirty="0">
                <a:solidFill>
                  <a:srgbClr val="FFFFFF"/>
                </a:solidFill>
                <a:latin typeface="Segoe UI"/>
                <a:cs typeface="Arial" panose="020B0604020202020204" pitchFamily="34" charset="0"/>
              </a:rPr>
              <a:t>Windows 11</a:t>
            </a:r>
            <a:br>
              <a:rPr lang="en-US" spc="-30" dirty="0">
                <a:solidFill>
                  <a:srgbClr val="FFFFFF"/>
                </a:solidFill>
                <a:latin typeface="Segoe UI"/>
                <a:cs typeface="Arial" panose="020B0604020202020204" pitchFamily="34" charset="0"/>
              </a:rPr>
            </a:br>
            <a:br>
              <a:rPr lang="en-US" spc="-30" dirty="0">
                <a:solidFill>
                  <a:srgbClr val="FFFFFF"/>
                </a:solidFill>
                <a:latin typeface="Segoe UI"/>
                <a:cs typeface="Arial" panose="020B0604020202020204" pitchFamily="34" charset="0"/>
              </a:rPr>
            </a:br>
            <a:endParaRPr lang="en-US" spc="-30" dirty="0">
              <a:solidFill>
                <a:srgbClr val="FFFFFF"/>
              </a:solidFill>
              <a:latin typeface="Segoe UI"/>
              <a:cs typeface="Arial" panose="020B0604020202020204" pitchFamily="34" charset="0"/>
            </a:endParaRPr>
          </a:p>
        </p:txBody>
      </p:sp>
      <p:pic>
        <p:nvPicPr>
          <p:cNvPr id="50" name="Picture 49">
            <a:extLst>
              <a:ext uri="{FF2B5EF4-FFF2-40B4-BE49-F238E27FC236}">
                <a16:creationId xmlns:a16="http://schemas.microsoft.com/office/drawing/2014/main" id="{ACFB9AC2-F788-40D4-9B0A-E563F1B3DF33}"/>
              </a:ext>
            </a:extLst>
          </p:cNvPr>
          <p:cNvPicPr>
            <a:picLocks noChangeAspect="1"/>
          </p:cNvPicPr>
          <p:nvPr/>
        </p:nvPicPr>
        <p:blipFill>
          <a:blip r:embed="rId3"/>
          <a:stretch>
            <a:fillRect/>
          </a:stretch>
        </p:blipFill>
        <p:spPr>
          <a:xfrm>
            <a:off x="4938705" y="357390"/>
            <a:ext cx="394427" cy="394427"/>
          </a:xfrm>
          <a:prstGeom prst="rect">
            <a:avLst/>
          </a:prstGeom>
        </p:spPr>
      </p:pic>
      <p:pic>
        <p:nvPicPr>
          <p:cNvPr id="51" name="Picture 50">
            <a:extLst>
              <a:ext uri="{FF2B5EF4-FFF2-40B4-BE49-F238E27FC236}">
                <a16:creationId xmlns:a16="http://schemas.microsoft.com/office/drawing/2014/main" id="{BE225A48-43E6-45BE-9CA9-4D06D555EFCB}"/>
              </a:ext>
            </a:extLst>
          </p:cNvPr>
          <p:cNvPicPr>
            <a:picLocks noChangeAspect="1"/>
          </p:cNvPicPr>
          <p:nvPr/>
        </p:nvPicPr>
        <p:blipFill>
          <a:blip r:embed="rId4">
            <a:biLevel thresh="25000"/>
          </a:blip>
          <a:stretch>
            <a:fillRect/>
          </a:stretch>
        </p:blipFill>
        <p:spPr>
          <a:xfrm>
            <a:off x="9754239" y="1984485"/>
            <a:ext cx="394427" cy="394427"/>
          </a:xfrm>
          <a:prstGeom prst="rect">
            <a:avLst/>
          </a:prstGeom>
        </p:spPr>
      </p:pic>
      <p:pic>
        <p:nvPicPr>
          <p:cNvPr id="56" name="Picture 55">
            <a:extLst>
              <a:ext uri="{FF2B5EF4-FFF2-40B4-BE49-F238E27FC236}">
                <a16:creationId xmlns:a16="http://schemas.microsoft.com/office/drawing/2014/main" id="{02890DF6-DDA0-457D-ADFE-EE61D877A2C2}"/>
              </a:ext>
            </a:extLst>
          </p:cNvPr>
          <p:cNvPicPr>
            <a:picLocks noChangeAspect="1"/>
          </p:cNvPicPr>
          <p:nvPr/>
        </p:nvPicPr>
        <p:blipFill>
          <a:blip r:embed="rId5">
            <a:lum bright="70000" contrast="-70000"/>
          </a:blip>
          <a:stretch>
            <a:fillRect/>
          </a:stretch>
        </p:blipFill>
        <p:spPr>
          <a:xfrm>
            <a:off x="4938705" y="1984485"/>
            <a:ext cx="394427" cy="394427"/>
          </a:xfrm>
          <a:prstGeom prst="rect">
            <a:avLst/>
          </a:prstGeom>
        </p:spPr>
      </p:pic>
      <p:sp>
        <p:nvSpPr>
          <p:cNvPr id="57" name="Freeform 15">
            <a:extLst>
              <a:ext uri="{FF2B5EF4-FFF2-40B4-BE49-F238E27FC236}">
                <a16:creationId xmlns:a16="http://schemas.microsoft.com/office/drawing/2014/main" id="{60F0F228-DFE1-4BB1-9AD3-8D8791AAF727}"/>
              </a:ext>
            </a:extLst>
          </p:cNvPr>
          <p:cNvSpPr>
            <a:spLocks noChangeAspect="1" noEditPoints="1"/>
          </p:cNvSpPr>
          <p:nvPr/>
        </p:nvSpPr>
        <p:spPr bwMode="black">
          <a:xfrm>
            <a:off x="7357286" y="1984485"/>
            <a:ext cx="396036" cy="394427"/>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defTabSz="914314">
              <a:defRPr/>
            </a:pPr>
            <a:endParaRPr lang="en-US" sz="1800">
              <a:solidFill>
                <a:srgbClr val="282828"/>
              </a:solidFill>
              <a:latin typeface="Segoe UI"/>
            </a:endParaRPr>
          </a:p>
        </p:txBody>
      </p:sp>
      <p:pic>
        <p:nvPicPr>
          <p:cNvPr id="59" name="Picture 58">
            <a:extLst>
              <a:ext uri="{FF2B5EF4-FFF2-40B4-BE49-F238E27FC236}">
                <a16:creationId xmlns:a16="http://schemas.microsoft.com/office/drawing/2014/main" id="{2AE5F5B4-9FCC-4509-9984-1000365EA6F5}"/>
              </a:ext>
            </a:extLst>
          </p:cNvPr>
          <p:cNvPicPr>
            <a:picLocks noChangeAspect="1"/>
          </p:cNvPicPr>
          <p:nvPr/>
        </p:nvPicPr>
        <p:blipFill>
          <a:blip r:embed="rId6">
            <a:biLevel thresh="25000"/>
          </a:blip>
          <a:stretch>
            <a:fillRect/>
          </a:stretch>
        </p:blipFill>
        <p:spPr>
          <a:xfrm>
            <a:off x="4938705" y="3598831"/>
            <a:ext cx="394427" cy="394427"/>
          </a:xfrm>
          <a:prstGeom prst="rect">
            <a:avLst/>
          </a:prstGeom>
        </p:spPr>
      </p:pic>
      <p:sp>
        <p:nvSpPr>
          <p:cNvPr id="62" name="Rectangle 61">
            <a:extLst>
              <a:ext uri="{FF2B5EF4-FFF2-40B4-BE49-F238E27FC236}">
                <a16:creationId xmlns:a16="http://schemas.microsoft.com/office/drawing/2014/main" id="{435C0D8C-FE14-404F-9CA6-A6C702DE0B25}"/>
              </a:ext>
            </a:extLst>
          </p:cNvPr>
          <p:cNvSpPr/>
          <p:nvPr/>
        </p:nvSpPr>
        <p:spPr bwMode="auto">
          <a:xfrm>
            <a:off x="865" y="2249531"/>
            <a:ext cx="4571352" cy="1005698"/>
          </a:xfrm>
          <a:prstGeom prst="rect">
            <a:avLst/>
          </a:prstGeom>
          <a:solidFill>
            <a:schemeClr val="tx1">
              <a:lumMod val="25000"/>
              <a:lumOff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69" name="Oval 68">
            <a:extLst>
              <a:ext uri="{FF2B5EF4-FFF2-40B4-BE49-F238E27FC236}">
                <a16:creationId xmlns:a16="http://schemas.microsoft.com/office/drawing/2014/main" id="{D3199FBB-A3CF-478C-91E6-CF6181425541}"/>
              </a:ext>
            </a:extLst>
          </p:cNvPr>
          <p:cNvSpPr>
            <a:spLocks noChangeAspect="1"/>
          </p:cNvSpPr>
          <p:nvPr/>
        </p:nvSpPr>
        <p:spPr bwMode="auto">
          <a:xfrm>
            <a:off x="378751" y="137482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1</a:t>
            </a:r>
          </a:p>
        </p:txBody>
      </p:sp>
      <p:sp>
        <p:nvSpPr>
          <p:cNvPr id="70" name="Oval 69">
            <a:extLst>
              <a:ext uri="{FF2B5EF4-FFF2-40B4-BE49-F238E27FC236}">
                <a16:creationId xmlns:a16="http://schemas.microsoft.com/office/drawing/2014/main" id="{3D94D1A7-D297-4BD3-9BE0-6D62BB5FCA4A}"/>
              </a:ext>
            </a:extLst>
          </p:cNvPr>
          <p:cNvSpPr>
            <a:spLocks noChangeAspect="1"/>
          </p:cNvSpPr>
          <p:nvPr/>
        </p:nvSpPr>
        <p:spPr bwMode="auto">
          <a:xfrm>
            <a:off x="378751" y="3489943"/>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3</a:t>
            </a:r>
          </a:p>
        </p:txBody>
      </p:sp>
      <p:sp>
        <p:nvSpPr>
          <p:cNvPr id="71" name="Oval 70">
            <a:extLst>
              <a:ext uri="{FF2B5EF4-FFF2-40B4-BE49-F238E27FC236}">
                <a16:creationId xmlns:a16="http://schemas.microsoft.com/office/drawing/2014/main" id="{3D597418-D452-4D12-98E4-E3FD01231CAA}"/>
              </a:ext>
            </a:extLst>
          </p:cNvPr>
          <p:cNvSpPr>
            <a:spLocks noChangeAspect="1"/>
          </p:cNvSpPr>
          <p:nvPr/>
        </p:nvSpPr>
        <p:spPr bwMode="auto">
          <a:xfrm>
            <a:off x="378751" y="2432385"/>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2</a:t>
            </a:r>
          </a:p>
        </p:txBody>
      </p:sp>
      <p:sp>
        <p:nvSpPr>
          <p:cNvPr id="72" name="Oval 71">
            <a:extLst>
              <a:ext uri="{FF2B5EF4-FFF2-40B4-BE49-F238E27FC236}">
                <a16:creationId xmlns:a16="http://schemas.microsoft.com/office/drawing/2014/main" id="{94413699-9C7A-45A2-8A76-2AA90ABDD3B1}"/>
              </a:ext>
            </a:extLst>
          </p:cNvPr>
          <p:cNvSpPr>
            <a:spLocks noChangeAspect="1"/>
          </p:cNvSpPr>
          <p:nvPr/>
        </p:nvSpPr>
        <p:spPr bwMode="auto">
          <a:xfrm>
            <a:off x="378751" y="560505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5</a:t>
            </a:r>
          </a:p>
        </p:txBody>
      </p:sp>
      <p:sp>
        <p:nvSpPr>
          <p:cNvPr id="73" name="Oval 72">
            <a:extLst>
              <a:ext uri="{FF2B5EF4-FFF2-40B4-BE49-F238E27FC236}">
                <a16:creationId xmlns:a16="http://schemas.microsoft.com/office/drawing/2014/main" id="{74328C72-88FF-4493-B9F0-09FC328F3EB4}"/>
              </a:ext>
            </a:extLst>
          </p:cNvPr>
          <p:cNvSpPr>
            <a:spLocks noChangeAspect="1"/>
          </p:cNvSpPr>
          <p:nvPr/>
        </p:nvSpPr>
        <p:spPr bwMode="auto">
          <a:xfrm>
            <a:off x="378751" y="4547501"/>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4</a:t>
            </a:r>
          </a:p>
        </p:txBody>
      </p:sp>
      <p:sp>
        <p:nvSpPr>
          <p:cNvPr id="41" name="Freeform 16">
            <a:extLst>
              <a:ext uri="{FF2B5EF4-FFF2-40B4-BE49-F238E27FC236}">
                <a16:creationId xmlns:a16="http://schemas.microsoft.com/office/drawing/2014/main" id="{CFEF69E7-510B-4172-B866-5807470A323B}"/>
              </a:ext>
            </a:extLst>
          </p:cNvPr>
          <p:cNvSpPr>
            <a:spLocks noChangeAspect="1"/>
          </p:cNvSpPr>
          <p:nvPr/>
        </p:nvSpPr>
        <p:spPr bwMode="black">
          <a:xfrm>
            <a:off x="9787029"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pic>
        <p:nvPicPr>
          <p:cNvPr id="43" name="Picture 42">
            <a:extLst>
              <a:ext uri="{FF2B5EF4-FFF2-40B4-BE49-F238E27FC236}">
                <a16:creationId xmlns:a16="http://schemas.microsoft.com/office/drawing/2014/main" id="{3CEF7D01-3FE9-45D8-8222-081938B6B505}"/>
              </a:ext>
            </a:extLst>
          </p:cNvPr>
          <p:cNvPicPr>
            <a:picLocks noChangeAspect="1"/>
          </p:cNvPicPr>
          <p:nvPr/>
        </p:nvPicPr>
        <p:blipFill>
          <a:blip r:embed="rId7"/>
          <a:stretch>
            <a:fillRect/>
          </a:stretch>
        </p:blipFill>
        <p:spPr>
          <a:xfrm>
            <a:off x="9756231" y="355398"/>
            <a:ext cx="394427" cy="394427"/>
          </a:xfrm>
          <a:prstGeom prst="rect">
            <a:avLst/>
          </a:prstGeom>
        </p:spPr>
      </p:pic>
      <p:pic>
        <p:nvPicPr>
          <p:cNvPr id="45" name="Picture 44">
            <a:extLst>
              <a:ext uri="{FF2B5EF4-FFF2-40B4-BE49-F238E27FC236}">
                <a16:creationId xmlns:a16="http://schemas.microsoft.com/office/drawing/2014/main" id="{A73BCCF3-6AA2-49CB-8D2B-D6DCA2B2E3B9}"/>
              </a:ext>
            </a:extLst>
          </p:cNvPr>
          <p:cNvPicPr>
            <a:picLocks noChangeAspect="1"/>
          </p:cNvPicPr>
          <p:nvPr/>
        </p:nvPicPr>
        <p:blipFill>
          <a:blip r:embed="rId8"/>
          <a:stretch>
            <a:fillRect/>
          </a:stretch>
        </p:blipFill>
        <p:spPr>
          <a:xfrm>
            <a:off x="7356097" y="355619"/>
            <a:ext cx="398411" cy="397970"/>
          </a:xfrm>
          <a:prstGeom prst="rect">
            <a:avLst/>
          </a:prstGeom>
        </p:spPr>
      </p:pic>
      <p:sp>
        <p:nvSpPr>
          <p:cNvPr id="49" name="Title 2">
            <a:extLst>
              <a:ext uri="{FF2B5EF4-FFF2-40B4-BE49-F238E27FC236}">
                <a16:creationId xmlns:a16="http://schemas.microsoft.com/office/drawing/2014/main" id="{BF850E05-6E34-4E03-B0F0-9E20D5C9B811}"/>
              </a:ext>
            </a:extLst>
          </p:cNvPr>
          <p:cNvSpPr>
            <a:spLocks noGrp="1"/>
          </p:cNvSpPr>
          <p:nvPr>
            <p:ph type="title"/>
          </p:nvPr>
        </p:nvSpPr>
        <p:spPr/>
        <p:txBody>
          <a:bodyPr/>
          <a:lstStyle/>
          <a:p>
            <a:r>
              <a:rPr lang="en-US" sz="2745" dirty="0"/>
              <a:t>Microsoft Threat Protection</a:t>
            </a:r>
          </a:p>
        </p:txBody>
      </p:sp>
      <p:sp>
        <p:nvSpPr>
          <p:cNvPr id="54" name="Rectangle 53">
            <a:extLst>
              <a:ext uri="{FF2B5EF4-FFF2-40B4-BE49-F238E27FC236}">
                <a16:creationId xmlns:a16="http://schemas.microsoft.com/office/drawing/2014/main" id="{9754A9C8-4835-4E4A-BD32-1A3721B5A12A}"/>
              </a:ext>
            </a:extLst>
          </p:cNvPr>
          <p:cNvSpPr/>
          <p:nvPr/>
        </p:nvSpPr>
        <p:spPr bwMode="auto">
          <a:xfrm>
            <a:off x="1171728" y="2432386"/>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Endpoints:</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périphériques</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utilisateurs</a:t>
            </a:r>
            <a:endParaRPr lang="en-US" sz="1372" dirty="0">
              <a:solidFill>
                <a:srgbClr val="505050"/>
              </a:solidFill>
              <a:latin typeface="Segoe UI"/>
              <a:cs typeface="Arial" panose="020B0604020202020204" pitchFamily="34" charset="0"/>
            </a:endParaRPr>
          </a:p>
        </p:txBody>
      </p:sp>
      <p:sp>
        <p:nvSpPr>
          <p:cNvPr id="60" name="Rectangle 59">
            <a:extLst>
              <a:ext uri="{FF2B5EF4-FFF2-40B4-BE49-F238E27FC236}">
                <a16:creationId xmlns:a16="http://schemas.microsoft.com/office/drawing/2014/main" id="{7BB0FAD9-D359-4DCE-B743-5BC6DEABFFE3}"/>
              </a:ext>
            </a:extLst>
          </p:cNvPr>
          <p:cNvSpPr/>
          <p:nvPr/>
        </p:nvSpPr>
        <p:spPr bwMode="auto">
          <a:xfrm>
            <a:off x="9659099"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Cloud / Microsoft Sentinel</a:t>
            </a:r>
          </a:p>
        </p:txBody>
      </p:sp>
      <p:pic>
        <p:nvPicPr>
          <p:cNvPr id="61" name="Picture 60">
            <a:extLst>
              <a:ext uri="{FF2B5EF4-FFF2-40B4-BE49-F238E27FC236}">
                <a16:creationId xmlns:a16="http://schemas.microsoft.com/office/drawing/2014/main" id="{08CD8D0C-898E-462D-A661-CD389A105F08}"/>
              </a:ext>
            </a:extLst>
          </p:cNvPr>
          <p:cNvPicPr>
            <a:picLocks noChangeAspect="1"/>
          </p:cNvPicPr>
          <p:nvPr/>
        </p:nvPicPr>
        <p:blipFill>
          <a:blip r:embed="rId4"/>
          <a:stretch>
            <a:fillRect/>
          </a:stretch>
        </p:blipFill>
        <p:spPr>
          <a:xfrm>
            <a:off x="9759291" y="1984485"/>
            <a:ext cx="394427" cy="394427"/>
          </a:xfrm>
          <a:prstGeom prst="rect">
            <a:avLst/>
          </a:prstGeom>
        </p:spPr>
      </p:pic>
      <p:sp>
        <p:nvSpPr>
          <p:cNvPr id="44" name="Rectangle 43">
            <a:extLst>
              <a:ext uri="{FF2B5EF4-FFF2-40B4-BE49-F238E27FC236}">
                <a16:creationId xmlns:a16="http://schemas.microsoft.com/office/drawing/2014/main" id="{991B125B-4535-4A61-AC31-90410D575ADF}"/>
              </a:ext>
            </a:extLst>
          </p:cNvPr>
          <p:cNvSpPr/>
          <p:nvPr/>
        </p:nvSpPr>
        <p:spPr bwMode="auto">
          <a:xfrm>
            <a:off x="1171728" y="3489943"/>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Données</a:t>
            </a:r>
            <a:r>
              <a:rPr lang="en-US" sz="1372" b="1" dirty="0">
                <a:solidFill>
                  <a:srgbClr val="505050"/>
                </a:solidFill>
                <a:latin typeface="Segoe UI Semibold"/>
                <a:cs typeface="Arial" panose="020B0604020202020204" pitchFamily="34" charset="0"/>
              </a:rPr>
              <a:t> </a:t>
            </a:r>
            <a:r>
              <a:rPr lang="en-US" sz="1372" b="1" dirty="0" err="1">
                <a:solidFill>
                  <a:srgbClr val="505050"/>
                </a:solidFill>
                <a:latin typeface="Segoe UI Semibold"/>
                <a:cs typeface="Arial" panose="020B0604020202020204" pitchFamily="34" charset="0"/>
              </a:rPr>
              <a:t>utilisateurs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évaluer</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contenu</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courriels</a:t>
            </a:r>
            <a:r>
              <a:rPr lang="en-US" sz="1372" dirty="0">
                <a:solidFill>
                  <a:srgbClr val="505050"/>
                </a:solidFill>
                <a:latin typeface="Segoe UI"/>
                <a:cs typeface="Arial" panose="020B0604020202020204" pitchFamily="34" charset="0"/>
              </a:rPr>
              <a:t> et des documents pour </a:t>
            </a:r>
            <a:r>
              <a:rPr lang="en-US" sz="1372" dirty="0" err="1">
                <a:solidFill>
                  <a:srgbClr val="505050"/>
                </a:solidFill>
                <a:latin typeface="Segoe UI"/>
                <a:cs typeface="Arial" panose="020B0604020202020204" pitchFamily="34" charset="0"/>
              </a:rPr>
              <a:t>traquer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éléments</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malveillants</a:t>
            </a:r>
            <a:endParaRPr lang="en-US" sz="1372" dirty="0">
              <a:solidFill>
                <a:srgbClr val="505050"/>
              </a:solidFill>
              <a:latin typeface="Segoe UI"/>
              <a:cs typeface="Arial" panose="020B0604020202020204" pitchFamily="34" charset="0"/>
            </a:endParaRPr>
          </a:p>
        </p:txBody>
      </p:sp>
      <p:sp>
        <p:nvSpPr>
          <p:cNvPr id="47" name="Rectangle 46">
            <a:extLst>
              <a:ext uri="{FF2B5EF4-FFF2-40B4-BE49-F238E27FC236}">
                <a16:creationId xmlns:a16="http://schemas.microsoft.com/office/drawing/2014/main" id="{0A789643-EE16-4277-948A-AD8B6EE9DBAF}"/>
              </a:ext>
            </a:extLst>
          </p:cNvPr>
          <p:cNvSpPr/>
          <p:nvPr/>
        </p:nvSpPr>
        <p:spPr bwMode="auto">
          <a:xfrm>
            <a:off x="96590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SQL Server</a:t>
            </a:r>
          </a:p>
          <a:p>
            <a:pPr defTabSz="914225" fontAlgn="t">
              <a:defRPr/>
            </a:pPr>
            <a:endParaRPr lang="en-US" spc="-30">
              <a:solidFill>
                <a:srgbClr val="505050"/>
              </a:solidFill>
              <a:latin typeface="Segoe UI"/>
              <a:cs typeface="Arial" panose="020B0604020202020204" pitchFamily="34" charset="0"/>
            </a:endParaRPr>
          </a:p>
          <a:p>
            <a:pPr defTabSz="914225" fontAlgn="t">
              <a:defRPr/>
            </a:pPr>
            <a:endParaRPr lang="en-US" spc="-30">
              <a:solidFill>
                <a:srgbClr val="505050"/>
              </a:solidFill>
              <a:latin typeface="Segoe UI"/>
              <a:cs typeface="Arial" panose="020B0604020202020204" pitchFamily="34" charset="0"/>
            </a:endParaRPr>
          </a:p>
        </p:txBody>
      </p:sp>
      <p:pic>
        <p:nvPicPr>
          <p:cNvPr id="74" name="Picture 73">
            <a:extLst>
              <a:ext uri="{FF2B5EF4-FFF2-40B4-BE49-F238E27FC236}">
                <a16:creationId xmlns:a16="http://schemas.microsoft.com/office/drawing/2014/main" id="{459A2A1D-9F63-48CF-8DF4-553FC4AE1248}"/>
              </a:ext>
            </a:extLst>
          </p:cNvPr>
          <p:cNvPicPr>
            <a:picLocks noChangeAspect="1"/>
          </p:cNvPicPr>
          <p:nvPr/>
        </p:nvPicPr>
        <p:blipFill>
          <a:blip r:embed="rId9"/>
          <a:stretch>
            <a:fillRect/>
          </a:stretch>
        </p:blipFill>
        <p:spPr>
          <a:xfrm>
            <a:off x="9756001" y="5176027"/>
            <a:ext cx="398411" cy="397935"/>
          </a:xfrm>
          <a:prstGeom prst="rect">
            <a:avLst/>
          </a:prstGeom>
        </p:spPr>
      </p:pic>
      <p:sp>
        <p:nvSpPr>
          <p:cNvPr id="40" name="Rectangle 39">
            <a:extLst>
              <a:ext uri="{FF2B5EF4-FFF2-40B4-BE49-F238E27FC236}">
                <a16:creationId xmlns:a16="http://schemas.microsoft.com/office/drawing/2014/main" id="{51CA5B2B-9B8B-4807-884B-91A3C1B57A7B}"/>
              </a:ext>
            </a:extLst>
          </p:cNvPr>
          <p:cNvSpPr/>
          <p:nvPr/>
        </p:nvSpPr>
        <p:spPr bwMode="auto">
          <a:xfrm>
            <a:off x="7247800"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Exchange Online Protection</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53" name="Rectangle 52">
            <a:extLst>
              <a:ext uri="{FF2B5EF4-FFF2-40B4-BE49-F238E27FC236}">
                <a16:creationId xmlns:a16="http://schemas.microsoft.com/office/drawing/2014/main" id="{EC902480-3030-4488-BD39-9C93B075F66D}"/>
              </a:ext>
            </a:extLst>
          </p:cNvPr>
          <p:cNvSpPr/>
          <p:nvPr/>
        </p:nvSpPr>
        <p:spPr bwMode="auto">
          <a:xfrm>
            <a:off x="48364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Windows Server </a:t>
            </a:r>
          </a:p>
          <a:p>
            <a:pPr defTabSz="914225" fontAlgn="t">
              <a:defRPr/>
            </a:pPr>
            <a:r>
              <a:rPr lang="en-US" spc="-30">
                <a:solidFill>
                  <a:srgbClr val="505050"/>
                </a:solidFill>
                <a:latin typeface="Segoe UI"/>
                <a:cs typeface="Arial" panose="020B0604020202020204" pitchFamily="34" charset="0"/>
              </a:rPr>
              <a:t>Linux</a:t>
            </a:r>
          </a:p>
          <a:p>
            <a:pPr defTabSz="914225" fontAlgn="t">
              <a:defRPr/>
            </a:pPr>
            <a:endParaRPr lang="en-US" spc="-30">
              <a:solidFill>
                <a:srgbClr val="505050"/>
              </a:solidFill>
              <a:latin typeface="Segoe UI"/>
              <a:cs typeface="Arial" panose="020B0604020202020204" pitchFamily="34" charset="0"/>
            </a:endParaRPr>
          </a:p>
        </p:txBody>
      </p:sp>
      <p:pic>
        <p:nvPicPr>
          <p:cNvPr id="58" name="Picture 57">
            <a:extLst>
              <a:ext uri="{FF2B5EF4-FFF2-40B4-BE49-F238E27FC236}">
                <a16:creationId xmlns:a16="http://schemas.microsoft.com/office/drawing/2014/main" id="{BC0F662D-16C0-47F1-88FE-E1CA4736C13C}"/>
              </a:ext>
            </a:extLst>
          </p:cNvPr>
          <p:cNvPicPr>
            <a:picLocks noChangeAspect="1"/>
          </p:cNvPicPr>
          <p:nvPr/>
        </p:nvPicPr>
        <p:blipFill>
          <a:blip r:embed="rId10"/>
          <a:stretch>
            <a:fillRect/>
          </a:stretch>
        </p:blipFill>
        <p:spPr>
          <a:xfrm>
            <a:off x="5449961" y="5210033"/>
            <a:ext cx="338129" cy="394427"/>
          </a:xfrm>
          <a:prstGeom prst="rect">
            <a:avLst/>
          </a:prstGeom>
        </p:spPr>
      </p:pic>
      <p:pic>
        <p:nvPicPr>
          <p:cNvPr id="65" name="Picture 64">
            <a:extLst>
              <a:ext uri="{FF2B5EF4-FFF2-40B4-BE49-F238E27FC236}">
                <a16:creationId xmlns:a16="http://schemas.microsoft.com/office/drawing/2014/main" id="{B9271774-A9E9-4C33-9C6D-97EDEC0C5196}"/>
              </a:ext>
            </a:extLst>
          </p:cNvPr>
          <p:cNvPicPr>
            <a:picLocks noChangeAspect="1"/>
          </p:cNvPicPr>
          <p:nvPr/>
        </p:nvPicPr>
        <p:blipFill>
          <a:blip r:embed="rId11"/>
          <a:stretch>
            <a:fillRect/>
          </a:stretch>
        </p:blipFill>
        <p:spPr>
          <a:xfrm>
            <a:off x="4933296" y="5220708"/>
            <a:ext cx="396338" cy="394427"/>
          </a:xfrm>
          <a:prstGeom prst="rect">
            <a:avLst/>
          </a:prstGeom>
        </p:spPr>
      </p:pic>
      <p:sp>
        <p:nvSpPr>
          <p:cNvPr id="46" name="Freeform 16">
            <a:extLst>
              <a:ext uri="{FF2B5EF4-FFF2-40B4-BE49-F238E27FC236}">
                <a16:creationId xmlns:a16="http://schemas.microsoft.com/office/drawing/2014/main" id="{A86F81C3-DA08-4F85-8899-7D1E4D5BF407}"/>
              </a:ext>
            </a:extLst>
          </p:cNvPr>
          <p:cNvSpPr>
            <a:spLocks noChangeAspect="1"/>
          </p:cNvSpPr>
          <p:nvPr/>
        </p:nvSpPr>
        <p:spPr bwMode="black">
          <a:xfrm>
            <a:off x="7385561"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
        <p:nvSpPr>
          <p:cNvPr id="42" name="Rectangle 41">
            <a:extLst>
              <a:ext uri="{FF2B5EF4-FFF2-40B4-BE49-F238E27FC236}">
                <a16:creationId xmlns:a16="http://schemas.microsoft.com/office/drawing/2014/main" id="{9CEC7616-3572-4E1B-A6B7-18B493EEA4B1}"/>
              </a:ext>
            </a:extLst>
          </p:cNvPr>
          <p:cNvSpPr/>
          <p:nvPr/>
        </p:nvSpPr>
        <p:spPr bwMode="auto">
          <a:xfrm>
            <a:off x="1171728" y="560505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Infrastructure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serveurs</a:t>
            </a:r>
            <a:r>
              <a:rPr lang="en-US" sz="1372" dirty="0">
                <a:solidFill>
                  <a:srgbClr val="505050"/>
                </a:solidFill>
                <a:latin typeface="Segoe UI"/>
                <a:cs typeface="Arial" panose="020B0604020202020204" pitchFamily="34" charset="0"/>
              </a:rPr>
              <a:t>, bases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réseau</a:t>
            </a:r>
            <a:r>
              <a:rPr lang="en-US" sz="1372" dirty="0">
                <a:solidFill>
                  <a:srgbClr val="505050"/>
                </a:solidFill>
                <a:latin typeface="Segoe UI"/>
                <a:cs typeface="Arial" panose="020B0604020202020204" pitchFamily="34" charset="0"/>
              </a:rPr>
              <a:t> dans les clouds et à </a:t>
            </a:r>
            <a:r>
              <a:rPr lang="en-US" sz="1372" dirty="0" err="1">
                <a:solidFill>
                  <a:srgbClr val="505050"/>
                </a:solidFill>
                <a:latin typeface="Segoe UI"/>
                <a:cs typeface="Arial" panose="020B0604020202020204" pitchFamily="34" charset="0"/>
              </a:rPr>
              <a:t>demeure</a:t>
            </a:r>
            <a:endParaRPr lang="en-US" sz="1372" dirty="0">
              <a:solidFill>
                <a:srgbClr val="505050"/>
              </a:solidFill>
              <a:latin typeface="Segoe UI"/>
              <a:cs typeface="Arial" panose="020B0604020202020204" pitchFamily="34" charset="0"/>
            </a:endParaRPr>
          </a:p>
        </p:txBody>
      </p:sp>
      <p:sp>
        <p:nvSpPr>
          <p:cNvPr id="48" name="Rectangle 47">
            <a:extLst>
              <a:ext uri="{FF2B5EF4-FFF2-40B4-BE49-F238E27FC236}">
                <a16:creationId xmlns:a16="http://schemas.microsoft.com/office/drawing/2014/main" id="{F9D9745B-3BFE-40E3-B192-0C475E54CB90}"/>
              </a:ext>
            </a:extLst>
          </p:cNvPr>
          <p:cNvSpPr/>
          <p:nvPr/>
        </p:nvSpPr>
        <p:spPr bwMode="auto">
          <a:xfrm>
            <a:off x="1171727" y="4547501"/>
            <a:ext cx="3400488"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Applications Cloud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applications SaaS et </a:t>
            </a:r>
            <a:r>
              <a:rPr lang="en-US" sz="1372" dirty="0" err="1">
                <a:solidFill>
                  <a:srgbClr val="505050"/>
                </a:solidFill>
                <a:latin typeface="Segoe UI"/>
                <a:cs typeface="Arial" panose="020B0604020202020204" pitchFamily="34" charset="0"/>
              </a:rPr>
              <a:t>leurs</a:t>
            </a:r>
            <a:r>
              <a:rPr lang="en-US" sz="1372" dirty="0">
                <a:solidFill>
                  <a:srgbClr val="505050"/>
                </a:solidFill>
                <a:latin typeface="Segoe UI"/>
                <a:cs typeface="Arial" panose="020B0604020202020204" pitchFamily="34" charset="0"/>
              </a:rPr>
              <a:t> entrepôts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a:t>
            </a:r>
          </a:p>
        </p:txBody>
      </p:sp>
      <p:sp>
        <p:nvSpPr>
          <p:cNvPr id="55" name="Rectangle 54">
            <a:extLst>
              <a:ext uri="{FF2B5EF4-FFF2-40B4-BE49-F238E27FC236}">
                <a16:creationId xmlns:a16="http://schemas.microsoft.com/office/drawing/2014/main" id="{BD6B6C5E-529A-445E-A852-13BFB988DD9D}"/>
              </a:ext>
            </a:extLst>
          </p:cNvPr>
          <p:cNvSpPr/>
          <p:nvPr/>
        </p:nvSpPr>
        <p:spPr bwMode="auto">
          <a:xfrm>
            <a:off x="1171728" y="137482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Identités</a:t>
            </a:r>
            <a:r>
              <a:rPr lang="en-US" sz="1372" b="1" dirty="0">
                <a:solidFill>
                  <a:srgbClr val="505050"/>
                </a:solidFill>
                <a:latin typeface="Segoe UI Semibold"/>
                <a:cs typeface="Arial" panose="020B0604020202020204" pitchFamily="34" charset="0"/>
              </a:rPr>
              <a:t>:</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Valider</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vérifier</a:t>
            </a:r>
            <a:r>
              <a:rPr lang="en-US" sz="1372" dirty="0">
                <a:solidFill>
                  <a:srgbClr val="505050"/>
                </a:solidFill>
                <a:latin typeface="Segoe UI"/>
                <a:cs typeface="Arial" panose="020B0604020202020204" pitchFamily="34" charset="0"/>
              </a:rPr>
              <a:t> et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utilisateurs</a:t>
            </a:r>
            <a:r>
              <a:rPr lang="en-US" sz="1372" dirty="0">
                <a:solidFill>
                  <a:srgbClr val="505050"/>
                </a:solidFill>
                <a:latin typeface="Segoe UI"/>
                <a:cs typeface="Arial" panose="020B0604020202020204" pitchFamily="34" charset="0"/>
              </a:rPr>
              <a:t> et les </a:t>
            </a:r>
            <a:r>
              <a:rPr lang="en-US" sz="1372" dirty="0" err="1">
                <a:solidFill>
                  <a:srgbClr val="505050"/>
                </a:solidFill>
                <a:latin typeface="Segoe UI"/>
                <a:cs typeface="Arial" panose="020B0604020202020204" pitchFamily="34" charset="0"/>
              </a:rPr>
              <a:t>comptes</a:t>
            </a:r>
            <a:r>
              <a:rPr lang="en-US" sz="1372" dirty="0">
                <a:solidFill>
                  <a:srgbClr val="505050"/>
                </a:solidFill>
                <a:latin typeface="Segoe UI"/>
                <a:cs typeface="Arial" panose="020B0604020202020204" pitchFamily="34" charset="0"/>
              </a:rPr>
              <a:t> à </a:t>
            </a:r>
            <a:r>
              <a:rPr lang="en-US" sz="1372" dirty="0" err="1">
                <a:solidFill>
                  <a:srgbClr val="505050"/>
                </a:solidFill>
                <a:latin typeface="Segoe UI"/>
                <a:cs typeface="Arial" panose="020B0604020202020204" pitchFamily="34" charset="0"/>
              </a:rPr>
              <a:t>privilèges</a:t>
            </a:r>
            <a:endParaRPr lang="en-US" sz="1372" dirty="0">
              <a:solidFill>
                <a:srgbClr val="505050"/>
              </a:solidFill>
              <a:latin typeface="Segoe UI"/>
              <a:cs typeface="Arial" panose="020B0604020202020204" pitchFamily="34" charset="0"/>
            </a:endParaRPr>
          </a:p>
        </p:txBody>
      </p:sp>
      <p:sp>
        <p:nvSpPr>
          <p:cNvPr id="52" name="Freeform 16">
            <a:extLst>
              <a:ext uri="{FF2B5EF4-FFF2-40B4-BE49-F238E27FC236}">
                <a16:creationId xmlns:a16="http://schemas.microsoft.com/office/drawing/2014/main" id="{6462E29D-CA6A-4500-A7C3-EED9B6216062}"/>
              </a:ext>
            </a:extLst>
          </p:cNvPr>
          <p:cNvSpPr>
            <a:spLocks noChangeAspect="1"/>
          </p:cNvSpPr>
          <p:nvPr/>
        </p:nvSpPr>
        <p:spPr bwMode="black">
          <a:xfrm>
            <a:off x="7385561" y="5220708"/>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Tree>
    <p:extLst>
      <p:ext uri="{BB962C8B-B14F-4D97-AF65-F5344CB8AC3E}">
        <p14:creationId xmlns:p14="http://schemas.microsoft.com/office/powerpoint/2010/main" val="265252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D54D7ACC-6E55-46A9-8F7B-30DB25FF0CC4}"/>
              </a:ext>
            </a:extLst>
          </p:cNvPr>
          <p:cNvSpPr/>
          <p:nvPr/>
        </p:nvSpPr>
        <p:spPr bwMode="auto">
          <a:xfrm>
            <a:off x="865" y="487"/>
            <a:ext cx="4571352" cy="6857027"/>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28" name="Rectangle 27">
            <a:extLst>
              <a:ext uri="{FF2B5EF4-FFF2-40B4-BE49-F238E27FC236}">
                <a16:creationId xmlns:a16="http://schemas.microsoft.com/office/drawing/2014/main" id="{83AD4CF1-6672-4D82-9805-C2F5FCE21726}"/>
              </a:ext>
            </a:extLst>
          </p:cNvPr>
          <p:cNvSpPr/>
          <p:nvPr/>
        </p:nvSpPr>
        <p:spPr bwMode="auto">
          <a:xfrm>
            <a:off x="4836498"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Endpoint</a:t>
            </a:r>
            <a:br>
              <a:rPr lang="en-US" spc="-30" dirty="0">
                <a:solidFill>
                  <a:srgbClr val="505050"/>
                </a:solidFill>
                <a:latin typeface="Segoe UI"/>
                <a:cs typeface="Arial" panose="020B0604020202020204" pitchFamily="34" charset="0"/>
              </a:rPr>
            </a:br>
            <a:r>
              <a:rPr lang="en-US" spc="-30" dirty="0">
                <a:solidFill>
                  <a:srgbClr val="505050"/>
                </a:solidFill>
                <a:latin typeface="Segoe UI"/>
                <a:cs typeface="Arial" panose="020B0604020202020204" pitchFamily="34" charset="0"/>
              </a:rPr>
              <a:t>Manager</a:t>
            </a:r>
          </a:p>
          <a:p>
            <a:pPr defTabSz="914225" fontAlgn="t">
              <a:defRPr/>
            </a:pPr>
            <a:endParaRPr lang="en-US" spc="-30" dirty="0">
              <a:solidFill>
                <a:srgbClr val="505050"/>
              </a:solidFill>
              <a:latin typeface="Segoe UI"/>
              <a:cs typeface="Arial" panose="020B0604020202020204" pitchFamily="34" charset="0"/>
            </a:endParaRPr>
          </a:p>
        </p:txBody>
      </p:sp>
      <p:sp>
        <p:nvSpPr>
          <p:cNvPr id="29" name="Rectangle 28">
            <a:extLst>
              <a:ext uri="{FF2B5EF4-FFF2-40B4-BE49-F238E27FC236}">
                <a16:creationId xmlns:a16="http://schemas.microsoft.com/office/drawing/2014/main" id="{7EFC3538-70B3-4AAE-BB66-73DBCAF48CFF}"/>
              </a:ext>
            </a:extLst>
          </p:cNvPr>
          <p:cNvSpPr/>
          <p:nvPr/>
        </p:nvSpPr>
        <p:spPr bwMode="auto">
          <a:xfrm>
            <a:off x="9659099" y="3488803"/>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a:solidFill>
                  <a:srgbClr val="FFFFFF"/>
                </a:solidFill>
                <a:latin typeface="Segoe UI"/>
                <a:cs typeface="Arial" panose="020B0604020202020204" pitchFamily="34" charset="0"/>
              </a:rPr>
              <a:t>Office 365 Threat Intelligence</a:t>
            </a:r>
            <a:br>
              <a:rPr lang="en-US" spc="-30">
                <a:solidFill>
                  <a:srgbClr val="FFFFFF"/>
                </a:solidFill>
                <a:latin typeface="Segoe UI"/>
                <a:cs typeface="Arial" panose="020B0604020202020204" pitchFamily="34" charset="0"/>
              </a:rPr>
            </a:br>
            <a:endParaRPr lang="en-US" spc="-30">
              <a:solidFill>
                <a:srgbClr val="FFFFFF"/>
              </a:solidFill>
              <a:latin typeface="Segoe UI"/>
              <a:cs typeface="Arial" panose="020B0604020202020204" pitchFamily="34" charset="0"/>
            </a:endParaRPr>
          </a:p>
        </p:txBody>
      </p:sp>
      <p:sp>
        <p:nvSpPr>
          <p:cNvPr id="30" name="Rectangle 29">
            <a:extLst>
              <a:ext uri="{FF2B5EF4-FFF2-40B4-BE49-F238E27FC236}">
                <a16:creationId xmlns:a16="http://schemas.microsoft.com/office/drawing/2014/main" id="{0EED7D33-DC76-4FD4-BA4C-239DA27B4875}"/>
              </a:ext>
            </a:extLst>
          </p:cNvPr>
          <p:cNvSpPr/>
          <p:nvPr/>
        </p:nvSpPr>
        <p:spPr bwMode="auto">
          <a:xfrm>
            <a:off x="4836498" y="3488803"/>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225" fontAlgn="t">
              <a:defRPr/>
            </a:pPr>
            <a:r>
              <a:rPr lang="en-US" spc="-30" dirty="0">
                <a:solidFill>
                  <a:srgbClr val="FFFFFF"/>
                </a:solidFill>
                <a:latin typeface="Segoe UI"/>
                <a:ea typeface="Segoe UI" pitchFamily="34" charset="0"/>
                <a:cs typeface="Arial" panose="020B0604020202020204" pitchFamily="34" charset="0"/>
              </a:rPr>
              <a:t>Microsoft Defender for Endpoint</a:t>
            </a:r>
          </a:p>
          <a:p>
            <a:pPr defTabSz="914225" fontAlgn="t">
              <a:defRPr/>
            </a:pPr>
            <a:endParaRPr lang="en-US" spc="-30" dirty="0">
              <a:solidFill>
                <a:srgbClr val="FFFFFF"/>
              </a:solidFill>
              <a:latin typeface="Segoe UI"/>
              <a:cs typeface="Arial" panose="020B0604020202020204" pitchFamily="34" charset="0"/>
            </a:endParaRPr>
          </a:p>
        </p:txBody>
      </p:sp>
      <p:sp>
        <p:nvSpPr>
          <p:cNvPr id="34" name="Rectangle 33">
            <a:extLst>
              <a:ext uri="{FF2B5EF4-FFF2-40B4-BE49-F238E27FC236}">
                <a16:creationId xmlns:a16="http://schemas.microsoft.com/office/drawing/2014/main" id="{76C0B6F9-0810-4BF2-B837-698719D774A6}"/>
              </a:ext>
            </a:extLst>
          </p:cNvPr>
          <p:cNvSpPr/>
          <p:nvPr/>
        </p:nvSpPr>
        <p:spPr bwMode="auto">
          <a:xfrm>
            <a:off x="4836498"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Azure Active Directory</a:t>
            </a: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sp>
        <p:nvSpPr>
          <p:cNvPr id="35" name="Rectangle 34">
            <a:extLst>
              <a:ext uri="{FF2B5EF4-FFF2-40B4-BE49-F238E27FC236}">
                <a16:creationId xmlns:a16="http://schemas.microsoft.com/office/drawing/2014/main" id="{67CB8FE4-C545-4088-8A02-5ED6D8DAAF49}"/>
              </a:ext>
            </a:extLst>
          </p:cNvPr>
          <p:cNvSpPr/>
          <p:nvPr/>
        </p:nvSpPr>
        <p:spPr bwMode="auto">
          <a:xfrm>
            <a:off x="7247800" y="3488803"/>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dirty="0">
                <a:solidFill>
                  <a:srgbClr val="FFFFFF"/>
                </a:solidFill>
                <a:latin typeface="Segoe UI"/>
                <a:ea typeface="Segoe UI" pitchFamily="34" charset="0"/>
                <a:cs typeface="Arial" panose="020B0604020202020204" pitchFamily="34" charset="0"/>
              </a:rPr>
              <a:t>Microsoft Defender for Office 365</a:t>
            </a:r>
          </a:p>
          <a:p>
            <a:pPr defTabSz="914192">
              <a:defRPr/>
            </a:pPr>
            <a:endParaRPr lang="en-US" spc="-30" dirty="0">
              <a:solidFill>
                <a:srgbClr val="FFFFFF"/>
              </a:solidFill>
              <a:latin typeface="Segoe UI"/>
              <a:ea typeface="Segoe UI" pitchFamily="34" charset="0"/>
              <a:cs typeface="Arial" panose="020B0604020202020204" pitchFamily="34" charset="0"/>
            </a:endParaRPr>
          </a:p>
        </p:txBody>
      </p:sp>
      <p:sp>
        <p:nvSpPr>
          <p:cNvPr id="37" name="Rectangle 36">
            <a:extLst>
              <a:ext uri="{FF2B5EF4-FFF2-40B4-BE49-F238E27FC236}">
                <a16:creationId xmlns:a16="http://schemas.microsoft.com/office/drawing/2014/main" id="{2144CD97-83FE-4E64-A2A3-863034A6A98C}"/>
              </a:ext>
            </a:extLst>
          </p:cNvPr>
          <p:cNvSpPr/>
          <p:nvPr/>
        </p:nvSpPr>
        <p:spPr bwMode="auto">
          <a:xfrm>
            <a:off x="9659099"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Cloud / Microsoft Sentinel</a:t>
            </a:r>
          </a:p>
        </p:txBody>
      </p:sp>
      <p:sp>
        <p:nvSpPr>
          <p:cNvPr id="38" name="Rectangle 37">
            <a:extLst>
              <a:ext uri="{FF2B5EF4-FFF2-40B4-BE49-F238E27FC236}">
                <a16:creationId xmlns:a16="http://schemas.microsoft.com/office/drawing/2014/main" id="{16E44437-DBA1-4711-A5D9-5DECC23E6984}"/>
              </a:ext>
            </a:extLst>
          </p:cNvPr>
          <p:cNvSpPr/>
          <p:nvPr/>
        </p:nvSpPr>
        <p:spPr bwMode="auto">
          <a:xfrm>
            <a:off x="7247800" y="264767"/>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dirty="0">
                <a:solidFill>
                  <a:srgbClr val="505050"/>
                </a:solidFill>
                <a:latin typeface="Segoe UI"/>
                <a:cs typeface="Arial" panose="020B0604020202020204" pitchFamily="34" charset="0"/>
              </a:rPr>
              <a:t>Microsoft Defender for Identity</a:t>
            </a:r>
            <a:br>
              <a:rPr lang="en-US" spc="-30" dirty="0">
                <a:solidFill>
                  <a:srgbClr val="505050"/>
                </a:solidFill>
                <a:latin typeface="Segoe UI"/>
                <a:cs typeface="Arial" panose="020B0604020202020204" pitchFamily="34" charset="0"/>
              </a:rPr>
            </a:br>
            <a:endParaRPr lang="en-US" spc="-30" dirty="0">
              <a:solidFill>
                <a:srgbClr val="505050"/>
              </a:solidFill>
              <a:latin typeface="Segoe UI"/>
              <a:cs typeface="Arial" panose="020B0604020202020204" pitchFamily="34" charset="0"/>
            </a:endParaRPr>
          </a:p>
        </p:txBody>
      </p:sp>
      <p:sp>
        <p:nvSpPr>
          <p:cNvPr id="39" name="Rectangle 38">
            <a:extLst>
              <a:ext uri="{FF2B5EF4-FFF2-40B4-BE49-F238E27FC236}">
                <a16:creationId xmlns:a16="http://schemas.microsoft.com/office/drawing/2014/main" id="{70EB0EDB-1A54-4184-AD54-E501A98A6179}"/>
              </a:ext>
            </a:extLst>
          </p:cNvPr>
          <p:cNvSpPr/>
          <p:nvPr/>
        </p:nvSpPr>
        <p:spPr bwMode="auto">
          <a:xfrm>
            <a:off x="7247800" y="1876785"/>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Windows 10</a:t>
            </a:r>
            <a:br>
              <a:rPr lang="en-US" spc="-30">
                <a:solidFill>
                  <a:srgbClr val="505050"/>
                </a:solidFill>
                <a:latin typeface="Segoe UI"/>
                <a:cs typeface="Arial" panose="020B0604020202020204" pitchFamily="34" charset="0"/>
              </a:rPr>
            </a:br>
            <a:br>
              <a:rPr lang="en-US" spc="-30">
                <a:solidFill>
                  <a:srgbClr val="505050"/>
                </a:solidFill>
                <a:latin typeface="Segoe UI"/>
                <a:cs typeface="Arial" panose="020B0604020202020204" pitchFamily="34" charset="0"/>
              </a:rPr>
            </a:br>
            <a:endParaRPr lang="en-US" spc="-30">
              <a:solidFill>
                <a:srgbClr val="505050"/>
              </a:solidFill>
              <a:latin typeface="Segoe UI"/>
              <a:cs typeface="Arial" panose="020B0604020202020204" pitchFamily="34" charset="0"/>
            </a:endParaRPr>
          </a:p>
        </p:txBody>
      </p:sp>
      <p:pic>
        <p:nvPicPr>
          <p:cNvPr id="50" name="Picture 49">
            <a:extLst>
              <a:ext uri="{FF2B5EF4-FFF2-40B4-BE49-F238E27FC236}">
                <a16:creationId xmlns:a16="http://schemas.microsoft.com/office/drawing/2014/main" id="{A7090573-FB29-4C61-8848-B6CFA8D6D8AE}"/>
              </a:ext>
            </a:extLst>
          </p:cNvPr>
          <p:cNvPicPr>
            <a:picLocks noChangeAspect="1"/>
          </p:cNvPicPr>
          <p:nvPr/>
        </p:nvPicPr>
        <p:blipFill>
          <a:blip r:embed="rId3"/>
          <a:stretch>
            <a:fillRect/>
          </a:stretch>
        </p:blipFill>
        <p:spPr>
          <a:xfrm>
            <a:off x="4938705" y="357390"/>
            <a:ext cx="394427" cy="394427"/>
          </a:xfrm>
          <a:prstGeom prst="rect">
            <a:avLst/>
          </a:prstGeom>
        </p:spPr>
      </p:pic>
      <p:pic>
        <p:nvPicPr>
          <p:cNvPr id="51" name="Picture 50">
            <a:extLst>
              <a:ext uri="{FF2B5EF4-FFF2-40B4-BE49-F238E27FC236}">
                <a16:creationId xmlns:a16="http://schemas.microsoft.com/office/drawing/2014/main" id="{81A3CEE3-7096-4733-BEBE-1B9F5EC51520}"/>
              </a:ext>
            </a:extLst>
          </p:cNvPr>
          <p:cNvPicPr>
            <a:picLocks noChangeAspect="1"/>
          </p:cNvPicPr>
          <p:nvPr/>
        </p:nvPicPr>
        <p:blipFill>
          <a:blip r:embed="rId4"/>
          <a:stretch>
            <a:fillRect/>
          </a:stretch>
        </p:blipFill>
        <p:spPr>
          <a:xfrm>
            <a:off x="9754239" y="1984485"/>
            <a:ext cx="394427" cy="394427"/>
          </a:xfrm>
          <a:prstGeom prst="rect">
            <a:avLst/>
          </a:prstGeom>
        </p:spPr>
      </p:pic>
      <p:sp>
        <p:nvSpPr>
          <p:cNvPr id="58" name="Freeform 16">
            <a:extLst>
              <a:ext uri="{FF2B5EF4-FFF2-40B4-BE49-F238E27FC236}">
                <a16:creationId xmlns:a16="http://schemas.microsoft.com/office/drawing/2014/main" id="{A9657100-925D-49FC-9199-73E3D00D6288}"/>
              </a:ext>
            </a:extLst>
          </p:cNvPr>
          <p:cNvSpPr>
            <a:spLocks noChangeAspect="1"/>
          </p:cNvSpPr>
          <p:nvPr/>
        </p:nvSpPr>
        <p:spPr bwMode="black">
          <a:xfrm>
            <a:off x="9787029"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pic>
        <p:nvPicPr>
          <p:cNvPr id="59" name="Picture 58">
            <a:extLst>
              <a:ext uri="{FF2B5EF4-FFF2-40B4-BE49-F238E27FC236}">
                <a16:creationId xmlns:a16="http://schemas.microsoft.com/office/drawing/2014/main" id="{C5C15B09-463D-4E73-8F3F-28E8591D7EA4}"/>
              </a:ext>
            </a:extLst>
          </p:cNvPr>
          <p:cNvPicPr>
            <a:picLocks noChangeAspect="1"/>
          </p:cNvPicPr>
          <p:nvPr/>
        </p:nvPicPr>
        <p:blipFill>
          <a:blip r:embed="rId5">
            <a:biLevel thresh="25000"/>
          </a:blip>
          <a:stretch>
            <a:fillRect/>
          </a:stretch>
        </p:blipFill>
        <p:spPr>
          <a:xfrm>
            <a:off x="4938705" y="3598831"/>
            <a:ext cx="394427" cy="394427"/>
          </a:xfrm>
          <a:prstGeom prst="rect">
            <a:avLst/>
          </a:prstGeom>
        </p:spPr>
      </p:pic>
      <p:sp>
        <p:nvSpPr>
          <p:cNvPr id="62" name="Rectangle 61">
            <a:extLst>
              <a:ext uri="{FF2B5EF4-FFF2-40B4-BE49-F238E27FC236}">
                <a16:creationId xmlns:a16="http://schemas.microsoft.com/office/drawing/2014/main" id="{4D7BE939-CD34-415E-9D1A-3285E14A6246}"/>
              </a:ext>
            </a:extLst>
          </p:cNvPr>
          <p:cNvSpPr/>
          <p:nvPr/>
        </p:nvSpPr>
        <p:spPr bwMode="auto">
          <a:xfrm>
            <a:off x="865" y="3307088"/>
            <a:ext cx="4571352" cy="1005698"/>
          </a:xfrm>
          <a:prstGeom prst="rect">
            <a:avLst/>
          </a:prstGeom>
          <a:solidFill>
            <a:schemeClr val="tx1">
              <a:lumMod val="25000"/>
              <a:lumOff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a:gradFill>
                <a:gsLst>
                  <a:gs pos="0">
                    <a:srgbClr val="FFFFFF"/>
                  </a:gs>
                  <a:gs pos="100000">
                    <a:srgbClr val="FFFFFF"/>
                  </a:gs>
                </a:gsLst>
                <a:lin ang="5400000" scaled="0"/>
              </a:gradFill>
              <a:latin typeface="Segoe UI"/>
            </a:endParaRPr>
          </a:p>
        </p:txBody>
      </p:sp>
      <p:sp>
        <p:nvSpPr>
          <p:cNvPr id="69" name="Oval 68">
            <a:extLst>
              <a:ext uri="{FF2B5EF4-FFF2-40B4-BE49-F238E27FC236}">
                <a16:creationId xmlns:a16="http://schemas.microsoft.com/office/drawing/2014/main" id="{43263CAC-78C2-44F3-AA7D-54AE381690AB}"/>
              </a:ext>
            </a:extLst>
          </p:cNvPr>
          <p:cNvSpPr>
            <a:spLocks noChangeAspect="1"/>
          </p:cNvSpPr>
          <p:nvPr/>
        </p:nvSpPr>
        <p:spPr bwMode="auto">
          <a:xfrm>
            <a:off x="378751" y="137482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1</a:t>
            </a:r>
          </a:p>
        </p:txBody>
      </p:sp>
      <p:sp>
        <p:nvSpPr>
          <p:cNvPr id="70" name="Oval 69">
            <a:extLst>
              <a:ext uri="{FF2B5EF4-FFF2-40B4-BE49-F238E27FC236}">
                <a16:creationId xmlns:a16="http://schemas.microsoft.com/office/drawing/2014/main" id="{470D0F98-02AD-4C84-B95D-B90436580287}"/>
              </a:ext>
            </a:extLst>
          </p:cNvPr>
          <p:cNvSpPr>
            <a:spLocks noChangeAspect="1"/>
          </p:cNvSpPr>
          <p:nvPr/>
        </p:nvSpPr>
        <p:spPr bwMode="auto">
          <a:xfrm>
            <a:off x="378751" y="3489943"/>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3</a:t>
            </a:r>
          </a:p>
        </p:txBody>
      </p:sp>
      <p:sp>
        <p:nvSpPr>
          <p:cNvPr id="71" name="Oval 70">
            <a:extLst>
              <a:ext uri="{FF2B5EF4-FFF2-40B4-BE49-F238E27FC236}">
                <a16:creationId xmlns:a16="http://schemas.microsoft.com/office/drawing/2014/main" id="{6AAA933D-243B-4B43-92FA-BFD82AB94E57}"/>
              </a:ext>
            </a:extLst>
          </p:cNvPr>
          <p:cNvSpPr>
            <a:spLocks noChangeAspect="1"/>
          </p:cNvSpPr>
          <p:nvPr/>
        </p:nvSpPr>
        <p:spPr bwMode="auto">
          <a:xfrm>
            <a:off x="378751" y="2432385"/>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2</a:t>
            </a:r>
          </a:p>
        </p:txBody>
      </p:sp>
      <p:sp>
        <p:nvSpPr>
          <p:cNvPr id="72" name="Oval 71">
            <a:extLst>
              <a:ext uri="{FF2B5EF4-FFF2-40B4-BE49-F238E27FC236}">
                <a16:creationId xmlns:a16="http://schemas.microsoft.com/office/drawing/2014/main" id="{B7008E47-E764-494A-ACCB-64B57EB302C4}"/>
              </a:ext>
            </a:extLst>
          </p:cNvPr>
          <p:cNvSpPr>
            <a:spLocks noChangeAspect="1"/>
          </p:cNvSpPr>
          <p:nvPr/>
        </p:nvSpPr>
        <p:spPr bwMode="auto">
          <a:xfrm>
            <a:off x="378751" y="5605057"/>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5</a:t>
            </a:r>
          </a:p>
        </p:txBody>
      </p:sp>
      <p:sp>
        <p:nvSpPr>
          <p:cNvPr id="73" name="Oval 72">
            <a:extLst>
              <a:ext uri="{FF2B5EF4-FFF2-40B4-BE49-F238E27FC236}">
                <a16:creationId xmlns:a16="http://schemas.microsoft.com/office/drawing/2014/main" id="{EE02CDEF-7D8F-4C3B-9736-C88049BE8539}"/>
              </a:ext>
            </a:extLst>
          </p:cNvPr>
          <p:cNvSpPr>
            <a:spLocks noChangeAspect="1"/>
          </p:cNvSpPr>
          <p:nvPr/>
        </p:nvSpPr>
        <p:spPr bwMode="auto">
          <a:xfrm>
            <a:off x="378751" y="4547501"/>
            <a:ext cx="639989" cy="639989"/>
          </a:xfrm>
          <a:prstGeom prst="ellipse">
            <a:avLst/>
          </a:prstGeom>
          <a:solidFill>
            <a:schemeClr val="bg1">
              <a:alpha val="50000"/>
            </a:schemeClr>
          </a:solid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r>
              <a:rPr lang="en-US" sz="2000">
                <a:solidFill>
                  <a:srgbClr val="505050"/>
                </a:solidFill>
                <a:latin typeface="Segoe UI"/>
              </a:rPr>
              <a:t>4</a:t>
            </a:r>
          </a:p>
        </p:txBody>
      </p:sp>
      <p:pic>
        <p:nvPicPr>
          <p:cNvPr id="41" name="Picture 40">
            <a:extLst>
              <a:ext uri="{FF2B5EF4-FFF2-40B4-BE49-F238E27FC236}">
                <a16:creationId xmlns:a16="http://schemas.microsoft.com/office/drawing/2014/main" id="{130A2BD6-E400-4241-A6D9-3F73382E8D88}"/>
              </a:ext>
            </a:extLst>
          </p:cNvPr>
          <p:cNvPicPr>
            <a:picLocks noChangeAspect="1"/>
          </p:cNvPicPr>
          <p:nvPr/>
        </p:nvPicPr>
        <p:blipFill>
          <a:blip r:embed="rId6"/>
          <a:stretch>
            <a:fillRect/>
          </a:stretch>
        </p:blipFill>
        <p:spPr>
          <a:xfrm>
            <a:off x="4938705" y="1984485"/>
            <a:ext cx="394427" cy="394427"/>
          </a:xfrm>
          <a:prstGeom prst="rect">
            <a:avLst/>
          </a:prstGeom>
        </p:spPr>
      </p:pic>
      <p:pic>
        <p:nvPicPr>
          <p:cNvPr id="44" name="Picture 43">
            <a:extLst>
              <a:ext uri="{FF2B5EF4-FFF2-40B4-BE49-F238E27FC236}">
                <a16:creationId xmlns:a16="http://schemas.microsoft.com/office/drawing/2014/main" id="{FCF778CD-E850-4F94-ABE8-E647C3F83C9A}"/>
              </a:ext>
            </a:extLst>
          </p:cNvPr>
          <p:cNvPicPr>
            <a:picLocks noChangeAspect="1"/>
          </p:cNvPicPr>
          <p:nvPr/>
        </p:nvPicPr>
        <p:blipFill>
          <a:blip r:embed="rId7"/>
          <a:stretch>
            <a:fillRect/>
          </a:stretch>
        </p:blipFill>
        <p:spPr>
          <a:xfrm>
            <a:off x="7356984" y="1984485"/>
            <a:ext cx="396337" cy="394427"/>
          </a:xfrm>
          <a:prstGeom prst="rect">
            <a:avLst/>
          </a:prstGeom>
        </p:spPr>
      </p:pic>
      <p:pic>
        <p:nvPicPr>
          <p:cNvPr id="47" name="Picture 46">
            <a:extLst>
              <a:ext uri="{FF2B5EF4-FFF2-40B4-BE49-F238E27FC236}">
                <a16:creationId xmlns:a16="http://schemas.microsoft.com/office/drawing/2014/main" id="{CE2E74E2-949D-4A55-8C32-18E3933C9A96}"/>
              </a:ext>
            </a:extLst>
          </p:cNvPr>
          <p:cNvPicPr>
            <a:picLocks noChangeAspect="1"/>
          </p:cNvPicPr>
          <p:nvPr/>
        </p:nvPicPr>
        <p:blipFill>
          <a:blip r:embed="rId8"/>
          <a:stretch>
            <a:fillRect/>
          </a:stretch>
        </p:blipFill>
        <p:spPr>
          <a:xfrm>
            <a:off x="7356097" y="355619"/>
            <a:ext cx="398411" cy="397970"/>
          </a:xfrm>
          <a:prstGeom prst="rect">
            <a:avLst/>
          </a:prstGeom>
        </p:spPr>
      </p:pic>
      <p:sp>
        <p:nvSpPr>
          <p:cNvPr id="46" name="Title 2">
            <a:extLst>
              <a:ext uri="{FF2B5EF4-FFF2-40B4-BE49-F238E27FC236}">
                <a16:creationId xmlns:a16="http://schemas.microsoft.com/office/drawing/2014/main" id="{BBD9DFEF-8AF5-41AA-8F26-DBC01C7448CB}"/>
              </a:ext>
            </a:extLst>
          </p:cNvPr>
          <p:cNvSpPr>
            <a:spLocks noGrp="1"/>
          </p:cNvSpPr>
          <p:nvPr>
            <p:ph type="title"/>
          </p:nvPr>
        </p:nvSpPr>
        <p:spPr/>
        <p:txBody>
          <a:bodyPr/>
          <a:lstStyle/>
          <a:p>
            <a:r>
              <a:rPr lang="en-US" sz="2745"/>
              <a:t>Microsoft Threat Protection</a:t>
            </a:r>
          </a:p>
        </p:txBody>
      </p:sp>
      <p:sp>
        <p:nvSpPr>
          <p:cNvPr id="54" name="Rectangle 53">
            <a:extLst>
              <a:ext uri="{FF2B5EF4-FFF2-40B4-BE49-F238E27FC236}">
                <a16:creationId xmlns:a16="http://schemas.microsoft.com/office/drawing/2014/main" id="{0E91F01B-F31B-4FE5-8509-D895CD7AE402}"/>
              </a:ext>
            </a:extLst>
          </p:cNvPr>
          <p:cNvSpPr/>
          <p:nvPr/>
        </p:nvSpPr>
        <p:spPr bwMode="auto">
          <a:xfrm>
            <a:off x="1171728" y="2432386"/>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Endpoints:</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périphériques</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utilisateurs</a:t>
            </a:r>
            <a:endParaRPr lang="en-US" sz="1372" dirty="0">
              <a:solidFill>
                <a:srgbClr val="505050"/>
              </a:solidFill>
              <a:latin typeface="Segoe UI"/>
              <a:cs typeface="Arial" panose="020B0604020202020204" pitchFamily="34" charset="0"/>
            </a:endParaRPr>
          </a:p>
        </p:txBody>
      </p:sp>
      <p:sp>
        <p:nvSpPr>
          <p:cNvPr id="42" name="Rectangle 41">
            <a:extLst>
              <a:ext uri="{FF2B5EF4-FFF2-40B4-BE49-F238E27FC236}">
                <a16:creationId xmlns:a16="http://schemas.microsoft.com/office/drawing/2014/main" id="{49BBD362-CBED-4FBB-879E-07A95F56D5E2}"/>
              </a:ext>
            </a:extLst>
          </p:cNvPr>
          <p:cNvSpPr/>
          <p:nvPr/>
        </p:nvSpPr>
        <p:spPr bwMode="auto">
          <a:xfrm>
            <a:off x="1171728" y="3489943"/>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Données</a:t>
            </a:r>
            <a:r>
              <a:rPr lang="en-US" sz="1372" b="1" dirty="0">
                <a:solidFill>
                  <a:srgbClr val="505050"/>
                </a:solidFill>
                <a:latin typeface="Segoe UI Semibold"/>
                <a:cs typeface="Arial" panose="020B0604020202020204" pitchFamily="34" charset="0"/>
              </a:rPr>
              <a:t> </a:t>
            </a:r>
            <a:r>
              <a:rPr lang="en-US" sz="1372" b="1" dirty="0" err="1">
                <a:solidFill>
                  <a:srgbClr val="505050"/>
                </a:solidFill>
                <a:latin typeface="Segoe UI Semibold"/>
                <a:cs typeface="Arial" panose="020B0604020202020204" pitchFamily="34" charset="0"/>
              </a:rPr>
              <a:t>utilisateurs</a:t>
            </a:r>
            <a:r>
              <a:rPr lang="en-US" sz="1372" b="1" dirty="0">
                <a:solidFill>
                  <a:srgbClr val="505050"/>
                </a:solidFill>
                <a:latin typeface="Segoe UI Semibold"/>
                <a:cs typeface="Arial" panose="020B0604020202020204" pitchFamily="34" charset="0"/>
              </a:rPr>
              <a:t>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évaluer</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contenu</a:t>
            </a:r>
            <a:r>
              <a:rPr lang="en-US" sz="1372" dirty="0">
                <a:solidFill>
                  <a:srgbClr val="505050"/>
                </a:solidFill>
                <a:latin typeface="Segoe UI"/>
                <a:cs typeface="Arial" panose="020B0604020202020204" pitchFamily="34" charset="0"/>
              </a:rPr>
              <a:t> des </a:t>
            </a:r>
            <a:r>
              <a:rPr lang="en-US" sz="1372" dirty="0" err="1">
                <a:solidFill>
                  <a:srgbClr val="505050"/>
                </a:solidFill>
                <a:latin typeface="Segoe UI"/>
                <a:cs typeface="Arial" panose="020B0604020202020204" pitchFamily="34" charset="0"/>
              </a:rPr>
              <a:t>courriels</a:t>
            </a:r>
            <a:r>
              <a:rPr lang="en-US" sz="1372" dirty="0">
                <a:solidFill>
                  <a:srgbClr val="505050"/>
                </a:solidFill>
                <a:latin typeface="Segoe UI"/>
                <a:cs typeface="Arial" panose="020B0604020202020204" pitchFamily="34" charset="0"/>
              </a:rPr>
              <a:t> et des documents pour </a:t>
            </a:r>
            <a:r>
              <a:rPr lang="en-US" sz="1372" dirty="0" err="1">
                <a:solidFill>
                  <a:srgbClr val="505050"/>
                </a:solidFill>
                <a:latin typeface="Segoe UI"/>
                <a:cs typeface="Arial" panose="020B0604020202020204" pitchFamily="34" charset="0"/>
              </a:rPr>
              <a:t>traquer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éléments</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malveillants</a:t>
            </a:r>
            <a:endParaRPr lang="en-US" sz="1372" dirty="0">
              <a:solidFill>
                <a:srgbClr val="505050"/>
              </a:solidFill>
              <a:latin typeface="Segoe UI"/>
              <a:cs typeface="Arial" panose="020B0604020202020204" pitchFamily="34" charset="0"/>
            </a:endParaRPr>
          </a:p>
        </p:txBody>
      </p:sp>
      <p:sp>
        <p:nvSpPr>
          <p:cNvPr id="48" name="Rectangle 47">
            <a:extLst>
              <a:ext uri="{FF2B5EF4-FFF2-40B4-BE49-F238E27FC236}">
                <a16:creationId xmlns:a16="http://schemas.microsoft.com/office/drawing/2014/main" id="{55F95876-13EF-4F58-BC3B-5F6F99CB4C9D}"/>
              </a:ext>
            </a:extLst>
          </p:cNvPr>
          <p:cNvSpPr/>
          <p:nvPr/>
        </p:nvSpPr>
        <p:spPr bwMode="auto">
          <a:xfrm>
            <a:off x="96590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SQL Server</a:t>
            </a:r>
          </a:p>
          <a:p>
            <a:pPr defTabSz="914225" fontAlgn="t">
              <a:defRPr/>
            </a:pPr>
            <a:endParaRPr lang="en-US" spc="-30">
              <a:solidFill>
                <a:srgbClr val="505050"/>
              </a:solidFill>
              <a:latin typeface="Segoe UI"/>
              <a:cs typeface="Arial" panose="020B0604020202020204" pitchFamily="34" charset="0"/>
            </a:endParaRPr>
          </a:p>
          <a:p>
            <a:pPr defTabSz="914225" fontAlgn="t">
              <a:defRPr/>
            </a:pPr>
            <a:endParaRPr lang="en-US" spc="-30">
              <a:solidFill>
                <a:srgbClr val="505050"/>
              </a:solidFill>
              <a:latin typeface="Segoe UI"/>
              <a:cs typeface="Arial" panose="020B0604020202020204" pitchFamily="34" charset="0"/>
            </a:endParaRPr>
          </a:p>
        </p:txBody>
      </p:sp>
      <p:pic>
        <p:nvPicPr>
          <p:cNvPr id="66" name="Picture 65">
            <a:extLst>
              <a:ext uri="{FF2B5EF4-FFF2-40B4-BE49-F238E27FC236}">
                <a16:creationId xmlns:a16="http://schemas.microsoft.com/office/drawing/2014/main" id="{AF4A8B04-DB11-4DC9-84C7-9A9C33BCC3DB}"/>
              </a:ext>
            </a:extLst>
          </p:cNvPr>
          <p:cNvPicPr>
            <a:picLocks noChangeAspect="1"/>
          </p:cNvPicPr>
          <p:nvPr/>
        </p:nvPicPr>
        <p:blipFill>
          <a:blip r:embed="rId9"/>
          <a:stretch>
            <a:fillRect/>
          </a:stretch>
        </p:blipFill>
        <p:spPr>
          <a:xfrm>
            <a:off x="9756001" y="5176027"/>
            <a:ext cx="398411" cy="397935"/>
          </a:xfrm>
          <a:prstGeom prst="rect">
            <a:avLst/>
          </a:prstGeom>
        </p:spPr>
      </p:pic>
      <p:sp>
        <p:nvSpPr>
          <p:cNvPr id="53" name="Rectangle 52">
            <a:extLst>
              <a:ext uri="{FF2B5EF4-FFF2-40B4-BE49-F238E27FC236}">
                <a16:creationId xmlns:a16="http://schemas.microsoft.com/office/drawing/2014/main" id="{74317347-E83B-4DF2-B195-BAB54AD6EEBD}"/>
              </a:ext>
            </a:extLst>
          </p:cNvPr>
          <p:cNvSpPr/>
          <p:nvPr/>
        </p:nvSpPr>
        <p:spPr bwMode="auto">
          <a:xfrm>
            <a:off x="9659099" y="264767"/>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dirty="0">
                <a:solidFill>
                  <a:srgbClr val="FFFFFF"/>
                </a:solidFill>
                <a:latin typeface="Segoe UI"/>
                <a:cs typeface="Arial" panose="020B0604020202020204" pitchFamily="34" charset="0"/>
              </a:rPr>
              <a:t>Microsoft Defender for Cloud Apps</a:t>
            </a:r>
            <a:br>
              <a:rPr lang="en-US" spc="-30" dirty="0">
                <a:solidFill>
                  <a:srgbClr val="FFFFFF"/>
                </a:solidFill>
                <a:latin typeface="Segoe UI"/>
                <a:cs typeface="Arial" panose="020B0604020202020204" pitchFamily="34" charset="0"/>
              </a:rPr>
            </a:br>
            <a:endParaRPr lang="en-US" spc="-30" dirty="0">
              <a:solidFill>
                <a:srgbClr val="FFFFFF"/>
              </a:solidFill>
              <a:latin typeface="Segoe UI"/>
              <a:cs typeface="Arial" panose="020B0604020202020204" pitchFamily="34" charset="0"/>
            </a:endParaRPr>
          </a:p>
        </p:txBody>
      </p:sp>
      <p:pic>
        <p:nvPicPr>
          <p:cNvPr id="56" name="Picture 55">
            <a:extLst>
              <a:ext uri="{FF2B5EF4-FFF2-40B4-BE49-F238E27FC236}">
                <a16:creationId xmlns:a16="http://schemas.microsoft.com/office/drawing/2014/main" id="{89802203-96C7-4B46-A2BF-75BBB9686233}"/>
              </a:ext>
            </a:extLst>
          </p:cNvPr>
          <p:cNvPicPr>
            <a:picLocks noChangeAspect="1"/>
          </p:cNvPicPr>
          <p:nvPr/>
        </p:nvPicPr>
        <p:blipFill>
          <a:blip r:embed="rId10">
            <a:biLevel thresh="25000"/>
          </a:blip>
          <a:stretch>
            <a:fillRect/>
          </a:stretch>
        </p:blipFill>
        <p:spPr>
          <a:xfrm>
            <a:off x="9756231" y="355398"/>
            <a:ext cx="394427" cy="394427"/>
          </a:xfrm>
          <a:prstGeom prst="rect">
            <a:avLst/>
          </a:prstGeom>
        </p:spPr>
      </p:pic>
      <p:sp>
        <p:nvSpPr>
          <p:cNvPr id="60" name="Rectangle 59">
            <a:extLst>
              <a:ext uri="{FF2B5EF4-FFF2-40B4-BE49-F238E27FC236}">
                <a16:creationId xmlns:a16="http://schemas.microsoft.com/office/drawing/2014/main" id="{E25E3363-DC48-4E14-B639-B829E289FDAA}"/>
              </a:ext>
            </a:extLst>
          </p:cNvPr>
          <p:cNvSpPr/>
          <p:nvPr/>
        </p:nvSpPr>
        <p:spPr bwMode="auto">
          <a:xfrm>
            <a:off x="4836499" y="5100822"/>
            <a:ext cx="2268620" cy="1492410"/>
          </a:xfrm>
          <a:prstGeom prst="rect">
            <a:avLst/>
          </a:prstGeom>
          <a:noFill/>
          <a:ln>
            <a:solidFill>
              <a:srgbClr val="0070C0"/>
            </a:solidFill>
            <a:prstDash val="dash"/>
          </a:ln>
        </p:spPr>
        <p:txBody>
          <a:bodyPr wrap="square" lIns="89642" tIns="89642" rIns="89642" bIns="89642" rtlCol="0" anchor="b"/>
          <a:lstStyle/>
          <a:p>
            <a:pPr defTabSz="914225" fontAlgn="t">
              <a:defRPr/>
            </a:pPr>
            <a:r>
              <a:rPr lang="en-US" spc="-30">
                <a:solidFill>
                  <a:srgbClr val="505050"/>
                </a:solidFill>
                <a:latin typeface="Segoe UI"/>
                <a:cs typeface="Arial" panose="020B0604020202020204" pitchFamily="34" charset="0"/>
              </a:rPr>
              <a:t>Windows Server </a:t>
            </a:r>
          </a:p>
          <a:p>
            <a:pPr defTabSz="914225" fontAlgn="t">
              <a:defRPr/>
            </a:pPr>
            <a:r>
              <a:rPr lang="en-US" spc="-30">
                <a:solidFill>
                  <a:srgbClr val="505050"/>
                </a:solidFill>
                <a:latin typeface="Segoe UI"/>
                <a:cs typeface="Arial" panose="020B0604020202020204" pitchFamily="34" charset="0"/>
              </a:rPr>
              <a:t>Linux</a:t>
            </a:r>
          </a:p>
          <a:p>
            <a:pPr defTabSz="914225" fontAlgn="t">
              <a:defRPr/>
            </a:pPr>
            <a:endParaRPr lang="en-US" spc="-30">
              <a:solidFill>
                <a:srgbClr val="505050"/>
              </a:solidFill>
              <a:latin typeface="Segoe UI"/>
              <a:cs typeface="Arial" panose="020B0604020202020204" pitchFamily="34" charset="0"/>
            </a:endParaRPr>
          </a:p>
        </p:txBody>
      </p:sp>
      <p:pic>
        <p:nvPicPr>
          <p:cNvPr id="61" name="Picture 60">
            <a:extLst>
              <a:ext uri="{FF2B5EF4-FFF2-40B4-BE49-F238E27FC236}">
                <a16:creationId xmlns:a16="http://schemas.microsoft.com/office/drawing/2014/main" id="{981CF7B6-AA0E-46E3-84E4-26EA6DF39634}"/>
              </a:ext>
            </a:extLst>
          </p:cNvPr>
          <p:cNvPicPr>
            <a:picLocks noChangeAspect="1"/>
          </p:cNvPicPr>
          <p:nvPr/>
        </p:nvPicPr>
        <p:blipFill>
          <a:blip r:embed="rId11"/>
          <a:stretch>
            <a:fillRect/>
          </a:stretch>
        </p:blipFill>
        <p:spPr>
          <a:xfrm>
            <a:off x="5449961" y="5210033"/>
            <a:ext cx="338129" cy="394427"/>
          </a:xfrm>
          <a:prstGeom prst="rect">
            <a:avLst/>
          </a:prstGeom>
        </p:spPr>
      </p:pic>
      <p:pic>
        <p:nvPicPr>
          <p:cNvPr id="64" name="Picture 63">
            <a:extLst>
              <a:ext uri="{FF2B5EF4-FFF2-40B4-BE49-F238E27FC236}">
                <a16:creationId xmlns:a16="http://schemas.microsoft.com/office/drawing/2014/main" id="{02638D9F-D2F5-4988-85E8-53E698124324}"/>
              </a:ext>
            </a:extLst>
          </p:cNvPr>
          <p:cNvPicPr>
            <a:picLocks noChangeAspect="1"/>
          </p:cNvPicPr>
          <p:nvPr/>
        </p:nvPicPr>
        <p:blipFill>
          <a:blip r:embed="rId7"/>
          <a:stretch>
            <a:fillRect/>
          </a:stretch>
        </p:blipFill>
        <p:spPr>
          <a:xfrm>
            <a:off x="4933296" y="5220708"/>
            <a:ext cx="396338" cy="394427"/>
          </a:xfrm>
          <a:prstGeom prst="rect">
            <a:avLst/>
          </a:prstGeom>
        </p:spPr>
      </p:pic>
      <p:sp>
        <p:nvSpPr>
          <p:cNvPr id="74" name="Rectangle 73">
            <a:extLst>
              <a:ext uri="{FF2B5EF4-FFF2-40B4-BE49-F238E27FC236}">
                <a16:creationId xmlns:a16="http://schemas.microsoft.com/office/drawing/2014/main" id="{97FC2BCC-4847-411E-B3C2-3389B0B2CCEB}"/>
              </a:ext>
            </a:extLst>
          </p:cNvPr>
          <p:cNvSpPr/>
          <p:nvPr/>
        </p:nvSpPr>
        <p:spPr bwMode="auto">
          <a:xfrm>
            <a:off x="7247800" y="5100822"/>
            <a:ext cx="2268620" cy="14924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9642" tIns="89642" rIns="89642" bIns="89642" numCol="1" rtlCol="0" anchor="b" anchorCtr="0" compatLnSpc="1">
            <a:prstTxWarp prst="textNoShape">
              <a:avLst/>
            </a:prstTxWarp>
          </a:bodyPr>
          <a:lstStyle/>
          <a:p>
            <a:pPr defTabSz="914192">
              <a:defRPr/>
            </a:pPr>
            <a:r>
              <a:rPr lang="en-US" spc="-30">
                <a:solidFill>
                  <a:srgbClr val="FFFFFF"/>
                </a:solidFill>
                <a:latin typeface="Segoe UI"/>
                <a:ea typeface="Segoe UI" pitchFamily="34" charset="0"/>
                <a:cs typeface="Arial" panose="020B0604020202020204" pitchFamily="34" charset="0"/>
              </a:rPr>
              <a:t>Exchange Online Protection</a:t>
            </a:r>
          </a:p>
          <a:p>
            <a:pPr defTabSz="914192">
              <a:defRPr/>
            </a:pPr>
            <a:endParaRPr lang="en-US" spc="-30">
              <a:solidFill>
                <a:srgbClr val="FFFFFF"/>
              </a:solidFill>
              <a:latin typeface="Segoe UI"/>
              <a:ea typeface="Segoe UI" pitchFamily="34" charset="0"/>
              <a:cs typeface="Arial" panose="020B0604020202020204" pitchFamily="34" charset="0"/>
            </a:endParaRPr>
          </a:p>
        </p:txBody>
      </p:sp>
      <p:sp>
        <p:nvSpPr>
          <p:cNvPr id="40" name="Freeform 16">
            <a:extLst>
              <a:ext uri="{FF2B5EF4-FFF2-40B4-BE49-F238E27FC236}">
                <a16:creationId xmlns:a16="http://schemas.microsoft.com/office/drawing/2014/main" id="{95CDC8B2-2596-4952-BB4C-F76CC4DE1213}"/>
              </a:ext>
            </a:extLst>
          </p:cNvPr>
          <p:cNvSpPr>
            <a:spLocks noChangeAspect="1"/>
          </p:cNvSpPr>
          <p:nvPr/>
        </p:nvSpPr>
        <p:spPr bwMode="black">
          <a:xfrm>
            <a:off x="7390728" y="3598831"/>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
        <p:nvSpPr>
          <p:cNvPr id="43" name="Rectangle 42">
            <a:extLst>
              <a:ext uri="{FF2B5EF4-FFF2-40B4-BE49-F238E27FC236}">
                <a16:creationId xmlns:a16="http://schemas.microsoft.com/office/drawing/2014/main" id="{368F6369-C17E-46FE-AF82-063C9FDF8E2A}"/>
              </a:ext>
            </a:extLst>
          </p:cNvPr>
          <p:cNvSpPr/>
          <p:nvPr/>
        </p:nvSpPr>
        <p:spPr bwMode="auto">
          <a:xfrm>
            <a:off x="1171728" y="560505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Infrastructure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serveurs</a:t>
            </a:r>
            <a:r>
              <a:rPr lang="en-US" sz="1372" dirty="0">
                <a:solidFill>
                  <a:srgbClr val="505050"/>
                </a:solidFill>
                <a:latin typeface="Segoe UI"/>
                <a:cs typeface="Arial" panose="020B0604020202020204" pitchFamily="34" charset="0"/>
              </a:rPr>
              <a:t>, bases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le </a:t>
            </a:r>
            <a:r>
              <a:rPr lang="en-US" sz="1372" dirty="0" err="1">
                <a:solidFill>
                  <a:srgbClr val="505050"/>
                </a:solidFill>
                <a:latin typeface="Segoe UI"/>
                <a:cs typeface="Arial" panose="020B0604020202020204" pitchFamily="34" charset="0"/>
              </a:rPr>
              <a:t>réseau</a:t>
            </a:r>
            <a:r>
              <a:rPr lang="en-US" sz="1372" dirty="0">
                <a:solidFill>
                  <a:srgbClr val="505050"/>
                </a:solidFill>
                <a:latin typeface="Segoe UI"/>
                <a:cs typeface="Arial" panose="020B0604020202020204" pitchFamily="34" charset="0"/>
              </a:rPr>
              <a:t> dans les clouds et à </a:t>
            </a:r>
            <a:r>
              <a:rPr lang="en-US" sz="1372" dirty="0" err="1">
                <a:solidFill>
                  <a:srgbClr val="505050"/>
                </a:solidFill>
                <a:latin typeface="Segoe UI"/>
                <a:cs typeface="Arial" panose="020B0604020202020204" pitchFamily="34" charset="0"/>
              </a:rPr>
              <a:t>demeure</a:t>
            </a:r>
            <a:endParaRPr lang="en-US" sz="1372" dirty="0">
              <a:solidFill>
                <a:srgbClr val="505050"/>
              </a:solidFill>
              <a:latin typeface="Segoe UI"/>
              <a:cs typeface="Arial" panose="020B0604020202020204" pitchFamily="34" charset="0"/>
            </a:endParaRPr>
          </a:p>
        </p:txBody>
      </p:sp>
      <p:sp>
        <p:nvSpPr>
          <p:cNvPr id="45" name="Rectangle 44">
            <a:extLst>
              <a:ext uri="{FF2B5EF4-FFF2-40B4-BE49-F238E27FC236}">
                <a16:creationId xmlns:a16="http://schemas.microsoft.com/office/drawing/2014/main" id="{8733A7BD-B13C-43BF-801D-743D17F3134E}"/>
              </a:ext>
            </a:extLst>
          </p:cNvPr>
          <p:cNvSpPr/>
          <p:nvPr/>
        </p:nvSpPr>
        <p:spPr bwMode="auto">
          <a:xfrm>
            <a:off x="1171727" y="4547501"/>
            <a:ext cx="3400488"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a:solidFill>
                  <a:srgbClr val="505050"/>
                </a:solidFill>
                <a:latin typeface="Segoe UI Semibold"/>
                <a:cs typeface="Arial" panose="020B0604020202020204" pitchFamily="34" charset="0"/>
              </a:rPr>
              <a:t>Applications Cloud :</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applications SaaS et </a:t>
            </a:r>
            <a:r>
              <a:rPr lang="en-US" sz="1372" dirty="0" err="1">
                <a:solidFill>
                  <a:srgbClr val="505050"/>
                </a:solidFill>
                <a:latin typeface="Segoe UI"/>
                <a:cs typeface="Arial" panose="020B0604020202020204" pitchFamily="34" charset="0"/>
              </a:rPr>
              <a:t>leurs</a:t>
            </a:r>
            <a:r>
              <a:rPr lang="en-US" sz="1372" dirty="0">
                <a:solidFill>
                  <a:srgbClr val="505050"/>
                </a:solidFill>
                <a:latin typeface="Segoe UI"/>
                <a:cs typeface="Arial" panose="020B0604020202020204" pitchFamily="34" charset="0"/>
              </a:rPr>
              <a:t> entrepôts de </a:t>
            </a:r>
            <a:r>
              <a:rPr lang="en-US" sz="1372" dirty="0" err="1">
                <a:solidFill>
                  <a:srgbClr val="505050"/>
                </a:solidFill>
                <a:latin typeface="Segoe UI"/>
                <a:cs typeface="Arial" panose="020B0604020202020204" pitchFamily="34" charset="0"/>
              </a:rPr>
              <a:t>données</a:t>
            </a:r>
            <a:r>
              <a:rPr lang="en-US" sz="1372" dirty="0">
                <a:solidFill>
                  <a:srgbClr val="505050"/>
                </a:solidFill>
                <a:latin typeface="Segoe UI"/>
                <a:cs typeface="Arial" panose="020B0604020202020204" pitchFamily="34" charset="0"/>
              </a:rPr>
              <a:t> </a:t>
            </a:r>
          </a:p>
        </p:txBody>
      </p:sp>
      <p:sp>
        <p:nvSpPr>
          <p:cNvPr id="49" name="Rectangle 48">
            <a:extLst>
              <a:ext uri="{FF2B5EF4-FFF2-40B4-BE49-F238E27FC236}">
                <a16:creationId xmlns:a16="http://schemas.microsoft.com/office/drawing/2014/main" id="{2132F484-8AD2-4504-8BF6-D3F404766A36}"/>
              </a:ext>
            </a:extLst>
          </p:cNvPr>
          <p:cNvSpPr/>
          <p:nvPr/>
        </p:nvSpPr>
        <p:spPr bwMode="auto">
          <a:xfrm>
            <a:off x="1171728" y="1374828"/>
            <a:ext cx="3199946" cy="9142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defTabSz="914192">
              <a:defRPr/>
            </a:pPr>
            <a:r>
              <a:rPr lang="en-US" sz="1372" b="1" dirty="0" err="1">
                <a:solidFill>
                  <a:srgbClr val="505050"/>
                </a:solidFill>
                <a:latin typeface="Segoe UI Semibold"/>
                <a:cs typeface="Arial" panose="020B0604020202020204" pitchFamily="34" charset="0"/>
              </a:rPr>
              <a:t>Identités</a:t>
            </a:r>
            <a:r>
              <a:rPr lang="en-US" sz="1372" b="1" dirty="0">
                <a:solidFill>
                  <a:srgbClr val="505050"/>
                </a:solidFill>
                <a:latin typeface="Segoe UI Semibold"/>
                <a:cs typeface="Arial" panose="020B0604020202020204" pitchFamily="34" charset="0"/>
              </a:rPr>
              <a:t>:</a:t>
            </a:r>
            <a:r>
              <a:rPr lang="en-US" sz="1372" dirty="0">
                <a:solidFill>
                  <a:srgbClr val="505050"/>
                </a:solidFill>
                <a:latin typeface="Segoe UI Semibold"/>
                <a:cs typeface="Arial" panose="020B0604020202020204" pitchFamily="34" charset="0"/>
              </a:rPr>
              <a:t> </a:t>
            </a:r>
            <a:r>
              <a:rPr lang="en-US" sz="1372" dirty="0" err="1">
                <a:solidFill>
                  <a:srgbClr val="505050"/>
                </a:solidFill>
                <a:latin typeface="Segoe UI"/>
                <a:cs typeface="Arial" panose="020B0604020202020204" pitchFamily="34" charset="0"/>
              </a:rPr>
              <a:t>Valider</a:t>
            </a:r>
            <a:r>
              <a:rPr lang="en-US" sz="1372" dirty="0">
                <a:solidFill>
                  <a:srgbClr val="505050"/>
                </a:solidFill>
                <a:latin typeface="Segoe UI"/>
                <a:cs typeface="Arial" panose="020B0604020202020204" pitchFamily="34" charset="0"/>
              </a:rPr>
              <a:t>, </a:t>
            </a:r>
            <a:r>
              <a:rPr lang="en-US" sz="1372" dirty="0" err="1">
                <a:solidFill>
                  <a:srgbClr val="505050"/>
                </a:solidFill>
                <a:latin typeface="Segoe UI"/>
                <a:cs typeface="Arial" panose="020B0604020202020204" pitchFamily="34" charset="0"/>
              </a:rPr>
              <a:t>vérifier</a:t>
            </a:r>
            <a:r>
              <a:rPr lang="en-US" sz="1372" dirty="0">
                <a:solidFill>
                  <a:srgbClr val="505050"/>
                </a:solidFill>
                <a:latin typeface="Segoe UI"/>
                <a:cs typeface="Arial" panose="020B0604020202020204" pitchFamily="34" charset="0"/>
              </a:rPr>
              <a:t> et </a:t>
            </a:r>
            <a:r>
              <a:rPr lang="en-US" sz="1372" dirty="0" err="1">
                <a:solidFill>
                  <a:srgbClr val="505050"/>
                </a:solidFill>
                <a:latin typeface="Segoe UI"/>
                <a:cs typeface="Arial" panose="020B0604020202020204" pitchFamily="34" charset="0"/>
              </a:rPr>
              <a:t>protéger</a:t>
            </a:r>
            <a:r>
              <a:rPr lang="en-US" sz="1372" dirty="0">
                <a:solidFill>
                  <a:srgbClr val="505050"/>
                </a:solidFill>
                <a:latin typeface="Segoe UI"/>
                <a:cs typeface="Arial" panose="020B0604020202020204" pitchFamily="34" charset="0"/>
              </a:rPr>
              <a:t> les </a:t>
            </a:r>
            <a:r>
              <a:rPr lang="en-US" sz="1372" dirty="0" err="1">
                <a:solidFill>
                  <a:srgbClr val="505050"/>
                </a:solidFill>
                <a:latin typeface="Segoe UI"/>
                <a:cs typeface="Arial" panose="020B0604020202020204" pitchFamily="34" charset="0"/>
              </a:rPr>
              <a:t>utilisateurs</a:t>
            </a:r>
            <a:r>
              <a:rPr lang="en-US" sz="1372" dirty="0">
                <a:solidFill>
                  <a:srgbClr val="505050"/>
                </a:solidFill>
                <a:latin typeface="Segoe UI"/>
                <a:cs typeface="Arial" panose="020B0604020202020204" pitchFamily="34" charset="0"/>
              </a:rPr>
              <a:t> et les </a:t>
            </a:r>
            <a:r>
              <a:rPr lang="en-US" sz="1372" dirty="0" err="1">
                <a:solidFill>
                  <a:srgbClr val="505050"/>
                </a:solidFill>
                <a:latin typeface="Segoe UI"/>
                <a:cs typeface="Arial" panose="020B0604020202020204" pitchFamily="34" charset="0"/>
              </a:rPr>
              <a:t>comptes</a:t>
            </a:r>
            <a:r>
              <a:rPr lang="en-US" sz="1372" dirty="0">
                <a:solidFill>
                  <a:srgbClr val="505050"/>
                </a:solidFill>
                <a:latin typeface="Segoe UI"/>
                <a:cs typeface="Arial" panose="020B0604020202020204" pitchFamily="34" charset="0"/>
              </a:rPr>
              <a:t> à </a:t>
            </a:r>
            <a:r>
              <a:rPr lang="en-US" sz="1372" dirty="0" err="1">
                <a:solidFill>
                  <a:srgbClr val="505050"/>
                </a:solidFill>
                <a:latin typeface="Segoe UI"/>
                <a:cs typeface="Arial" panose="020B0604020202020204" pitchFamily="34" charset="0"/>
              </a:rPr>
              <a:t>privilèges</a:t>
            </a:r>
            <a:endParaRPr lang="en-US" sz="1372" dirty="0">
              <a:solidFill>
                <a:srgbClr val="505050"/>
              </a:solidFill>
              <a:latin typeface="Segoe UI"/>
              <a:cs typeface="Arial" panose="020B0604020202020204" pitchFamily="34" charset="0"/>
            </a:endParaRPr>
          </a:p>
        </p:txBody>
      </p:sp>
      <p:sp>
        <p:nvSpPr>
          <p:cNvPr id="52" name="Freeform 16">
            <a:extLst>
              <a:ext uri="{FF2B5EF4-FFF2-40B4-BE49-F238E27FC236}">
                <a16:creationId xmlns:a16="http://schemas.microsoft.com/office/drawing/2014/main" id="{C5693297-A7BF-4D1F-93FC-0645E786C237}"/>
              </a:ext>
            </a:extLst>
          </p:cNvPr>
          <p:cNvSpPr>
            <a:spLocks noChangeAspect="1"/>
          </p:cNvSpPr>
          <p:nvPr/>
        </p:nvSpPr>
        <p:spPr bwMode="black">
          <a:xfrm>
            <a:off x="7385561" y="5220708"/>
            <a:ext cx="328849" cy="394427"/>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algn="ctr" defTabSz="914314">
              <a:defRPr/>
            </a:pPr>
            <a:endParaRPr lang="en-US" sz="1800">
              <a:solidFill>
                <a:srgbClr val="282828"/>
              </a:solidFill>
              <a:latin typeface="Segoe UI"/>
            </a:endParaRPr>
          </a:p>
        </p:txBody>
      </p:sp>
    </p:spTree>
    <p:extLst>
      <p:ext uri="{BB962C8B-B14F-4D97-AF65-F5344CB8AC3E}">
        <p14:creationId xmlns:p14="http://schemas.microsoft.com/office/powerpoint/2010/main" val="1576826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Microsoft Security template">
  <a:themeElements>
    <a:clrScheme name="Microsoft Security">
      <a:dk1>
        <a:srgbClr val="000000"/>
      </a:dk1>
      <a:lt1>
        <a:srgbClr val="FFFFFF"/>
      </a:lt1>
      <a:dk2>
        <a:srgbClr val="243A5E"/>
      </a:dk2>
      <a:lt2>
        <a:srgbClr val="E6E6E6"/>
      </a:lt2>
      <a:accent1>
        <a:srgbClr val="0078D4"/>
      </a:accent1>
      <a:accent2>
        <a:srgbClr val="FFB900"/>
      </a:accent2>
      <a:accent3>
        <a:srgbClr val="107C10"/>
      </a:accent3>
      <a:accent4>
        <a:srgbClr val="737373"/>
      </a:accent4>
      <a:accent5>
        <a:srgbClr val="9BF00B"/>
      </a:accent5>
      <a:accent6>
        <a:srgbClr val="50E6FF"/>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Security_BrandTemplate_v10.potx" id="{FA44F287-60BB-48C7-B80C-62BD5504555E}" vid="{676AD5CD-2562-4982-A575-5107351C6B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B030E11BE2BF34CA3412D5502C35459" ma:contentTypeVersion="11" ma:contentTypeDescription="Create a new document." ma:contentTypeScope="" ma:versionID="55a1301ba431342d1591777d7b5c9ec7">
  <xsd:schema xmlns:xsd="http://www.w3.org/2001/XMLSchema" xmlns:xs="http://www.w3.org/2001/XMLSchema" xmlns:p="http://schemas.microsoft.com/office/2006/metadata/properties" xmlns:ns1="http://schemas.microsoft.com/sharepoint/v3" xmlns:ns2="d6de197e-82ae-4ca2-ac12-5b3e50a4ca67" targetNamespace="http://schemas.microsoft.com/office/2006/metadata/properties" ma:root="true" ma:fieldsID="ea53859309112c937386b9cf273aaaed" ns1:_="" ns2:_="">
    <xsd:import namespace="http://schemas.microsoft.com/sharepoint/v3"/>
    <xsd:import namespace="d6de197e-82ae-4ca2-ac12-5b3e50a4ca6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de197e-82ae-4ca2-ac12-5b3e50a4ca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ServiceKeyPoints xmlns="d6de197e-82ae-4ca2-ac12-5b3e50a4ca67"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DE8B6E00-4FD8-4A65-A780-B4D1063C63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6de197e-82ae-4ca2-ac12-5b3e50a4ca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purl.org/dc/terms/"/>
    <ds:schemaRef ds:uri="http://schemas.microsoft.com/sharepoint/v3"/>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d6de197e-82ae-4ca2-ac12-5b3e50a4ca67"/>
    <ds:schemaRef ds:uri="http://purl.org/dc/dcmitype/"/>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Microsoft_Security_PowerPoint_template</Template>
  <TotalTime>26</TotalTime>
  <Words>3890</Words>
  <Application>Microsoft Office PowerPoint</Application>
  <PresentationFormat>Widescreen</PresentationFormat>
  <Paragraphs>591</Paragraphs>
  <Slides>57</Slides>
  <Notes>24</Notes>
  <HiddenSlides>1</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57</vt:i4>
      </vt:variant>
    </vt:vector>
  </HeadingPairs>
  <TitlesOfParts>
    <vt:vector size="71" baseType="lpstr">
      <vt:lpstr>Arial</vt:lpstr>
      <vt:lpstr>Bodoni MT Black</vt:lpstr>
      <vt:lpstr>Calibri</vt:lpstr>
      <vt:lpstr>Consolas</vt:lpstr>
      <vt:lpstr>Ink Free</vt:lpstr>
      <vt:lpstr>Segoe Pro Light</vt:lpstr>
      <vt:lpstr>Segoe Pro Semibold</vt:lpstr>
      <vt:lpstr>Segoe UI</vt:lpstr>
      <vt:lpstr>Segoe UI Light</vt:lpstr>
      <vt:lpstr>Segoe UI Semibold</vt:lpstr>
      <vt:lpstr>Segoe UI Semilight</vt:lpstr>
      <vt:lpstr>Times New Roman</vt:lpstr>
      <vt:lpstr>Wingdings</vt:lpstr>
      <vt:lpstr>Microsoft Security template</vt:lpstr>
      <vt:lpstr>Protection contre les menaces</vt:lpstr>
      <vt:lpstr>Sommaire</vt:lpstr>
      <vt:lpstr>https://aka.ms/wsdefender </vt:lpstr>
      <vt:lpstr>Microsoft Defender</vt:lpstr>
      <vt:lpstr>Integrated threat protection for your enterprise</vt:lpstr>
      <vt:lpstr>Microsoft Defender</vt:lpstr>
      <vt:lpstr>Microsoft Threat Protection</vt:lpstr>
      <vt:lpstr>Microsoft Threat Protection</vt:lpstr>
      <vt:lpstr>Microsoft Threat Protection</vt:lpstr>
      <vt:lpstr>Microsoft Threat Protection</vt:lpstr>
      <vt:lpstr>Microsoft Threat Protection</vt:lpstr>
      <vt:lpstr>Microsoft Defender  </vt:lpstr>
      <vt:lpstr>Protection Across the Kill Chain</vt:lpstr>
      <vt:lpstr>Protection de l’identité hybride</vt:lpstr>
      <vt:lpstr>Microsoft Defender for Identity</vt:lpstr>
      <vt:lpstr>Microsoft Defender for Identity élément fondamental de la protection</vt:lpstr>
      <vt:lpstr>PowerPoint Presentation</vt:lpstr>
      <vt:lpstr>Identity Security Posture Assessments </vt:lpstr>
      <vt:lpstr>Rapport Identity Security Posture Assessment</vt:lpstr>
      <vt:lpstr>Exposition des mots de passe en clair</vt:lpstr>
      <vt:lpstr>Sources de données</vt:lpstr>
      <vt:lpstr>Détection des attaques sur ADDS</vt:lpstr>
      <vt:lpstr>Microsoft Defender for Cloud Apps</vt:lpstr>
      <vt:lpstr>Détections des attaques via les applications cloud</vt:lpstr>
      <vt:lpstr>Démo Attaque sur ADDS</vt:lpstr>
      <vt:lpstr>Configuration de démo</vt:lpstr>
      <vt:lpstr>Reconnaissance DNS</vt:lpstr>
      <vt:lpstr>Reconnaissance comptes / groupes</vt:lpstr>
      <vt:lpstr>Reconnaissance SMB</vt:lpstr>
      <vt:lpstr>Reconnaissance</vt:lpstr>
      <vt:lpstr>Brute Force</vt:lpstr>
      <vt:lpstr>Honeytoken</vt:lpstr>
      <vt:lpstr>Mouvement Latéral vers Ron-HD</vt:lpstr>
      <vt:lpstr>Ron-HD</vt:lpstr>
      <vt:lpstr>Mouvement latéral vers Samira</vt:lpstr>
      <vt:lpstr>Samira</vt:lpstr>
      <vt:lpstr>Dominance</vt:lpstr>
      <vt:lpstr>Dominance DPAPI</vt:lpstr>
      <vt:lpstr>Dominance DCSync Attack</vt:lpstr>
      <vt:lpstr>Dominance Skeleton Key</vt:lpstr>
      <vt:lpstr>Dominance : Golden Ticket</vt:lpstr>
      <vt:lpstr>Keys of the Kingdom</vt:lpstr>
      <vt:lpstr>Démo Attaque sur l’identité hybride</vt:lpstr>
      <vt:lpstr>PowerPoint Presentation</vt:lpstr>
      <vt:lpstr>PowerPoint Presentation</vt:lpstr>
      <vt:lpstr>MCAS &amp; AAD IP &amp; AATP</vt:lpstr>
      <vt:lpstr>PowerPoint Presentation</vt:lpstr>
      <vt:lpstr>PowerPoint Presentation</vt:lpstr>
      <vt:lpstr>PowerPoint Presentation</vt:lpstr>
      <vt:lpstr>PowerPoint Presentation</vt:lpstr>
      <vt:lpstr>PowerPoint Presentation</vt:lpstr>
      <vt:lpstr>PowerPoint Presentation</vt:lpstr>
      <vt:lpstr>Azure ATP - Lateral Movement Paths (LMPs)</vt:lpstr>
      <vt:lpstr>Vue dans Microsoft Defender Security Center</vt:lpstr>
      <vt:lpstr>PowerPoint Presentation</vt:lpstr>
      <vt:lpstr>Liens</vt:lpstr>
      <vt:lpstr>PowerPoint Presentation</vt:lpstr>
    </vt:vector>
  </TitlesOfParts>
  <Manager>&lt;Comms manager name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Protection contre les menaces</dc:title>
  <dc:subject>&lt;Event name&gt;</dc:subject>
  <dc:creator>Jean-Philippe Lesage</dc:creator>
  <cp:keywords/>
  <dc:description/>
  <cp:lastModifiedBy>Jean-Philippe Lesage</cp:lastModifiedBy>
  <cp:revision>1</cp:revision>
  <dcterms:created xsi:type="dcterms:W3CDTF">2021-12-06T08:32:08Z</dcterms:created>
  <dcterms:modified xsi:type="dcterms:W3CDTF">2021-12-06T09:01:17Z</dcterms:modified>
  <cp:category>Microsoft Security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0x0101003B030E11BE2BF34CA3412D5502C35459</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SetDate">
    <vt:lpwstr>2017-08-29T14:27:20.8568347-07:00</vt:lpwstr>
  </property>
  <property fmtid="{D5CDD505-2E9C-101B-9397-08002B2CF9AE}" pid="15" name="MSIP_Label_f42aa342-8706-4288-bd11-ebb85995028c_Name">
    <vt:lpwstr>General</vt:lpwstr>
  </property>
  <property fmtid="{D5CDD505-2E9C-101B-9397-08002B2CF9AE}" pid="16" name="MSIP_Label_f42aa342-8706-4288-bd11-ebb85995028c_Extended_MSFT_Method">
    <vt:lpwstr>Automatic</vt:lpwstr>
  </property>
  <property fmtid="{D5CDD505-2E9C-101B-9397-08002B2CF9AE}" pid="17" name="Sensitivity">
    <vt:lpwstr>General</vt:lpwstr>
  </property>
</Properties>
</file>